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s/slide180.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78.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Default Extension="wav" ContentType="audio/wav"/>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0"/>
  </p:notesMasterIdLst>
  <p:sldIdLst>
    <p:sldId id="285" r:id="rId2"/>
    <p:sldId id="286" r:id="rId3"/>
    <p:sldId id="487" r:id="rId4"/>
    <p:sldId id="414" r:id="rId5"/>
    <p:sldId id="409" r:id="rId6"/>
    <p:sldId id="415" r:id="rId7"/>
    <p:sldId id="404" r:id="rId8"/>
    <p:sldId id="407" r:id="rId9"/>
    <p:sldId id="410" r:id="rId10"/>
    <p:sldId id="717" r:id="rId11"/>
    <p:sldId id="421" r:id="rId12"/>
    <p:sldId id="408" r:id="rId13"/>
    <p:sldId id="406" r:id="rId14"/>
    <p:sldId id="496" r:id="rId15"/>
    <p:sldId id="288" r:id="rId16"/>
    <p:sldId id="311" r:id="rId17"/>
    <p:sldId id="309" r:id="rId18"/>
    <p:sldId id="427" r:id="rId19"/>
    <p:sldId id="493" r:id="rId20"/>
    <p:sldId id="449" r:id="rId21"/>
    <p:sldId id="448" r:id="rId22"/>
    <p:sldId id="289" r:id="rId23"/>
    <p:sldId id="313" r:id="rId24"/>
    <p:sldId id="422" r:id="rId25"/>
    <p:sldId id="456" r:id="rId26"/>
    <p:sldId id="450" r:id="rId27"/>
    <p:sldId id="495" r:id="rId28"/>
    <p:sldId id="423" r:id="rId29"/>
    <p:sldId id="455" r:id="rId30"/>
    <p:sldId id="425" r:id="rId31"/>
    <p:sldId id="314" r:id="rId32"/>
    <p:sldId id="426" r:id="rId33"/>
    <p:sldId id="451" r:id="rId34"/>
    <p:sldId id="461" r:id="rId35"/>
    <p:sldId id="457" r:id="rId36"/>
    <p:sldId id="459" r:id="rId37"/>
    <p:sldId id="460" r:id="rId38"/>
    <p:sldId id="462" r:id="rId39"/>
    <p:sldId id="452" r:id="rId40"/>
    <p:sldId id="463" r:id="rId41"/>
    <p:sldId id="464" r:id="rId42"/>
    <p:sldId id="465" r:id="rId43"/>
    <p:sldId id="467" r:id="rId44"/>
    <p:sldId id="748" r:id="rId45"/>
    <p:sldId id="468" r:id="rId46"/>
    <p:sldId id="469" r:id="rId47"/>
    <p:sldId id="470" r:id="rId48"/>
    <p:sldId id="471" r:id="rId49"/>
    <p:sldId id="472" r:id="rId50"/>
    <p:sldId id="749" r:id="rId51"/>
    <p:sldId id="497" r:id="rId52"/>
    <p:sldId id="498" r:id="rId53"/>
    <p:sldId id="499" r:id="rId54"/>
    <p:sldId id="473" r:id="rId55"/>
    <p:sldId id="453" r:id="rId56"/>
    <p:sldId id="474" r:id="rId57"/>
    <p:sldId id="475" r:id="rId58"/>
    <p:sldId id="476" r:id="rId59"/>
    <p:sldId id="500" r:id="rId60"/>
    <p:sldId id="501" r:id="rId61"/>
    <p:sldId id="502" r:id="rId62"/>
    <p:sldId id="505" r:id="rId63"/>
    <p:sldId id="503" r:id="rId64"/>
    <p:sldId id="477" r:id="rId65"/>
    <p:sldId id="478" r:id="rId66"/>
    <p:sldId id="480" r:id="rId67"/>
    <p:sldId id="481" r:id="rId68"/>
    <p:sldId id="482" r:id="rId69"/>
    <p:sldId id="486" r:id="rId70"/>
    <p:sldId id="483" r:id="rId71"/>
    <p:sldId id="479" r:id="rId72"/>
    <p:sldId id="484" r:id="rId73"/>
    <p:sldId id="485" r:id="rId74"/>
    <p:sldId id="517" r:id="rId75"/>
    <p:sldId id="506" r:id="rId76"/>
    <p:sldId id="507" r:id="rId77"/>
    <p:sldId id="508" r:id="rId78"/>
    <p:sldId id="518" r:id="rId79"/>
    <p:sldId id="677" r:id="rId80"/>
    <p:sldId id="520" r:id="rId81"/>
    <p:sldId id="522" r:id="rId82"/>
    <p:sldId id="523" r:id="rId83"/>
    <p:sldId id="662" r:id="rId84"/>
    <p:sldId id="524" r:id="rId85"/>
    <p:sldId id="525" r:id="rId86"/>
    <p:sldId id="526" r:id="rId87"/>
    <p:sldId id="657" r:id="rId88"/>
    <p:sldId id="658" r:id="rId89"/>
    <p:sldId id="659" r:id="rId90"/>
    <p:sldId id="660" r:id="rId91"/>
    <p:sldId id="661" r:id="rId92"/>
    <p:sldId id="513" r:id="rId93"/>
    <p:sldId id="663" r:id="rId94"/>
    <p:sldId id="664" r:id="rId95"/>
    <p:sldId id="666" r:id="rId96"/>
    <p:sldId id="667" r:id="rId97"/>
    <p:sldId id="668" r:id="rId98"/>
    <p:sldId id="514" r:id="rId99"/>
    <p:sldId id="669" r:id="rId100"/>
    <p:sldId id="515" r:id="rId101"/>
    <p:sldId id="670" r:id="rId102"/>
    <p:sldId id="516" r:id="rId103"/>
    <p:sldId id="672" r:id="rId104"/>
    <p:sldId id="671" r:id="rId105"/>
    <p:sldId id="673" r:id="rId106"/>
    <p:sldId id="674" r:id="rId107"/>
    <p:sldId id="675" r:id="rId108"/>
    <p:sldId id="519" r:id="rId109"/>
    <p:sldId id="617" r:id="rId110"/>
    <p:sldId id="530" r:id="rId111"/>
    <p:sldId id="531" r:id="rId112"/>
    <p:sldId id="532" r:id="rId113"/>
    <p:sldId id="534" r:id="rId114"/>
    <p:sldId id="533" r:id="rId115"/>
    <p:sldId id="535" r:id="rId116"/>
    <p:sldId id="619" r:id="rId117"/>
    <p:sldId id="536" r:id="rId118"/>
    <p:sldId id="618" r:id="rId119"/>
    <p:sldId id="623" r:id="rId120"/>
    <p:sldId id="622" r:id="rId121"/>
    <p:sldId id="539" r:id="rId122"/>
    <p:sldId id="631" r:id="rId123"/>
    <p:sldId id="620" r:id="rId124"/>
    <p:sldId id="632" r:id="rId125"/>
    <p:sldId id="635" r:id="rId126"/>
    <p:sldId id="634" r:id="rId127"/>
    <p:sldId id="576" r:id="rId128"/>
    <p:sldId id="636" r:id="rId129"/>
    <p:sldId id="637" r:id="rId130"/>
    <p:sldId id="643" r:id="rId131"/>
    <p:sldId id="644" r:id="rId132"/>
    <p:sldId id="638" r:id="rId133"/>
    <p:sldId id="639" r:id="rId134"/>
    <p:sldId id="640" r:id="rId135"/>
    <p:sldId id="641" r:id="rId136"/>
    <p:sldId id="593" r:id="rId137"/>
    <p:sldId id="647" r:id="rId138"/>
    <p:sldId id="681" r:id="rId139"/>
    <p:sldId id="682" r:id="rId140"/>
    <p:sldId id="683" r:id="rId141"/>
    <p:sldId id="684" r:id="rId142"/>
    <p:sldId id="685" r:id="rId143"/>
    <p:sldId id="686" r:id="rId144"/>
    <p:sldId id="687" r:id="rId145"/>
    <p:sldId id="688" r:id="rId146"/>
    <p:sldId id="689" r:id="rId147"/>
    <p:sldId id="690" r:id="rId148"/>
    <p:sldId id="692" r:id="rId149"/>
    <p:sldId id="691" r:id="rId150"/>
    <p:sldId id="693" r:id="rId151"/>
    <p:sldId id="694" r:id="rId152"/>
    <p:sldId id="645" r:id="rId153"/>
    <p:sldId id="676" r:id="rId154"/>
    <p:sldId id="646" r:id="rId155"/>
    <p:sldId id="678" r:id="rId156"/>
    <p:sldId id="679" r:id="rId157"/>
    <p:sldId id="680" r:id="rId158"/>
    <p:sldId id="603" r:id="rId159"/>
    <p:sldId id="651" r:id="rId160"/>
    <p:sldId id="652" r:id="rId161"/>
    <p:sldId id="746" r:id="rId162"/>
    <p:sldId id="747" r:id="rId163"/>
    <p:sldId id="604" r:id="rId164"/>
    <p:sldId id="605" r:id="rId165"/>
    <p:sldId id="655" r:id="rId166"/>
    <p:sldId id="656" r:id="rId167"/>
    <p:sldId id="610" r:id="rId168"/>
    <p:sldId id="611" r:id="rId169"/>
    <p:sldId id="612" r:id="rId170"/>
    <p:sldId id="613" r:id="rId171"/>
    <p:sldId id="744" r:id="rId172"/>
    <p:sldId id="745" r:id="rId173"/>
    <p:sldId id="298" r:id="rId174"/>
    <p:sldId id="368" r:id="rId175"/>
    <p:sldId id="369" r:id="rId176"/>
    <p:sldId id="370" r:id="rId177"/>
    <p:sldId id="371" r:id="rId178"/>
    <p:sldId id="373" r:id="rId179"/>
    <p:sldId id="372" r:id="rId180"/>
    <p:sldId id="374" r:id="rId181"/>
    <p:sldId id="299" r:id="rId182"/>
    <p:sldId id="300" r:id="rId183"/>
    <p:sldId id="375" r:id="rId184"/>
    <p:sldId id="384" r:id="rId185"/>
    <p:sldId id="376" r:id="rId186"/>
    <p:sldId id="377" r:id="rId187"/>
    <p:sldId id="385" r:id="rId188"/>
    <p:sldId id="386" r:id="rId189"/>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sz="2400" b="1"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sz="2400" b="1"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sz="2400" b="1"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sz="2400" b="1" kern="1200">
        <a:solidFill>
          <a:schemeClr val="tx1"/>
        </a:solidFill>
        <a:latin typeface="Verdana" pitchFamily="34" charset="0"/>
        <a:ea typeface="宋体" pitchFamily="2" charset="-122"/>
        <a:cs typeface="+mn-cs"/>
      </a:defRPr>
    </a:lvl5pPr>
    <a:lvl6pPr marL="2286000" algn="l" defTabSz="914400" rtl="0" eaLnBrk="1" latinLnBrk="0" hangingPunct="1">
      <a:defRPr sz="2400" b="1" kern="1200">
        <a:solidFill>
          <a:schemeClr val="tx1"/>
        </a:solidFill>
        <a:latin typeface="Verdana" pitchFamily="34" charset="0"/>
        <a:ea typeface="宋体" pitchFamily="2" charset="-122"/>
        <a:cs typeface="+mn-cs"/>
      </a:defRPr>
    </a:lvl6pPr>
    <a:lvl7pPr marL="2743200" algn="l" defTabSz="914400" rtl="0" eaLnBrk="1" latinLnBrk="0" hangingPunct="1">
      <a:defRPr sz="2400" b="1" kern="1200">
        <a:solidFill>
          <a:schemeClr val="tx1"/>
        </a:solidFill>
        <a:latin typeface="Verdana" pitchFamily="34" charset="0"/>
        <a:ea typeface="宋体" pitchFamily="2" charset="-122"/>
        <a:cs typeface="+mn-cs"/>
      </a:defRPr>
    </a:lvl7pPr>
    <a:lvl8pPr marL="3200400" algn="l" defTabSz="914400" rtl="0" eaLnBrk="1" latinLnBrk="0" hangingPunct="1">
      <a:defRPr sz="2400" b="1" kern="1200">
        <a:solidFill>
          <a:schemeClr val="tx1"/>
        </a:solidFill>
        <a:latin typeface="Verdana" pitchFamily="34" charset="0"/>
        <a:ea typeface="宋体" pitchFamily="2" charset="-122"/>
        <a:cs typeface="+mn-cs"/>
      </a:defRPr>
    </a:lvl8pPr>
    <a:lvl9pPr marL="3657600" algn="l" defTabSz="914400" rtl="0" eaLnBrk="1" latinLnBrk="0" hangingPunct="1">
      <a:defRPr sz="2400" b="1"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749"/>
    <a:srgbClr val="00FFFF"/>
    <a:srgbClr val="00FF00"/>
    <a:srgbClr val="E9EEF8"/>
    <a:srgbClr val="D0DCF1"/>
    <a:srgbClr val="D0F0F1"/>
    <a:srgbClr val="0000FF"/>
    <a:srgbClr val="333399"/>
    <a:srgbClr val="F84628"/>
    <a:srgbClr val="5F5F5F"/>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9581" autoAdjust="0"/>
    <p:restoredTop sz="79221" autoAdjust="0"/>
  </p:normalViewPr>
  <p:slideViewPr>
    <p:cSldViewPr>
      <p:cViewPr>
        <p:scale>
          <a:sx n="66" d="100"/>
          <a:sy n="66" d="100"/>
        </p:scale>
        <p:origin x="-1950" y="-18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816"/>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5.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2.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18.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1.wmf"/><Relationship Id="rId1" Type="http://schemas.openxmlformats.org/officeDocument/2006/relationships/image" Target="../media/image120.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 Id="rId5" Type="http://schemas.openxmlformats.org/officeDocument/2006/relationships/image" Target="../media/image126.wmf"/><Relationship Id="rId4" Type="http://schemas.openxmlformats.org/officeDocument/2006/relationships/image" Target="../media/image125.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2.wmf"/><Relationship Id="rId1" Type="http://schemas.openxmlformats.org/officeDocument/2006/relationships/image" Target="../media/image131.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47.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48.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200" b="0">
                <a:latin typeface="Arial" charset="0"/>
                <a:ea typeface="+mn-ea"/>
              </a:defRPr>
            </a:lvl1pPr>
          </a:lstStyle>
          <a:p>
            <a:pPr>
              <a:defRPr/>
            </a:pPr>
            <a:endParaRPr lang="en-US" altLang="zh-CN"/>
          </a:p>
        </p:txBody>
      </p:sp>
      <p:sp>
        <p:nvSpPr>
          <p:cNvPr id="1136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sz="1200" b="0">
                <a:latin typeface="Arial" charset="0"/>
                <a:ea typeface="+mn-ea"/>
              </a:defRPr>
            </a:lvl1pPr>
          </a:lstStyle>
          <a:p>
            <a:pPr>
              <a:defRPr/>
            </a:pPr>
            <a:fld id="{33574429-19BD-4099-B05A-0037F51C25F9}"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82333B05-C5CA-4C98-91FE-0FCF70C418D1}" type="slidenum">
              <a:rPr lang="zh-CN" altLang="en-US" smtClean="0">
                <a:latin typeface="Arial" pitchFamily="34" charset="0"/>
              </a:rPr>
              <a:pPr>
                <a:defRPr/>
              </a:pPr>
              <a:t>1</a:t>
            </a:fld>
            <a:endParaRPr lang="en-US" altLang="zh-CN" smtClean="0">
              <a:latin typeface="Arial"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zh-CN"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125</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127</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lvl="2" eaLnBrk="1" hangingPunct="1">
              <a:spcBef>
                <a:spcPts val="0"/>
              </a:spcBef>
            </a:pP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128</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129</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0</a:t>
            </a:r>
            <a:r>
              <a:rPr lang="zh-CN" altLang="en-US" dirty="0" smtClean="0"/>
              <a:t>，</a:t>
            </a:r>
            <a:r>
              <a:rPr lang="en-US" altLang="zh-CN" dirty="0" smtClean="0"/>
              <a:t>8</a:t>
            </a:r>
            <a:r>
              <a:rPr lang="zh-CN" altLang="en-US" dirty="0" smtClean="0"/>
              <a:t>，</a:t>
            </a:r>
            <a:r>
              <a:rPr lang="en-US" altLang="zh-CN" dirty="0" smtClean="0"/>
              <a:t>16</a:t>
            </a:r>
            <a:r>
              <a:rPr lang="zh-CN" altLang="en-US" dirty="0" smtClean="0"/>
              <a:t>，</a:t>
            </a:r>
            <a:r>
              <a:rPr lang="en-US" altLang="zh-CN" dirty="0" smtClean="0"/>
              <a:t>24</a:t>
            </a:r>
          </a:p>
          <a:p>
            <a:r>
              <a:rPr lang="en-US" altLang="zh-CN" dirty="0" smtClean="0"/>
              <a:t>4</a:t>
            </a:r>
            <a:r>
              <a:rPr lang="zh-CN" altLang="en-US" dirty="0" smtClean="0"/>
              <a:t>，</a:t>
            </a:r>
            <a:r>
              <a:rPr lang="en-US" altLang="zh-CN" dirty="0" smtClean="0"/>
              <a:t>12</a:t>
            </a:r>
            <a:r>
              <a:rPr lang="zh-CN" altLang="en-US" dirty="0" smtClean="0"/>
              <a:t>，</a:t>
            </a:r>
            <a:r>
              <a:rPr lang="en-US" altLang="zh-CN" dirty="0" smtClean="0"/>
              <a:t>20</a:t>
            </a:r>
            <a:r>
              <a:rPr lang="zh-CN" altLang="en-US" dirty="0" smtClean="0"/>
              <a:t>，</a:t>
            </a:r>
            <a:r>
              <a:rPr lang="en-US" altLang="zh-CN" dirty="0" smtClean="0"/>
              <a:t>28</a:t>
            </a:r>
          </a:p>
          <a:p>
            <a:r>
              <a:rPr lang="en-US" altLang="zh-CN" dirty="0" smtClean="0"/>
              <a:t>2</a:t>
            </a:r>
            <a:r>
              <a:rPr lang="zh-CN" altLang="en-US" dirty="0" smtClean="0"/>
              <a:t>，</a:t>
            </a:r>
            <a:r>
              <a:rPr lang="en-US" altLang="zh-CN" dirty="0" smtClean="0"/>
              <a:t>6</a:t>
            </a:r>
            <a:r>
              <a:rPr lang="zh-CN" altLang="en-US" dirty="0" smtClean="0"/>
              <a:t>，</a:t>
            </a:r>
            <a:r>
              <a:rPr lang="en-US" altLang="zh-CN" dirty="0" smtClean="0"/>
              <a:t>10</a:t>
            </a:r>
            <a:r>
              <a:rPr lang="zh-CN" altLang="en-US" dirty="0" smtClean="0"/>
              <a:t>，</a:t>
            </a:r>
            <a:r>
              <a:rPr lang="en-US" altLang="zh-CN" dirty="0" smtClean="0"/>
              <a:t>14</a:t>
            </a:r>
          </a:p>
          <a:p>
            <a:r>
              <a:rPr lang="en-US" altLang="zh-CN" dirty="0" smtClean="0"/>
              <a:t>1</a:t>
            </a:r>
            <a:r>
              <a:rPr lang="zh-CN" altLang="en-US" dirty="0" smtClean="0"/>
              <a:t>，</a:t>
            </a:r>
            <a:r>
              <a:rPr lang="en-US" altLang="zh-CN" dirty="0" smtClean="0"/>
              <a:t>3</a:t>
            </a:r>
            <a:r>
              <a:rPr lang="zh-CN" altLang="en-US" dirty="0" smtClean="0"/>
              <a:t>，</a:t>
            </a:r>
            <a:r>
              <a:rPr lang="en-US" altLang="zh-CN" dirty="0" smtClean="0"/>
              <a:t>5</a:t>
            </a:r>
            <a:r>
              <a:rPr lang="zh-CN" altLang="en-US" dirty="0" smtClean="0"/>
              <a:t>，</a:t>
            </a:r>
            <a:r>
              <a:rPr lang="en-US" altLang="zh-CN" dirty="0" smtClean="0"/>
              <a:t>7</a:t>
            </a:r>
            <a:r>
              <a:rPr lang="zh-CN" altLang="en-US" dirty="0" smtClean="0"/>
              <a:t>，</a:t>
            </a:r>
            <a:r>
              <a:rPr lang="en-US" altLang="zh-CN" dirty="0" smtClean="0"/>
              <a:t>9</a:t>
            </a:r>
            <a:r>
              <a:rPr lang="zh-CN" altLang="en-US" dirty="0" smtClean="0"/>
              <a:t>，</a:t>
            </a:r>
            <a:r>
              <a:rPr lang="en-US" altLang="zh-CN" dirty="0" smtClean="0"/>
              <a:t>11</a:t>
            </a:r>
            <a:r>
              <a:rPr lang="zh-CN" altLang="en-US" dirty="0" smtClean="0"/>
              <a:t>，</a:t>
            </a:r>
            <a:r>
              <a:rPr lang="en-US" altLang="zh-CN" dirty="0" smtClean="0"/>
              <a:t>13</a:t>
            </a:r>
            <a:r>
              <a:rPr lang="zh-CN" altLang="en-US" dirty="0" smtClean="0"/>
              <a:t>，</a:t>
            </a:r>
            <a:r>
              <a:rPr lang="en-US" altLang="zh-CN" dirty="0" smtClean="0"/>
              <a:t>15</a:t>
            </a:r>
            <a:r>
              <a:rPr lang="zh-CN" altLang="en-US" dirty="0" smtClean="0"/>
              <a:t>，</a:t>
            </a:r>
            <a:r>
              <a:rPr lang="en-US" altLang="zh-CN" dirty="0" smtClean="0"/>
              <a:t>17</a:t>
            </a:r>
            <a:r>
              <a:rPr lang="zh-CN" altLang="en-US" dirty="0" smtClean="0"/>
              <a:t>，</a:t>
            </a:r>
            <a:r>
              <a:rPr lang="en-US" altLang="zh-CN" dirty="0" smtClean="0"/>
              <a:t>19</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143</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dirty="0" smtClean="0"/>
              <a:t>横轴对应色调的增加</a:t>
            </a:r>
            <a:endParaRPr lang="en-US" altLang="zh-CN" sz="1200" b="0" dirty="0" smtClean="0"/>
          </a:p>
          <a:p>
            <a:r>
              <a:rPr lang="zh-CN" altLang="en-US" sz="1200" b="0" dirty="0" smtClean="0"/>
              <a:t>纵轴对应饱和度的增加</a:t>
            </a:r>
            <a:endParaRPr lang="en-US" altLang="zh-CN" sz="1200" b="0" dirty="0" smtClean="0"/>
          </a:p>
          <a:p>
            <a:r>
              <a:rPr lang="zh-CN" altLang="en-US" sz="1200" b="0" dirty="0" smtClean="0"/>
              <a:t>右边色条表示亮度值的增加</a:t>
            </a:r>
          </a:p>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t>许多具有不同光谱分布的光产生的视觉效果（颜色）是一样的。即光谱与颜色的对应是多对一的。</a:t>
            </a:r>
          </a:p>
          <a:p>
            <a:r>
              <a:rPr lang="zh-CN" altLang="en-US" sz="1200" dirty="0" smtClean="0"/>
              <a:t>光谱分布不同而看上去相同的两种颜色称为条件等色（匹配等色）</a:t>
            </a:r>
            <a:endParaRPr lang="en-US" altLang="zh-CN" sz="1200" dirty="0" smtClean="0"/>
          </a:p>
          <a:p>
            <a:r>
              <a:rPr lang="zh-CN" altLang="zh-CN" sz="1200" kern="1200" dirty="0" smtClean="0">
                <a:solidFill>
                  <a:schemeClr val="tx1"/>
                </a:solidFill>
                <a:latin typeface="Arial" charset="0"/>
                <a:ea typeface="+mn-ea"/>
                <a:cs typeface="+mn-cs"/>
              </a:rPr>
              <a:t>方程左边</a:t>
            </a:r>
            <a:r>
              <a:rPr lang="en-US" altLang="zh-CN" sz="1200" kern="1200" dirty="0" smtClean="0">
                <a:solidFill>
                  <a:schemeClr val="tx1"/>
                </a:solidFill>
                <a:latin typeface="Arial" charset="0"/>
                <a:ea typeface="+mn-ea"/>
                <a:cs typeface="+mn-cs"/>
              </a:rPr>
              <a:t>C(</a:t>
            </a:r>
            <a:r>
              <a:rPr lang="zh-CN" altLang="zh-CN" sz="1200" kern="1200" dirty="0" smtClean="0">
                <a:solidFill>
                  <a:schemeClr val="tx1"/>
                </a:solidFill>
                <a:latin typeface="Arial" charset="0"/>
                <a:ea typeface="+mn-ea"/>
                <a:cs typeface="+mn-cs"/>
              </a:rPr>
              <a:t>入</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代表的是：待测的等能光谱色。方程右边三项分别代表红、绿、蓝三种</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原色</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及其</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数量</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表示方程两边的颜色达到匹配（即两边的颜色看上去是相同的）。方程右边三项</a:t>
            </a:r>
            <a:r>
              <a:rPr lang="en-US" altLang="zh-CN" sz="1200" kern="1200" dirty="0" smtClean="0">
                <a:solidFill>
                  <a:schemeClr val="tx1"/>
                </a:solidFill>
                <a:latin typeface="Arial" charset="0"/>
                <a:ea typeface="+mn-ea"/>
                <a:cs typeface="+mn-cs"/>
              </a:rPr>
              <a:t>r(</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g(</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b(</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分别代表红、绿、蓝三种原色的数量（即</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光谱三刺激值</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R</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G</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B</a:t>
            </a:r>
            <a:r>
              <a:rPr lang="zh-CN" altLang="zh-CN" sz="1200" kern="1200" dirty="0" smtClean="0">
                <a:solidFill>
                  <a:schemeClr val="tx1"/>
                </a:solidFill>
                <a:latin typeface="Arial" charset="0"/>
                <a:ea typeface="+mn-ea"/>
                <a:cs typeface="+mn-cs"/>
              </a:rPr>
              <a:t>）分别代表红、绿、蓝三种原色。方程中的</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号仅代表红、绿、蓝三种原色进行混合而已。这个方程的意思是：用</a:t>
            </a:r>
            <a:r>
              <a:rPr lang="en-US" altLang="zh-CN" sz="1200" kern="1200" dirty="0" smtClean="0">
                <a:solidFill>
                  <a:schemeClr val="tx1"/>
                </a:solidFill>
                <a:latin typeface="Arial" charset="0"/>
                <a:ea typeface="+mn-ea"/>
                <a:cs typeface="+mn-cs"/>
              </a:rPr>
              <a:t>r(</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单位的红色与</a:t>
            </a:r>
            <a:r>
              <a:rPr lang="en-US" altLang="zh-CN" sz="1200" kern="1200" dirty="0" smtClean="0">
                <a:solidFill>
                  <a:schemeClr val="tx1"/>
                </a:solidFill>
                <a:latin typeface="Arial" charset="0"/>
                <a:ea typeface="+mn-ea"/>
                <a:cs typeface="+mn-cs"/>
              </a:rPr>
              <a:t>g(</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单位的绿色与</a:t>
            </a:r>
            <a:r>
              <a:rPr lang="en-US" altLang="zh-CN" sz="1200" kern="1200" dirty="0" smtClean="0">
                <a:solidFill>
                  <a:schemeClr val="tx1"/>
                </a:solidFill>
                <a:latin typeface="Arial" charset="0"/>
                <a:ea typeface="+mn-ea"/>
                <a:cs typeface="+mn-cs"/>
              </a:rPr>
              <a:t>b(</a:t>
            </a:r>
            <a:r>
              <a:rPr lang="el-GR" altLang="zh-CN" sz="1200" kern="1200" dirty="0" smtClean="0">
                <a:solidFill>
                  <a:schemeClr val="tx1"/>
                </a:solidFill>
                <a:latin typeface="Arial" charset="0"/>
                <a:ea typeface="+mn-ea"/>
                <a:cs typeface="+mn-cs"/>
              </a:rPr>
              <a:t>λ</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单位的蓝色进行混合，所得到的颜色与</a:t>
            </a:r>
            <a:r>
              <a:rPr lang="en-US" altLang="zh-CN" sz="1200" kern="1200" dirty="0" smtClean="0">
                <a:solidFill>
                  <a:schemeClr val="tx1"/>
                </a:solidFill>
                <a:latin typeface="Arial" charset="0"/>
                <a:ea typeface="+mn-ea"/>
                <a:cs typeface="+mn-cs"/>
              </a:rPr>
              <a:t>C(</a:t>
            </a:r>
            <a:r>
              <a:rPr lang="zh-CN" altLang="zh-CN" sz="1200" kern="1200" dirty="0" smtClean="0">
                <a:solidFill>
                  <a:schemeClr val="tx1"/>
                </a:solidFill>
                <a:latin typeface="Arial" charset="0"/>
                <a:ea typeface="+mn-ea"/>
                <a:cs typeface="+mn-cs"/>
              </a:rPr>
              <a:t>入</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颜色在视感觉上是一样的</a:t>
            </a:r>
            <a:endParaRPr lang="en-US" altLang="zh-CN" sz="1200" kern="1200" dirty="0" smtClean="0">
              <a:solidFill>
                <a:schemeClr val="tx1"/>
              </a:solidFill>
              <a:latin typeface="Arial" charset="0"/>
              <a:ea typeface="+mn-ea"/>
              <a:cs typeface="+mn-cs"/>
            </a:endParaRPr>
          </a:p>
          <a:p>
            <a:r>
              <a:rPr lang="zh-CN" altLang="zh-CN" sz="1200" kern="1200" dirty="0" smtClean="0">
                <a:solidFill>
                  <a:schemeClr val="tx1"/>
                </a:solidFill>
                <a:latin typeface="Arial" charset="0"/>
                <a:ea typeface="+mn-ea"/>
                <a:cs typeface="+mn-cs"/>
              </a:rPr>
              <a:t>当人们用上述规定的红、绿、蓝三种</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原色光</a:t>
            </a:r>
            <a:r>
              <a:rPr lang="en-US" altLang="zh-CN" sz="1200" kern="1200" dirty="0" smtClean="0">
                <a:solidFill>
                  <a:schemeClr val="tx1"/>
                </a:solidFill>
                <a:latin typeface="Arial" charset="0"/>
                <a:ea typeface="+mn-ea"/>
                <a:cs typeface="+mn-cs"/>
              </a:rPr>
              <a:t>”</a:t>
            </a:r>
            <a:r>
              <a:rPr lang="zh-CN" altLang="zh-CN" sz="1200" kern="1200" dirty="0" smtClean="0">
                <a:solidFill>
                  <a:schemeClr val="tx1"/>
                </a:solidFill>
                <a:latin typeface="Arial" charset="0"/>
                <a:ea typeface="+mn-ea"/>
                <a:cs typeface="+mn-cs"/>
              </a:rPr>
              <a:t>去匹配等能光谱色的时候，却发现了一个问题，那就是大量的光谱色却无法能得到相匹配的颜色。只有把方程右边的某种原色移到方程左边的时候（也就是用右边的某种原色与光谱色相混合）才能达到匹配的程度。</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43</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三条品红色线条所在的位置就是，</a:t>
            </a:r>
            <a:r>
              <a:rPr lang="en-US" altLang="zh-CN" sz="1200" kern="1200" dirty="0" smtClean="0">
                <a:solidFill>
                  <a:schemeClr val="tx1"/>
                </a:solidFill>
                <a:latin typeface="Arial" charset="0"/>
                <a:ea typeface="+mn-ea"/>
                <a:cs typeface="+mn-cs"/>
              </a:rPr>
              <a:t>1931</a:t>
            </a:r>
            <a:r>
              <a:rPr lang="zh-CN" altLang="en-US" sz="1200" kern="1200" dirty="0" smtClean="0">
                <a:solidFill>
                  <a:schemeClr val="tx1"/>
                </a:solidFill>
                <a:latin typeface="Arial" charset="0"/>
                <a:ea typeface="+mn-ea"/>
                <a:cs typeface="+mn-cs"/>
              </a:rPr>
              <a:t>年（</a:t>
            </a:r>
            <a:r>
              <a:rPr lang="en-US" altLang="zh-CN" sz="1200" kern="1200" dirty="0" smtClean="0">
                <a:solidFill>
                  <a:schemeClr val="tx1"/>
                </a:solidFill>
                <a:latin typeface="Arial" charset="0"/>
                <a:ea typeface="+mn-ea"/>
                <a:cs typeface="+mn-cs"/>
              </a:rPr>
              <a:t>CIE</a:t>
            </a:r>
            <a:r>
              <a:rPr lang="zh-CN" altLang="en-US" sz="1200" kern="1200" dirty="0" smtClean="0">
                <a:solidFill>
                  <a:schemeClr val="tx1"/>
                </a:solidFill>
                <a:latin typeface="Arial" charset="0"/>
                <a:ea typeface="+mn-ea"/>
                <a:cs typeface="+mn-cs"/>
              </a:rPr>
              <a:t>）组织所选择的光的三种“原色”在光谱中所对应的位置</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44</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图中的曲线表示为了匹配对应波长的颜色，对应的（</a:t>
            </a:r>
            <a:r>
              <a:rPr lang="en-US" altLang="zh-CN" dirty="0" smtClean="0"/>
              <a:t>X</a:t>
            </a:r>
            <a:r>
              <a:rPr lang="zh-CN" altLang="en-US" dirty="0" smtClean="0"/>
              <a:t>，</a:t>
            </a:r>
            <a:r>
              <a:rPr lang="en-US" altLang="zh-CN" dirty="0" smtClean="0"/>
              <a:t>Y</a:t>
            </a:r>
            <a:r>
              <a:rPr lang="zh-CN" altLang="en-US" dirty="0" smtClean="0"/>
              <a:t>，</a:t>
            </a:r>
            <a:r>
              <a:rPr lang="en-US" altLang="zh-CN" dirty="0" smtClean="0"/>
              <a:t>Z</a:t>
            </a:r>
            <a:r>
              <a:rPr lang="zh-CN" altLang="en-US" dirty="0" smtClean="0"/>
              <a:t>）向量所需要的匹配系数</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45</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第一条线段看起来更长一些</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70</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由于周围圆圈的对比，紫色的圆看起来比黄色圆要大一些</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71</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两幅图片看起来像是中间被挖去了长方形和圆形，但实际组成仅仅是几个圆弧和几条射线</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72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大圆环看起来与人眼距离最近，小圆环看起来与人眼距离最远</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73</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p:oleObj spid="_x0000_s126978" name="Image" r:id="rId3" imgW="2438198" imgH="1657835" progId="">
              <p:embed/>
            </p:oleObj>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Freeform 39" descr="F"/>
          <p:cNvSpPr>
            <a:spLocks/>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4"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9" name="Freeform 40" descr="d"/>
          <p:cNvSpPr>
            <a:spLocks/>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5"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 name="Freeform 41"/>
          <p:cNvSpPr>
            <a:spLocks/>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42" descr="b"/>
          <p:cNvSpPr>
            <a:spLocks/>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6"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buClrTx/>
              <a:buFontTx/>
              <a:buNone/>
              <a:defRPr sz="1000" b="0">
                <a:solidFill>
                  <a:srgbClr val="000000"/>
                </a:solidFill>
                <a:latin typeface="Arial" charset="0"/>
                <a:ea typeface="宋体"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84892418-589A-4C89-80CA-BDD79272D457}"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8DB0F5B3-3F47-4D38-904E-87EA871F7F74}"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p:oleObj spid="_x0000_s128002" name="Image" r:id="rId3" imgW="2438198" imgH="1657835" progId="">
              <p:embed/>
            </p:oleObj>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6" name="Group 66"/>
          <p:cNvGrpSpPr>
            <a:grpSpLocks/>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409F3F0-4139-4EFC-AC93-D0621B0F93C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BB6F52E3-5B37-4F4D-933B-9495689ADDE0}"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p:oleObj spid="_x0000_s129026" name="Image" r:id="rId3" imgW="2438198" imgH="1657835" progId="">
              <p:embed/>
            </p:oleObj>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7" name="Group 66"/>
          <p:cNvGrpSpPr>
            <a:grpSpLocks/>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1"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4"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D00B265-A75B-4B81-A02E-68EBEDEA5BDA}"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B5284A5C-A289-491C-AE46-3CA2D2F3DBF7}"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C8803501-BE73-43CA-95DF-D1D3EF590AB6}" type="slidenum">
              <a:rPr lang="zh-CN" altLang="en-US"/>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23C61B16-EF6B-4E6A-8053-3C1040FC59F4}" type="slidenum">
              <a:rPr lang="zh-CN" altLang="en-US"/>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43A2C3B0-EEB8-4617-B7CC-7821A71EA071}" type="slidenum">
              <a:rPr lang="zh-CN" altLang="en-US"/>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EBB8A504-AC2A-4CB4-9C4D-429357FA2A9E}"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p:oleObj spid="_x0000_s1026" name="Image" r:id="rId14" imgW="2438198" imgH="1657835" progId="">
              <p:embed/>
            </p:oleObj>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solidFill>
                  <a:srgbClr val="5F5F5F"/>
                </a:solidFill>
                <a:ea typeface="宋体"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baseline="0">
                <a:solidFill>
                  <a:srgbClr val="000000"/>
                </a:solidFill>
                <a:ea typeface="宋体" pitchFamily="2" charset="-122"/>
              </a:defRPr>
            </a:lvl1pPr>
          </a:lstStyle>
          <a:p>
            <a:pPr>
              <a:defRPr/>
            </a:pPr>
            <a:fld id="{03D6773F-A87E-4EED-83A9-F12C487FB7C7}" type="slidenum">
              <a:rPr lang="zh-CN" altLang="en-US"/>
              <a:pPr>
                <a:defRPr/>
              </a:pPr>
              <a:t>‹#›</a:t>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grpSp>
        <p:nvGrpSpPr>
          <p:cNvPr id="1033"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6"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7"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8"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9"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6" name="Rectangle 4"/>
          <p:cNvSpPr txBox="1">
            <a:spLocks noChangeArrowheads="1"/>
          </p:cNvSpPr>
          <p:nvPr/>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4019" r:id="rId1"/>
    <p:sldLayoutId id="2147484020" r:id="rId2"/>
    <p:sldLayoutId id="2147484011" r:id="rId3"/>
    <p:sldLayoutId id="2147484021" r:id="rId4"/>
    <p:sldLayoutId id="2147484012" r:id="rId5"/>
    <p:sldLayoutId id="2147484013" r:id="rId6"/>
    <p:sldLayoutId id="2147484014" r:id="rId7"/>
    <p:sldLayoutId id="2147484015" r:id="rId8"/>
    <p:sldLayoutId id="2147484016" r:id="rId9"/>
    <p:sldLayoutId id="2147484017" r:id="rId10"/>
    <p:sldLayoutId id="2147484018"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itchFamily="34" charset="0"/>
        </a:defRPr>
      </a:lvl2pPr>
      <a:lvl3pPr algn="l" rtl="0" eaLnBrk="0" fontAlgn="base" hangingPunct="0">
        <a:spcBef>
          <a:spcPct val="0"/>
        </a:spcBef>
        <a:spcAft>
          <a:spcPct val="0"/>
        </a:spcAft>
        <a:defRPr sz="3600" b="1">
          <a:solidFill>
            <a:schemeClr val="tx2"/>
          </a:solidFill>
          <a:latin typeface="Verdana" pitchFamily="34" charset="0"/>
        </a:defRPr>
      </a:lvl3pPr>
      <a:lvl4pPr algn="l" rtl="0" eaLnBrk="0" fontAlgn="base" hangingPunct="0">
        <a:spcBef>
          <a:spcPct val="0"/>
        </a:spcBef>
        <a:spcAft>
          <a:spcPct val="0"/>
        </a:spcAft>
        <a:defRPr sz="3600" b="1">
          <a:solidFill>
            <a:schemeClr val="tx2"/>
          </a:solidFill>
          <a:latin typeface="Verdana" pitchFamily="34" charset="0"/>
        </a:defRPr>
      </a:lvl4pPr>
      <a:lvl5pPr algn="l" rtl="0" eaLnBrk="0" fontAlgn="base" hangingPunct="0">
        <a:spcBef>
          <a:spcPct val="0"/>
        </a:spcBef>
        <a:spcAft>
          <a:spcPct val="0"/>
        </a:spcAft>
        <a:defRPr sz="3600" b="1">
          <a:solidFill>
            <a:schemeClr val="tx2"/>
          </a:solidFill>
          <a:latin typeface="Verdana" pitchFamily="34" charset="0"/>
        </a:defRPr>
      </a:lvl5pPr>
      <a:lvl6pPr marL="457200" algn="l" rtl="0" fontAlgn="base">
        <a:spcBef>
          <a:spcPct val="0"/>
        </a:spcBef>
        <a:spcAft>
          <a:spcPct val="0"/>
        </a:spcAft>
        <a:defRPr sz="3200" b="1">
          <a:solidFill>
            <a:schemeClr val="tx2"/>
          </a:solidFill>
          <a:latin typeface="Verdana" pitchFamily="34" charset="0"/>
        </a:defRPr>
      </a:lvl6pPr>
      <a:lvl7pPr marL="914400" algn="l" rtl="0" fontAlgn="base">
        <a:spcBef>
          <a:spcPct val="0"/>
        </a:spcBef>
        <a:spcAft>
          <a:spcPct val="0"/>
        </a:spcAft>
        <a:defRPr sz="3200" b="1">
          <a:solidFill>
            <a:schemeClr val="tx2"/>
          </a:solidFill>
          <a:latin typeface="Verdana" pitchFamily="34" charset="0"/>
        </a:defRPr>
      </a:lvl7pPr>
      <a:lvl8pPr marL="1371600" algn="l" rtl="0" fontAlgn="base">
        <a:spcBef>
          <a:spcPct val="0"/>
        </a:spcBef>
        <a:spcAft>
          <a:spcPct val="0"/>
        </a:spcAft>
        <a:defRPr sz="3200" b="1">
          <a:solidFill>
            <a:schemeClr val="tx2"/>
          </a:solidFill>
          <a:latin typeface="Verdana" pitchFamily="34" charset="0"/>
        </a:defRPr>
      </a:lvl8pPr>
      <a:lvl9pPr marL="1828800" algn="l" rtl="0" fontAlgn="base">
        <a:spcBef>
          <a:spcPct val="0"/>
        </a:spcBef>
        <a:spcAft>
          <a:spcPct val="0"/>
        </a:spcAft>
        <a:defRPr sz="32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a:solidFill>
            <a:schemeClr val="tx1"/>
          </a:solidFill>
          <a:latin typeface="Arial" charset="0"/>
        </a:defRPr>
      </a:lvl5pPr>
      <a:lvl6pPr marL="2514600" indent="-228600" algn="l" rtl="0" fontAlgn="base">
        <a:spcBef>
          <a:spcPct val="20000"/>
        </a:spcBef>
        <a:spcAft>
          <a:spcPct val="0"/>
        </a:spcAft>
        <a:buChar char="»"/>
        <a:defRPr sz="1600">
          <a:solidFill>
            <a:schemeClr val="tx1"/>
          </a:solidFill>
          <a:latin typeface="Arial" charset="0"/>
        </a:defRPr>
      </a:lvl6pPr>
      <a:lvl7pPr marL="2971800" indent="-228600" algn="l" rtl="0" fontAlgn="base">
        <a:spcBef>
          <a:spcPct val="20000"/>
        </a:spcBef>
        <a:spcAft>
          <a:spcPct val="0"/>
        </a:spcAft>
        <a:buChar char="»"/>
        <a:defRPr sz="1600">
          <a:solidFill>
            <a:schemeClr val="tx1"/>
          </a:solidFill>
          <a:latin typeface="Arial" charset="0"/>
        </a:defRPr>
      </a:lvl7pPr>
      <a:lvl8pPr marL="3429000" indent="-228600" algn="l" rtl="0" fontAlgn="base">
        <a:spcBef>
          <a:spcPct val="20000"/>
        </a:spcBef>
        <a:spcAft>
          <a:spcPct val="0"/>
        </a:spcAft>
        <a:buChar char="»"/>
        <a:defRPr sz="1600">
          <a:solidFill>
            <a:schemeClr val="tx1"/>
          </a:solidFill>
          <a:latin typeface="Arial" charset="0"/>
        </a:defRPr>
      </a:lvl8pPr>
      <a:lvl9pPr marL="3886200" indent="-228600" algn="l" rtl="0" fontAlgn="base">
        <a:spcBef>
          <a:spcPct val="20000"/>
        </a:spcBef>
        <a:spcAft>
          <a:spcPct val="0"/>
        </a:spcAft>
        <a:buChar char="»"/>
        <a:defRPr sz="16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2" Type="http://schemas.openxmlformats.org/officeDocument/2006/relationships/image" Target="../media/image102.wm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1.vml"/></Relationships>
</file>

<file path=ppt/slides/_rels/slide12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oleObject" Target="../embeddings/oleObject33.bin"/></Relationships>
</file>

<file path=ppt/slides/_rels/slide124.xml.rels><?xml version="1.0" encoding="UTF-8" standalone="yes"?>
<Relationships xmlns="http://schemas.openxmlformats.org/package/2006/relationships"><Relationship Id="rId8" Type="http://schemas.openxmlformats.org/officeDocument/2006/relationships/oleObject" Target="../embeddings/oleObject38.bin"/><Relationship Id="rId3" Type="http://schemas.openxmlformats.org/officeDocument/2006/relationships/image" Target="../media/image127.png"/><Relationship Id="rId7"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36.bin"/><Relationship Id="rId5" Type="http://schemas.openxmlformats.org/officeDocument/2006/relationships/oleObject" Target="../embeddings/oleObject35.bin"/><Relationship Id="rId4" Type="http://schemas.openxmlformats.org/officeDocument/2006/relationships/oleObject" Target="../embeddings/oleObject34.bin"/></Relationships>
</file>

<file path=ppt/slides/_rels/slide1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40.bin"/></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8" Type="http://schemas.openxmlformats.org/officeDocument/2006/relationships/image" Target="../media/image138.jpeg"/><Relationship Id="rId13" Type="http://schemas.openxmlformats.org/officeDocument/2006/relationships/image" Target="../media/image143.jpeg"/><Relationship Id="rId3" Type="http://schemas.openxmlformats.org/officeDocument/2006/relationships/image" Target="../media/image133.jpeg"/><Relationship Id="rId7" Type="http://schemas.openxmlformats.org/officeDocument/2006/relationships/image" Target="../media/image137.jpeg"/><Relationship Id="rId12" Type="http://schemas.openxmlformats.org/officeDocument/2006/relationships/image" Target="../media/image142.jpeg"/><Relationship Id="rId2" Type="http://schemas.openxmlformats.org/officeDocument/2006/relationships/audio" Target="../media/audio1.wav"/><Relationship Id="rId16" Type="http://schemas.openxmlformats.org/officeDocument/2006/relationships/image" Target="../media/image146.jpeg"/><Relationship Id="rId1" Type="http://schemas.openxmlformats.org/officeDocument/2006/relationships/slideLayout" Target="../slideLayouts/slideLayout2.xml"/><Relationship Id="rId6" Type="http://schemas.openxmlformats.org/officeDocument/2006/relationships/image" Target="../media/image136.jpeg"/><Relationship Id="rId11" Type="http://schemas.openxmlformats.org/officeDocument/2006/relationships/image" Target="../media/image141.jpeg"/><Relationship Id="rId5" Type="http://schemas.openxmlformats.org/officeDocument/2006/relationships/image" Target="../media/image135.jpeg"/><Relationship Id="rId15" Type="http://schemas.openxmlformats.org/officeDocument/2006/relationships/image" Target="../media/image145.jpeg"/><Relationship Id="rId10" Type="http://schemas.openxmlformats.org/officeDocument/2006/relationships/image" Target="../media/image140.jpeg"/><Relationship Id="rId4" Type="http://schemas.openxmlformats.org/officeDocument/2006/relationships/image" Target="../media/image134.jpeg"/><Relationship Id="rId9" Type="http://schemas.openxmlformats.org/officeDocument/2006/relationships/image" Target="../media/image139.jpeg"/><Relationship Id="rId14" Type="http://schemas.openxmlformats.org/officeDocument/2006/relationships/image" Target="../media/image144.jpe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5.vml"/></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26.v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7.v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8.vml"/></Relationships>
</file>

<file path=ppt/slides/_rels/slide18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9.vml"/></Relationships>
</file>

<file path=ppt/slides/_rels/slide18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30.v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image" Target="../media/image28.png"/><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11.bin"/><Relationship Id="rId5" Type="http://schemas.openxmlformats.org/officeDocument/2006/relationships/image" Target="../media/image30.png"/><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photo.blog.sina.com.cn/showpic.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tupian.hudong.com/s/%E7%94%B5%E7%A3%81%E6%B3%A2%E8%B0%B1/xgtupian/1/6"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0.vml"/></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21.bin"/></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oleObject" Target="../embeddings/oleObject23.bin"/></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oleObject" Target="../embeddings/oleObject25.bin"/></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gif"/><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6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oleObject" Target="../embeddings/oleObject6.bin"/></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6" Type="http://schemas.openxmlformats.org/officeDocument/2006/relationships/image" Target="../media/image83.jpeg"/><Relationship Id="rId5" Type="http://schemas.openxmlformats.org/officeDocument/2006/relationships/image" Target="../media/image82.jpeg"/><Relationship Id="rId4" Type="http://schemas.openxmlformats.org/officeDocument/2006/relationships/image" Target="../media/image81.jpeg"/></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oleObject" Target="../embeddings/oleObject9.bin"/><Relationship Id="rId4" Type="http://schemas.openxmlformats.org/officeDocument/2006/relationships/oleObject" Target="../embeddings/oleObject8.bin"/></Relationships>
</file>

<file path=ppt/slides/_rels/slide9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8.vml"/></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91.png"/></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98.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ctrTitle"/>
          </p:nvPr>
        </p:nvSpPr>
        <p:spPr>
          <a:xfrm>
            <a:off x="357188" y="2571750"/>
            <a:ext cx="4214812" cy="1790700"/>
          </a:xfrm>
        </p:spPr>
        <p:txBody>
          <a:bodyPr/>
          <a:lstStyle/>
          <a:p>
            <a:r>
              <a:rPr lang="zh-CN" altLang="en-US" smtClean="0">
                <a:ea typeface="宋体" pitchFamily="2" charset="-122"/>
              </a:rPr>
              <a:t>视频信息的获取与处理</a:t>
            </a:r>
            <a:r>
              <a:rPr lang="en-US" altLang="zh-CN" smtClean="0">
                <a:ea typeface="宋体" pitchFamily="2" charset="-122"/>
              </a:rPr>
              <a:t/>
            </a:r>
            <a:br>
              <a:rPr lang="en-US" altLang="zh-CN" smtClean="0">
                <a:ea typeface="宋体" pitchFamily="2" charset="-122"/>
              </a:rPr>
            </a:br>
            <a:r>
              <a:rPr lang="en-US" altLang="zh-CN" smtClean="0">
                <a:ea typeface="宋体" pitchFamily="2" charset="-122"/>
              </a:rPr>
              <a:t>	</a:t>
            </a:r>
          </a:p>
        </p:txBody>
      </p:sp>
      <p:sp>
        <p:nvSpPr>
          <p:cNvPr id="20483" name="Rectangle 5"/>
          <p:cNvSpPr>
            <a:spLocks noGrp="1" noChangeArrowheads="1"/>
          </p:cNvSpPr>
          <p:nvPr>
            <p:ph type="subTitle" idx="1"/>
          </p:nvPr>
        </p:nvSpPr>
        <p:spPr>
          <a:xfrm>
            <a:off x="500063" y="5072063"/>
            <a:ext cx="3690937" cy="381000"/>
          </a:xfrm>
        </p:spPr>
        <p:txBody>
          <a:bodyPr/>
          <a:lstStyle/>
          <a:p>
            <a:r>
              <a:rPr lang="zh-CN" altLang="en-US" sz="2000" smtClean="0">
                <a:ea typeface="宋体" pitchFamily="2" charset="-122"/>
              </a:rPr>
              <a:t>软件学院 </a:t>
            </a:r>
            <a:r>
              <a:rPr lang="en-US" altLang="zh-CN" sz="2000" smtClean="0">
                <a:ea typeface="宋体" pitchFamily="2" charset="-122"/>
              </a:rPr>
              <a:t>		</a:t>
            </a:r>
            <a:r>
              <a:rPr lang="zh-CN" altLang="en-US" sz="2000" smtClean="0">
                <a:ea typeface="宋体" pitchFamily="2" charset="-122"/>
              </a:rPr>
              <a:t>刘新</a:t>
            </a:r>
            <a:endParaRPr lang="en-US" altLang="zh-CN" sz="2000" smtClean="0">
              <a:ea typeface="宋体" pitchFamily="2" charset="-122"/>
            </a:endParaRPr>
          </a:p>
        </p:txBody>
      </p:sp>
      <p:grpSp>
        <p:nvGrpSpPr>
          <p:cNvPr id="20484" name="Group 27"/>
          <p:cNvGrpSpPr>
            <a:grpSpLocks/>
          </p:cNvGrpSpPr>
          <p:nvPr/>
        </p:nvGrpSpPr>
        <p:grpSpPr bwMode="auto">
          <a:xfrm>
            <a:off x="685800" y="785813"/>
            <a:ext cx="3429000" cy="1190625"/>
            <a:chOff x="432" y="2034"/>
            <a:chExt cx="2160" cy="750"/>
          </a:xfrm>
        </p:grpSpPr>
        <p:sp>
          <p:nvSpPr>
            <p:cNvPr id="100375" name="Freeform 23"/>
            <p:cNvSpPr>
              <a:spLocks/>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0378" name="Freeform 26"/>
            <p:cNvSpPr>
              <a:spLocks/>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发光效率</a:t>
            </a:r>
            <a:endParaRPr lang="zh-CN" altLang="en-US" dirty="0"/>
          </a:p>
        </p:txBody>
      </p:sp>
      <p:sp>
        <p:nvSpPr>
          <p:cNvPr id="3" name="内容占位符 2"/>
          <p:cNvSpPr>
            <a:spLocks noGrp="1"/>
          </p:cNvSpPr>
          <p:nvPr>
            <p:ph idx="1"/>
          </p:nvPr>
        </p:nvSpPr>
        <p:spPr/>
        <p:txBody>
          <a:bodyPr/>
          <a:lstStyle/>
          <a:p>
            <a:pPr>
              <a:lnSpc>
                <a:spcPct val="120000"/>
              </a:lnSpc>
            </a:pPr>
            <a:r>
              <a:rPr lang="zh-CN" altLang="en-US" sz="2800" dirty="0" smtClean="0"/>
              <a:t>某光源所产生的光通量（</a:t>
            </a:r>
            <a:r>
              <a:rPr lang="en-US" altLang="zh-CN" sz="2800" dirty="0" smtClean="0"/>
              <a:t>lm</a:t>
            </a:r>
            <a:r>
              <a:rPr lang="zh-CN" altLang="en-US" sz="2800" dirty="0" smtClean="0"/>
              <a:t>）与其辐射功率（</a:t>
            </a:r>
            <a:r>
              <a:rPr lang="en-US" altLang="zh-CN" sz="2800" dirty="0" smtClean="0"/>
              <a:t>W</a:t>
            </a:r>
            <a:r>
              <a:rPr lang="zh-CN" altLang="en-US" sz="2800" dirty="0" smtClean="0"/>
              <a:t>）之比，称为该光源的发光效率</a:t>
            </a:r>
            <a:endParaRPr lang="en-US" altLang="zh-CN" sz="2800" dirty="0" smtClean="0"/>
          </a:p>
          <a:p>
            <a:pPr lvl="1">
              <a:lnSpc>
                <a:spcPct val="120000"/>
              </a:lnSpc>
            </a:pPr>
            <a:r>
              <a:rPr lang="zh-CN" altLang="en-US" sz="2400" dirty="0" smtClean="0"/>
              <a:t>波长为</a:t>
            </a:r>
            <a:r>
              <a:rPr lang="en-US" altLang="zh-CN" sz="2400" dirty="0" smtClean="0"/>
              <a:t>555nm</a:t>
            </a:r>
            <a:r>
              <a:rPr lang="zh-CN" altLang="en-US" sz="2400" dirty="0" smtClean="0"/>
              <a:t>的单色光（绿光），辐射功率为</a:t>
            </a:r>
            <a:r>
              <a:rPr lang="en-US" altLang="zh-CN" sz="2400" dirty="0" smtClean="0"/>
              <a:t>1W</a:t>
            </a:r>
            <a:r>
              <a:rPr lang="zh-CN" altLang="en-US" sz="2400" dirty="0" smtClean="0"/>
              <a:t>时所产生的光通量恰好为</a:t>
            </a:r>
            <a:r>
              <a:rPr lang="en-US" altLang="zh-CN" sz="2400" dirty="0" smtClean="0"/>
              <a:t>680lm</a:t>
            </a:r>
          </a:p>
          <a:p>
            <a:pPr lvl="1">
              <a:lnSpc>
                <a:spcPct val="120000"/>
              </a:lnSpc>
            </a:pPr>
            <a:r>
              <a:rPr lang="zh-CN" altLang="en-US" sz="2400" dirty="0" smtClean="0"/>
              <a:t>一个</a:t>
            </a:r>
            <a:r>
              <a:rPr lang="en-US" altLang="zh-CN" sz="2400" dirty="0" smtClean="0"/>
              <a:t>40W</a:t>
            </a:r>
            <a:r>
              <a:rPr lang="zh-CN" altLang="en-US" sz="2400" dirty="0" smtClean="0"/>
              <a:t>的日光灯产生</a:t>
            </a:r>
            <a:r>
              <a:rPr lang="en-US" altLang="zh-CN" sz="2400" dirty="0" smtClean="0"/>
              <a:t>2100lm</a:t>
            </a:r>
            <a:r>
              <a:rPr lang="zh-CN" altLang="en-US" sz="2400" dirty="0" smtClean="0"/>
              <a:t>的光通量，其发光效率为：</a:t>
            </a:r>
            <a:r>
              <a:rPr lang="en-US" altLang="zh-CN" sz="2400" dirty="0" smtClean="0"/>
              <a:t>η=2100/40=52.5 lm/W</a:t>
            </a:r>
            <a:r>
              <a:rPr lang="zh-CN" altLang="en-US" sz="2400" dirty="0" smtClean="0"/>
              <a:t>；</a:t>
            </a:r>
            <a:endParaRPr lang="en-US" altLang="zh-CN" sz="2400" dirty="0" smtClean="0"/>
          </a:p>
          <a:p>
            <a:pPr lvl="1">
              <a:lnSpc>
                <a:spcPct val="120000"/>
              </a:lnSpc>
            </a:pPr>
            <a:r>
              <a:rPr lang="zh-CN" altLang="en-US" sz="2400" dirty="0" smtClean="0"/>
              <a:t>一个</a:t>
            </a:r>
            <a:r>
              <a:rPr lang="en-US" altLang="zh-CN" sz="2400" dirty="0" smtClean="0"/>
              <a:t>40W</a:t>
            </a:r>
            <a:r>
              <a:rPr lang="zh-CN" altLang="en-US" sz="2400" dirty="0" smtClean="0"/>
              <a:t>的普通白炽灯泡产生的总光通量约为</a:t>
            </a:r>
            <a:r>
              <a:rPr lang="en-US" altLang="zh-CN" sz="2400" dirty="0" smtClean="0"/>
              <a:t>468lm</a:t>
            </a:r>
            <a:r>
              <a:rPr lang="zh-CN" altLang="en-US" sz="2400" dirty="0" smtClean="0"/>
              <a:t>，普通白炽灯泡的发光效率仅为：</a:t>
            </a:r>
            <a:r>
              <a:rPr lang="en-US" altLang="zh-CN" sz="2400" dirty="0" smtClean="0"/>
              <a:t>η=468/40=11.7 lm/W</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量化参数影响图像的质量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b="6287"/>
          <a:stretch>
            <a:fillRect/>
          </a:stretch>
        </p:blipFill>
        <p:spPr bwMode="auto">
          <a:xfrm>
            <a:off x="1187624" y="1196751"/>
            <a:ext cx="6696744" cy="5116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量化参数影响图像的质量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13"/>
          <p:cNvGrpSpPr>
            <a:grpSpLocks/>
          </p:cNvGrpSpPr>
          <p:nvPr/>
        </p:nvGrpSpPr>
        <p:grpSpPr bwMode="auto">
          <a:xfrm>
            <a:off x="467544" y="1700808"/>
            <a:ext cx="8518525" cy="4395788"/>
            <a:chOff x="496" y="1382"/>
            <a:chExt cx="4852" cy="2212"/>
          </a:xfrm>
        </p:grpSpPr>
        <p:pic>
          <p:nvPicPr>
            <p:cNvPr id="6" name="Picture 4" descr="C:\My Documents\演讲文章\数字图象处理\蝴蝶.bmp"/>
            <p:cNvPicPr>
              <a:picLocks noChangeAspect="1" noChangeArrowheads="1"/>
            </p:cNvPicPr>
            <p:nvPr/>
          </p:nvPicPr>
          <p:blipFill>
            <a:blip r:embed="rId2" cstate="print"/>
            <a:srcRect/>
            <a:stretch>
              <a:fillRect/>
            </a:stretch>
          </p:blipFill>
          <p:spPr bwMode="auto">
            <a:xfrm>
              <a:off x="496" y="1382"/>
              <a:ext cx="1590" cy="1080"/>
            </a:xfrm>
            <a:prstGeom prst="rect">
              <a:avLst/>
            </a:prstGeom>
            <a:noFill/>
          </p:spPr>
        </p:pic>
        <p:pic>
          <p:nvPicPr>
            <p:cNvPr id="7" name="Picture 5" descr="C:\My Documents\演讲文章\数字图象处理\蝴蝶44.bmp"/>
            <p:cNvPicPr>
              <a:picLocks noChangeAspect="1" noChangeArrowheads="1"/>
            </p:cNvPicPr>
            <p:nvPr/>
          </p:nvPicPr>
          <p:blipFill>
            <a:blip r:embed="rId3" cstate="print"/>
            <a:srcRect/>
            <a:stretch>
              <a:fillRect/>
            </a:stretch>
          </p:blipFill>
          <p:spPr bwMode="auto">
            <a:xfrm>
              <a:off x="2986" y="2514"/>
              <a:ext cx="1590" cy="1080"/>
            </a:xfrm>
            <a:prstGeom prst="rect">
              <a:avLst/>
            </a:prstGeom>
            <a:noFill/>
          </p:spPr>
        </p:pic>
        <p:pic>
          <p:nvPicPr>
            <p:cNvPr id="8" name="Picture 6" descr="C:\My Documents\演讲文章\数字图象处理\蝴蝶16.bmp"/>
            <p:cNvPicPr>
              <a:picLocks noChangeAspect="1" noChangeArrowheads="1"/>
            </p:cNvPicPr>
            <p:nvPr/>
          </p:nvPicPr>
          <p:blipFill>
            <a:blip r:embed="rId4" cstate="print"/>
            <a:srcRect/>
            <a:stretch>
              <a:fillRect/>
            </a:stretch>
          </p:blipFill>
          <p:spPr bwMode="auto">
            <a:xfrm>
              <a:off x="2980" y="1401"/>
              <a:ext cx="1590" cy="1080"/>
            </a:xfrm>
            <a:prstGeom prst="rect">
              <a:avLst/>
            </a:prstGeom>
            <a:noFill/>
          </p:spPr>
        </p:pic>
        <p:pic>
          <p:nvPicPr>
            <p:cNvPr id="9" name="Picture 7" descr="C:\My Documents\演讲文章\数字图象处理\蝴蝶5.bmp"/>
            <p:cNvPicPr>
              <a:picLocks noChangeAspect="1" noChangeArrowheads="1"/>
            </p:cNvPicPr>
            <p:nvPr/>
          </p:nvPicPr>
          <p:blipFill>
            <a:blip r:embed="rId5" cstate="print"/>
            <a:srcRect/>
            <a:stretch>
              <a:fillRect/>
            </a:stretch>
          </p:blipFill>
          <p:spPr bwMode="auto">
            <a:xfrm>
              <a:off x="506" y="2504"/>
              <a:ext cx="1590" cy="1080"/>
            </a:xfrm>
            <a:prstGeom prst="rect">
              <a:avLst/>
            </a:prstGeom>
            <a:noFill/>
          </p:spPr>
        </p:pic>
        <p:sp>
          <p:nvSpPr>
            <p:cNvPr id="10" name="Text Box 8"/>
            <p:cNvSpPr txBox="1">
              <a:spLocks noChangeArrowheads="1"/>
            </p:cNvSpPr>
            <p:nvPr/>
          </p:nvSpPr>
          <p:spPr bwMode="auto">
            <a:xfrm>
              <a:off x="2091" y="1865"/>
              <a:ext cx="889" cy="230"/>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256灰度级</a:t>
              </a:r>
            </a:p>
          </p:txBody>
        </p:sp>
        <p:sp>
          <p:nvSpPr>
            <p:cNvPr id="11" name="Text Box 9"/>
            <p:cNvSpPr txBox="1">
              <a:spLocks noChangeArrowheads="1"/>
            </p:cNvSpPr>
            <p:nvPr/>
          </p:nvSpPr>
          <p:spPr bwMode="auto">
            <a:xfrm>
              <a:off x="4547" y="1859"/>
              <a:ext cx="801" cy="230"/>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16灰度级</a:t>
              </a:r>
            </a:p>
          </p:txBody>
        </p:sp>
        <p:sp>
          <p:nvSpPr>
            <p:cNvPr id="12" name="Text Box 10"/>
            <p:cNvSpPr txBox="1">
              <a:spLocks noChangeArrowheads="1"/>
            </p:cNvSpPr>
            <p:nvPr/>
          </p:nvSpPr>
          <p:spPr bwMode="auto">
            <a:xfrm>
              <a:off x="2171" y="2953"/>
              <a:ext cx="716" cy="230"/>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8灰度级</a:t>
              </a:r>
            </a:p>
          </p:txBody>
        </p:sp>
        <p:sp>
          <p:nvSpPr>
            <p:cNvPr id="13" name="Text Box 11"/>
            <p:cNvSpPr txBox="1">
              <a:spLocks noChangeArrowheads="1"/>
            </p:cNvSpPr>
            <p:nvPr/>
          </p:nvSpPr>
          <p:spPr bwMode="auto">
            <a:xfrm>
              <a:off x="4573" y="2912"/>
              <a:ext cx="715" cy="230"/>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4灰度级</a:t>
              </a:r>
            </a:p>
          </p:txBody>
        </p:sp>
      </p:gr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332656"/>
            <a:ext cx="8532440" cy="563563"/>
          </a:xfrm>
        </p:spPr>
        <p:txBody>
          <a:bodyPr/>
          <a:lstStyle/>
          <a:p>
            <a:r>
              <a:rPr lang="zh-CN" altLang="en-US" dirty="0" smtClean="0"/>
              <a:t>采样和量化参数同时变化影响图像的质量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r="-831" b="7284"/>
          <a:stretch>
            <a:fillRect/>
          </a:stretch>
        </p:blipFill>
        <p:spPr bwMode="auto">
          <a:xfrm>
            <a:off x="1187624" y="1196752"/>
            <a:ext cx="6768752" cy="5028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空间分辨率对图像影响</a:t>
            </a:r>
            <a:endParaRPr lang="zh-CN" altLang="en-US" dirty="0"/>
          </a:p>
        </p:txBody>
      </p:sp>
      <p:sp>
        <p:nvSpPr>
          <p:cNvPr id="3" name="内容占位符 2"/>
          <p:cNvSpPr>
            <a:spLocks noGrp="1"/>
          </p:cNvSpPr>
          <p:nvPr>
            <p:ph idx="1"/>
          </p:nvPr>
        </p:nvSpPr>
        <p:spPr>
          <a:xfrm>
            <a:off x="683568" y="1268760"/>
            <a:ext cx="8136904" cy="3960440"/>
          </a:xfrm>
        </p:spPr>
        <p:txBody>
          <a:bodyPr/>
          <a:lstStyle/>
          <a:p>
            <a:r>
              <a:rPr lang="zh-CN" altLang="en-US" sz="2800" dirty="0" smtClean="0"/>
              <a:t>图像分辨率：区分细节的程度 </a:t>
            </a:r>
          </a:p>
          <a:p>
            <a:r>
              <a:rPr lang="zh-CN" altLang="en-US" sz="2800" dirty="0" smtClean="0"/>
              <a:t>影响因素：采样点数（</a:t>
            </a:r>
            <a:r>
              <a:rPr lang="en-US" altLang="zh-CN" sz="2800" dirty="0" smtClean="0"/>
              <a:t>M</a:t>
            </a:r>
            <a:r>
              <a:rPr lang="zh-CN" altLang="en-US" sz="2800" dirty="0" smtClean="0"/>
              <a:t>，</a:t>
            </a:r>
            <a:r>
              <a:rPr lang="en-US" altLang="zh-CN" sz="2800" dirty="0" smtClean="0"/>
              <a:t>N</a:t>
            </a:r>
            <a:r>
              <a:rPr lang="zh-CN" altLang="en-US" sz="2800" dirty="0" smtClean="0"/>
              <a:t>）和灰度级 （</a:t>
            </a:r>
            <a:r>
              <a:rPr lang="en-US" altLang="zh-CN" sz="2800" dirty="0" smtClean="0"/>
              <a:t>G</a:t>
            </a:r>
            <a:r>
              <a:rPr lang="zh-CN" altLang="en-US" sz="2800" dirty="0" smtClean="0"/>
              <a:t>）</a:t>
            </a:r>
          </a:p>
          <a:p>
            <a:r>
              <a:rPr lang="zh-CN" altLang="en-US" sz="2800" dirty="0" smtClean="0"/>
              <a:t>空间分辨率 </a:t>
            </a:r>
          </a:p>
          <a:p>
            <a:pPr lvl="1"/>
            <a:r>
              <a:rPr lang="zh-CN" altLang="en-US" sz="2400" dirty="0" smtClean="0"/>
              <a:t>采样点数越多（采样间隔越小），空间分辨率越高； </a:t>
            </a:r>
          </a:p>
          <a:p>
            <a:pPr lvl="1"/>
            <a:r>
              <a:rPr lang="en-US" altLang="zh-CN" sz="2400" dirty="0" smtClean="0"/>
              <a:t>G </a:t>
            </a:r>
            <a:r>
              <a:rPr lang="zh-CN" altLang="en-US" sz="2400" dirty="0" smtClean="0"/>
              <a:t>不变， </a:t>
            </a:r>
            <a:r>
              <a:rPr lang="en-US" altLang="zh-CN" sz="2400" dirty="0" smtClean="0"/>
              <a:t>(M,N) </a:t>
            </a:r>
            <a:r>
              <a:rPr lang="zh-CN" altLang="en-US" sz="2400" dirty="0" smtClean="0"/>
              <a:t>减少，图像像素粒子变粗</a:t>
            </a:r>
            <a:endParaRPr lang="en-US" altLang="zh-CN" sz="2400" dirty="0" smtClean="0"/>
          </a:p>
          <a:p>
            <a:r>
              <a:rPr lang="zh-CN" altLang="en-US" sz="2800" dirty="0" smtClean="0"/>
              <a:t>幅度分辨率 </a:t>
            </a:r>
          </a:p>
          <a:p>
            <a:pPr lvl="1"/>
            <a:r>
              <a:rPr lang="en-US" altLang="zh-CN" sz="2400" dirty="0" smtClean="0"/>
              <a:t>G</a:t>
            </a:r>
            <a:r>
              <a:rPr lang="zh-CN" altLang="en-US" sz="2400" dirty="0" smtClean="0"/>
              <a:t>越多， 图像幅度分辨率 越高</a:t>
            </a:r>
            <a:endParaRPr lang="en-US" altLang="zh-CN" sz="2400" dirty="0" smtClean="0"/>
          </a:p>
          <a:p>
            <a:pPr lvl="1"/>
            <a:r>
              <a:rPr lang="en-US" altLang="zh-CN" sz="2400" dirty="0" smtClean="0"/>
              <a:t>M N</a:t>
            </a:r>
            <a:r>
              <a:rPr lang="zh-CN" altLang="en-US" sz="2400" dirty="0" smtClean="0"/>
              <a:t>不变，</a:t>
            </a:r>
            <a:r>
              <a:rPr lang="en-US" altLang="zh-CN" sz="2400" dirty="0" smtClean="0"/>
              <a:t>G</a:t>
            </a:r>
            <a:r>
              <a:rPr lang="zh-CN" altLang="en-US" sz="2400" dirty="0" smtClean="0"/>
              <a:t>减少，灰度渐变变成突变，出现虚假轮廓</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空间分辨率的变化</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 name="Picture 4"/>
          <p:cNvPicPr>
            <a:picLocks noChangeAspect="1" noChangeArrowheads="1"/>
          </p:cNvPicPr>
          <p:nvPr/>
        </p:nvPicPr>
        <p:blipFill>
          <a:blip r:embed="rId2" cstate="print"/>
          <a:srcRect b="12932"/>
          <a:stretch>
            <a:fillRect/>
          </a:stretch>
        </p:blipFill>
        <p:spPr bwMode="auto">
          <a:xfrm>
            <a:off x="472951" y="1196752"/>
            <a:ext cx="6492875" cy="3078162"/>
          </a:xfrm>
          <a:prstGeom prst="rect">
            <a:avLst/>
          </a:prstGeom>
          <a:noFill/>
          <a:ln w="9525">
            <a:noFill/>
            <a:miter lim="800000"/>
            <a:headEnd/>
            <a:tailEnd/>
          </a:ln>
          <a:effectLst/>
        </p:spPr>
      </p:pic>
      <p:pic>
        <p:nvPicPr>
          <p:cNvPr id="8" name="Picture 6"/>
          <p:cNvPicPr>
            <a:picLocks noChangeAspect="1" noChangeArrowheads="1"/>
          </p:cNvPicPr>
          <p:nvPr/>
        </p:nvPicPr>
        <p:blipFill>
          <a:blip r:embed="rId3" cstate="print"/>
          <a:srcRect b="19305"/>
          <a:stretch>
            <a:fillRect/>
          </a:stretch>
        </p:blipFill>
        <p:spPr bwMode="auto">
          <a:xfrm>
            <a:off x="3524126" y="2954114"/>
            <a:ext cx="5440362" cy="3606800"/>
          </a:xfrm>
          <a:prstGeom prst="rect">
            <a:avLst/>
          </a:prstGeom>
          <a:noFill/>
          <a:ln w="9525">
            <a:noFill/>
            <a:miter lim="800000"/>
            <a:headEnd/>
            <a:tailEnd/>
          </a:ln>
          <a:effectLst/>
        </p:spPr>
      </p:pic>
      <p:sp>
        <p:nvSpPr>
          <p:cNvPr id="9" name="Text Box 7"/>
          <p:cNvSpPr txBox="1">
            <a:spLocks noChangeArrowheads="1"/>
          </p:cNvSpPr>
          <p:nvPr/>
        </p:nvSpPr>
        <p:spPr bwMode="auto">
          <a:xfrm>
            <a:off x="3930526" y="2747739"/>
            <a:ext cx="1001712" cy="274638"/>
          </a:xfrm>
          <a:prstGeom prst="rect">
            <a:avLst/>
          </a:prstGeom>
          <a:noFill/>
          <a:ln w="12700">
            <a:noFill/>
            <a:miter lim="800000"/>
            <a:headEnd/>
            <a:tailEnd/>
          </a:ln>
          <a:effectLst/>
        </p:spPr>
        <p:txBody>
          <a:bodyPr wrap="none">
            <a:spAutoFit/>
          </a:bodyPr>
          <a:lstStyle/>
          <a:p>
            <a:pPr algn="ctr"/>
            <a:r>
              <a:rPr lang="en-IE" sz="1200"/>
              <a:t>1024 * 1024</a:t>
            </a:r>
            <a:endParaRPr lang="zh-CN" altLang="en-US" sz="1200">
              <a:ea typeface="宋体" charset="-122"/>
            </a:endParaRPr>
          </a:p>
        </p:txBody>
      </p:sp>
      <p:sp>
        <p:nvSpPr>
          <p:cNvPr id="10" name="Text Box 8"/>
          <p:cNvSpPr txBox="1">
            <a:spLocks noChangeArrowheads="1"/>
          </p:cNvSpPr>
          <p:nvPr/>
        </p:nvSpPr>
        <p:spPr bwMode="auto">
          <a:xfrm>
            <a:off x="5827588" y="2735039"/>
            <a:ext cx="833438" cy="274638"/>
          </a:xfrm>
          <a:prstGeom prst="rect">
            <a:avLst/>
          </a:prstGeom>
          <a:noFill/>
          <a:ln w="12700">
            <a:noFill/>
            <a:miter lim="800000"/>
            <a:headEnd/>
            <a:tailEnd/>
          </a:ln>
          <a:effectLst/>
        </p:spPr>
        <p:txBody>
          <a:bodyPr wrap="none">
            <a:spAutoFit/>
          </a:bodyPr>
          <a:lstStyle/>
          <a:p>
            <a:pPr algn="ctr"/>
            <a:r>
              <a:rPr lang="en-IE" sz="1200"/>
              <a:t>512 * 512</a:t>
            </a:r>
            <a:endParaRPr lang="zh-CN" altLang="en-US" sz="1200">
              <a:ea typeface="宋体" charset="-122"/>
            </a:endParaRPr>
          </a:p>
        </p:txBody>
      </p:sp>
      <p:sp>
        <p:nvSpPr>
          <p:cNvPr id="11" name="Text Box 9"/>
          <p:cNvSpPr txBox="1">
            <a:spLocks noChangeArrowheads="1"/>
          </p:cNvSpPr>
          <p:nvPr/>
        </p:nvSpPr>
        <p:spPr bwMode="auto">
          <a:xfrm>
            <a:off x="7610351" y="2757264"/>
            <a:ext cx="833437" cy="274638"/>
          </a:xfrm>
          <a:prstGeom prst="rect">
            <a:avLst/>
          </a:prstGeom>
          <a:noFill/>
          <a:ln w="12700">
            <a:noFill/>
            <a:miter lim="800000"/>
            <a:headEnd/>
            <a:tailEnd/>
          </a:ln>
          <a:effectLst/>
        </p:spPr>
        <p:txBody>
          <a:bodyPr wrap="none">
            <a:spAutoFit/>
          </a:bodyPr>
          <a:lstStyle/>
          <a:p>
            <a:pPr algn="ctr"/>
            <a:r>
              <a:rPr lang="en-IE" sz="1200"/>
              <a:t>256 * 256</a:t>
            </a:r>
            <a:endParaRPr lang="zh-CN" altLang="en-US" sz="1200">
              <a:ea typeface="宋体" charset="-122"/>
            </a:endParaRPr>
          </a:p>
        </p:txBody>
      </p:sp>
      <p:sp>
        <p:nvSpPr>
          <p:cNvPr id="12" name="Text Box 10"/>
          <p:cNvSpPr txBox="1">
            <a:spLocks noChangeArrowheads="1"/>
          </p:cNvSpPr>
          <p:nvPr/>
        </p:nvSpPr>
        <p:spPr bwMode="auto">
          <a:xfrm>
            <a:off x="4008313" y="6479952"/>
            <a:ext cx="833438" cy="274637"/>
          </a:xfrm>
          <a:prstGeom prst="rect">
            <a:avLst/>
          </a:prstGeom>
          <a:noFill/>
          <a:ln w="12700">
            <a:noFill/>
            <a:miter lim="800000"/>
            <a:headEnd/>
            <a:tailEnd/>
          </a:ln>
          <a:effectLst/>
        </p:spPr>
        <p:txBody>
          <a:bodyPr wrap="none">
            <a:spAutoFit/>
          </a:bodyPr>
          <a:lstStyle/>
          <a:p>
            <a:pPr algn="ctr"/>
            <a:r>
              <a:rPr lang="en-IE" sz="1200"/>
              <a:t>128 * 128</a:t>
            </a:r>
            <a:endParaRPr lang="zh-CN" altLang="en-US" sz="1200">
              <a:ea typeface="宋体" charset="-122"/>
            </a:endParaRPr>
          </a:p>
        </p:txBody>
      </p:sp>
      <p:sp>
        <p:nvSpPr>
          <p:cNvPr id="13" name="Text Box 11"/>
          <p:cNvSpPr txBox="1">
            <a:spLocks noChangeArrowheads="1"/>
          </p:cNvSpPr>
          <p:nvPr/>
        </p:nvSpPr>
        <p:spPr bwMode="auto">
          <a:xfrm>
            <a:off x="5881563" y="6479952"/>
            <a:ext cx="665163" cy="274637"/>
          </a:xfrm>
          <a:prstGeom prst="rect">
            <a:avLst/>
          </a:prstGeom>
          <a:noFill/>
          <a:ln w="12700">
            <a:noFill/>
            <a:miter lim="800000"/>
            <a:headEnd/>
            <a:tailEnd/>
          </a:ln>
          <a:effectLst/>
        </p:spPr>
        <p:txBody>
          <a:bodyPr wrap="none">
            <a:spAutoFit/>
          </a:bodyPr>
          <a:lstStyle/>
          <a:p>
            <a:pPr algn="ctr"/>
            <a:r>
              <a:rPr lang="en-IE" sz="1200"/>
              <a:t>64 * 64</a:t>
            </a:r>
            <a:endParaRPr lang="zh-CN" altLang="en-US" sz="1200">
              <a:ea typeface="宋体" charset="-122"/>
            </a:endParaRPr>
          </a:p>
        </p:txBody>
      </p:sp>
      <p:sp>
        <p:nvSpPr>
          <p:cNvPr id="14" name="Text Box 12"/>
          <p:cNvSpPr txBox="1">
            <a:spLocks noChangeArrowheads="1"/>
          </p:cNvSpPr>
          <p:nvPr/>
        </p:nvSpPr>
        <p:spPr bwMode="auto">
          <a:xfrm>
            <a:off x="7696076" y="6479952"/>
            <a:ext cx="665162" cy="274637"/>
          </a:xfrm>
          <a:prstGeom prst="rect">
            <a:avLst/>
          </a:prstGeom>
          <a:noFill/>
          <a:ln w="12700">
            <a:noFill/>
            <a:miter lim="800000"/>
            <a:headEnd/>
            <a:tailEnd/>
          </a:ln>
          <a:effectLst/>
        </p:spPr>
        <p:txBody>
          <a:bodyPr wrap="none">
            <a:spAutoFit/>
          </a:bodyPr>
          <a:lstStyle/>
          <a:p>
            <a:pPr algn="ctr"/>
            <a:r>
              <a:rPr lang="en-IE" sz="1200"/>
              <a:t>32 * 32</a:t>
            </a:r>
            <a:endParaRPr lang="zh-CN" altLang="en-US" sz="1200">
              <a:ea typeface="宋体" charset="-122"/>
            </a:endParaRP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幅度分辨率的变化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8" name="Group 20"/>
          <p:cNvGrpSpPr>
            <a:grpSpLocks/>
          </p:cNvGrpSpPr>
          <p:nvPr/>
        </p:nvGrpSpPr>
        <p:grpSpPr bwMode="auto">
          <a:xfrm>
            <a:off x="826963" y="908720"/>
            <a:ext cx="8137525" cy="5503862"/>
            <a:chOff x="387" y="853"/>
            <a:chExt cx="5126" cy="3467"/>
          </a:xfrm>
        </p:grpSpPr>
        <p:pic>
          <p:nvPicPr>
            <p:cNvPr id="19" name="Picture 3"/>
            <p:cNvPicPr>
              <a:picLocks noChangeAspect="1" noChangeArrowheads="1"/>
            </p:cNvPicPr>
            <p:nvPr/>
          </p:nvPicPr>
          <p:blipFill>
            <a:blip r:embed="rId2" cstate="print"/>
            <a:srcRect r="19489" b="50177"/>
            <a:stretch>
              <a:fillRect/>
            </a:stretch>
          </p:blipFill>
          <p:spPr bwMode="auto">
            <a:xfrm>
              <a:off x="463" y="1103"/>
              <a:ext cx="2506" cy="1482"/>
            </a:xfrm>
            <a:prstGeom prst="rect">
              <a:avLst/>
            </a:prstGeom>
            <a:noFill/>
            <a:ln w="9525">
              <a:noFill/>
              <a:miter lim="800000"/>
              <a:headEnd/>
              <a:tailEnd/>
            </a:ln>
            <a:effectLst/>
          </p:spPr>
        </p:pic>
        <p:pic>
          <p:nvPicPr>
            <p:cNvPr id="20" name="Picture 4"/>
            <p:cNvPicPr>
              <a:picLocks noChangeAspect="1" noChangeArrowheads="1"/>
            </p:cNvPicPr>
            <p:nvPr/>
          </p:nvPicPr>
          <p:blipFill>
            <a:blip r:embed="rId3" cstate="print"/>
            <a:srcRect l="19508" t="49698"/>
            <a:stretch>
              <a:fillRect/>
            </a:stretch>
          </p:blipFill>
          <p:spPr bwMode="auto">
            <a:xfrm>
              <a:off x="2971" y="2590"/>
              <a:ext cx="2542" cy="1510"/>
            </a:xfrm>
            <a:prstGeom prst="rect">
              <a:avLst/>
            </a:prstGeom>
            <a:noFill/>
            <a:ln w="9525">
              <a:noFill/>
              <a:miter lim="800000"/>
              <a:headEnd/>
              <a:tailEnd/>
            </a:ln>
            <a:effectLst/>
          </p:spPr>
        </p:pic>
        <p:sp>
          <p:nvSpPr>
            <p:cNvPr id="21" name="Text Box 6"/>
            <p:cNvSpPr txBox="1">
              <a:spLocks noChangeArrowheads="1"/>
            </p:cNvSpPr>
            <p:nvPr/>
          </p:nvSpPr>
          <p:spPr bwMode="auto">
            <a:xfrm>
              <a:off x="1822" y="871"/>
              <a:ext cx="999" cy="250"/>
            </a:xfrm>
            <a:prstGeom prst="rect">
              <a:avLst/>
            </a:prstGeom>
            <a:noFill/>
            <a:ln w="12700">
              <a:noFill/>
              <a:miter lim="800000"/>
              <a:headEnd/>
              <a:tailEnd/>
            </a:ln>
            <a:effectLst/>
          </p:spPr>
          <p:txBody>
            <a:bodyPr>
              <a:spAutoFit/>
            </a:bodyPr>
            <a:lstStyle/>
            <a:p>
              <a:pPr algn="ctr"/>
              <a:r>
                <a:rPr lang="en-IE" sz="2000" b="1"/>
                <a:t>128 </a:t>
              </a:r>
              <a:r>
                <a:rPr lang="zh-CN" altLang="en-IE" sz="2000" b="1">
                  <a:ea typeface="宋体" charset="-122"/>
                </a:rPr>
                <a:t>灰度级</a:t>
              </a:r>
              <a:endParaRPr lang="en-US" altLang="zh-CN" sz="2000" b="1">
                <a:ea typeface="宋体" charset="-122"/>
              </a:endParaRPr>
            </a:p>
          </p:txBody>
        </p:sp>
        <p:sp>
          <p:nvSpPr>
            <p:cNvPr id="22" name="Text Box 7"/>
            <p:cNvSpPr txBox="1">
              <a:spLocks noChangeArrowheads="1"/>
            </p:cNvSpPr>
            <p:nvPr/>
          </p:nvSpPr>
          <p:spPr bwMode="auto">
            <a:xfrm>
              <a:off x="3113" y="862"/>
              <a:ext cx="928" cy="250"/>
            </a:xfrm>
            <a:prstGeom prst="rect">
              <a:avLst/>
            </a:prstGeom>
            <a:noFill/>
            <a:ln w="12700">
              <a:noFill/>
              <a:miter lim="800000"/>
              <a:headEnd/>
              <a:tailEnd/>
            </a:ln>
            <a:effectLst/>
          </p:spPr>
          <p:txBody>
            <a:bodyPr>
              <a:spAutoFit/>
            </a:bodyPr>
            <a:lstStyle/>
            <a:p>
              <a:pPr algn="ctr"/>
              <a:r>
                <a:rPr lang="en-IE" sz="2000" b="1"/>
                <a:t>64 </a:t>
              </a:r>
              <a:r>
                <a:rPr lang="zh-CN" altLang="en-IE" sz="2000" b="1">
                  <a:ea typeface="宋体" charset="-122"/>
                </a:rPr>
                <a:t>灰度级</a:t>
              </a:r>
              <a:endParaRPr lang="en-US" altLang="zh-CN" sz="2000" b="1">
                <a:ea typeface="宋体" charset="-122"/>
              </a:endParaRPr>
            </a:p>
          </p:txBody>
        </p:sp>
        <p:sp>
          <p:nvSpPr>
            <p:cNvPr id="23" name="Text Box 8"/>
            <p:cNvSpPr txBox="1">
              <a:spLocks noChangeArrowheads="1"/>
            </p:cNvSpPr>
            <p:nvPr/>
          </p:nvSpPr>
          <p:spPr bwMode="auto">
            <a:xfrm>
              <a:off x="4343" y="853"/>
              <a:ext cx="947" cy="250"/>
            </a:xfrm>
            <a:prstGeom prst="rect">
              <a:avLst/>
            </a:prstGeom>
            <a:noFill/>
            <a:ln w="12700">
              <a:noFill/>
              <a:miter lim="800000"/>
              <a:headEnd/>
              <a:tailEnd/>
            </a:ln>
            <a:effectLst/>
          </p:spPr>
          <p:txBody>
            <a:bodyPr>
              <a:spAutoFit/>
            </a:bodyPr>
            <a:lstStyle/>
            <a:p>
              <a:pPr algn="ctr"/>
              <a:r>
                <a:rPr lang="en-IE" sz="2000" b="1"/>
                <a:t>32 </a:t>
              </a:r>
              <a:r>
                <a:rPr lang="zh-CN" altLang="en-IE" sz="2000" b="1">
                  <a:ea typeface="宋体" charset="-122"/>
                </a:rPr>
                <a:t>灰度级</a:t>
              </a:r>
              <a:endParaRPr lang="en-US" altLang="zh-CN" sz="2000" b="1">
                <a:ea typeface="宋体" charset="-122"/>
              </a:endParaRPr>
            </a:p>
          </p:txBody>
        </p:sp>
        <p:sp>
          <p:nvSpPr>
            <p:cNvPr id="24" name="Text Box 9"/>
            <p:cNvSpPr txBox="1">
              <a:spLocks noChangeArrowheads="1"/>
            </p:cNvSpPr>
            <p:nvPr/>
          </p:nvSpPr>
          <p:spPr bwMode="auto">
            <a:xfrm>
              <a:off x="586" y="4051"/>
              <a:ext cx="983" cy="250"/>
            </a:xfrm>
            <a:prstGeom prst="rect">
              <a:avLst/>
            </a:prstGeom>
            <a:noFill/>
            <a:ln w="12700">
              <a:noFill/>
              <a:miter lim="800000"/>
              <a:headEnd/>
              <a:tailEnd/>
            </a:ln>
            <a:effectLst/>
          </p:spPr>
          <p:txBody>
            <a:bodyPr>
              <a:spAutoFit/>
            </a:bodyPr>
            <a:lstStyle/>
            <a:p>
              <a:pPr algn="ctr"/>
              <a:r>
                <a:rPr lang="en-IE" sz="2000" b="1"/>
                <a:t>16 </a:t>
              </a:r>
              <a:r>
                <a:rPr lang="zh-CN" altLang="en-IE" sz="2000" b="1">
                  <a:ea typeface="宋体" charset="-122"/>
                </a:rPr>
                <a:t>灰度级</a:t>
              </a:r>
              <a:endParaRPr lang="en-US" altLang="zh-CN" sz="2000" b="1">
                <a:ea typeface="宋体" charset="-122"/>
              </a:endParaRPr>
            </a:p>
          </p:txBody>
        </p:sp>
        <p:sp>
          <p:nvSpPr>
            <p:cNvPr id="25" name="Text Box 10"/>
            <p:cNvSpPr txBox="1">
              <a:spLocks noChangeArrowheads="1"/>
            </p:cNvSpPr>
            <p:nvPr/>
          </p:nvSpPr>
          <p:spPr bwMode="auto">
            <a:xfrm>
              <a:off x="1879" y="4051"/>
              <a:ext cx="895" cy="250"/>
            </a:xfrm>
            <a:prstGeom prst="rect">
              <a:avLst/>
            </a:prstGeom>
            <a:noFill/>
            <a:ln w="12700">
              <a:noFill/>
              <a:miter lim="800000"/>
              <a:headEnd/>
              <a:tailEnd/>
            </a:ln>
            <a:effectLst/>
          </p:spPr>
          <p:txBody>
            <a:bodyPr>
              <a:spAutoFit/>
            </a:bodyPr>
            <a:lstStyle/>
            <a:p>
              <a:pPr algn="ctr"/>
              <a:r>
                <a:rPr lang="en-IE" sz="2000" b="1"/>
                <a:t>8 </a:t>
              </a:r>
              <a:r>
                <a:rPr lang="zh-CN" altLang="en-IE" sz="2000" b="1">
                  <a:ea typeface="宋体" charset="-122"/>
                </a:rPr>
                <a:t>灰度级</a:t>
              </a:r>
              <a:endParaRPr lang="en-US" altLang="zh-CN" sz="2000" b="1">
                <a:ea typeface="宋体" charset="-122"/>
              </a:endParaRPr>
            </a:p>
          </p:txBody>
        </p:sp>
        <p:sp>
          <p:nvSpPr>
            <p:cNvPr id="26" name="Text Box 11"/>
            <p:cNvSpPr txBox="1">
              <a:spLocks noChangeArrowheads="1"/>
            </p:cNvSpPr>
            <p:nvPr/>
          </p:nvSpPr>
          <p:spPr bwMode="auto">
            <a:xfrm>
              <a:off x="3131" y="4070"/>
              <a:ext cx="856" cy="250"/>
            </a:xfrm>
            <a:prstGeom prst="rect">
              <a:avLst/>
            </a:prstGeom>
            <a:noFill/>
            <a:ln w="12700">
              <a:noFill/>
              <a:miter lim="800000"/>
              <a:headEnd/>
              <a:tailEnd/>
            </a:ln>
            <a:effectLst/>
          </p:spPr>
          <p:txBody>
            <a:bodyPr>
              <a:spAutoFit/>
            </a:bodyPr>
            <a:lstStyle/>
            <a:p>
              <a:pPr algn="ctr"/>
              <a:r>
                <a:rPr lang="en-IE" sz="2000" b="1"/>
                <a:t>4 </a:t>
              </a:r>
              <a:r>
                <a:rPr lang="zh-CN" altLang="en-IE" sz="2000" b="1">
                  <a:ea typeface="宋体" charset="-122"/>
                </a:rPr>
                <a:t>灰度级</a:t>
              </a:r>
              <a:endParaRPr lang="en-US" altLang="zh-CN" sz="2000" b="1">
                <a:ea typeface="宋体" charset="-122"/>
              </a:endParaRPr>
            </a:p>
          </p:txBody>
        </p:sp>
        <p:sp>
          <p:nvSpPr>
            <p:cNvPr id="27" name="Text Box 12"/>
            <p:cNvSpPr txBox="1">
              <a:spLocks noChangeArrowheads="1"/>
            </p:cNvSpPr>
            <p:nvPr/>
          </p:nvSpPr>
          <p:spPr bwMode="auto">
            <a:xfrm>
              <a:off x="4344" y="4070"/>
              <a:ext cx="1159" cy="250"/>
            </a:xfrm>
            <a:prstGeom prst="rect">
              <a:avLst/>
            </a:prstGeom>
            <a:noFill/>
            <a:ln w="12700">
              <a:noFill/>
              <a:miter lim="800000"/>
              <a:headEnd/>
              <a:tailEnd/>
            </a:ln>
            <a:effectLst/>
          </p:spPr>
          <p:txBody>
            <a:bodyPr>
              <a:spAutoFit/>
            </a:bodyPr>
            <a:lstStyle/>
            <a:p>
              <a:pPr algn="ctr"/>
              <a:r>
                <a:rPr lang="en-IE" sz="2000" b="1"/>
                <a:t>2 </a:t>
              </a:r>
              <a:r>
                <a:rPr lang="zh-CN" altLang="en-IE" sz="2000" b="1">
                  <a:ea typeface="宋体" charset="-122"/>
                </a:rPr>
                <a:t>灰度级</a:t>
              </a:r>
              <a:endParaRPr lang="en-US" altLang="zh-CN" sz="2000" b="1">
                <a:ea typeface="宋体" charset="-122"/>
              </a:endParaRPr>
            </a:p>
          </p:txBody>
        </p:sp>
        <p:pic>
          <p:nvPicPr>
            <p:cNvPr id="28" name="Picture 13"/>
            <p:cNvPicPr>
              <a:picLocks noChangeAspect="1" noChangeArrowheads="1"/>
            </p:cNvPicPr>
            <p:nvPr/>
          </p:nvPicPr>
          <p:blipFill>
            <a:blip r:embed="rId2" cstate="print"/>
            <a:srcRect t="49855" r="19489"/>
            <a:stretch>
              <a:fillRect/>
            </a:stretch>
          </p:blipFill>
          <p:spPr bwMode="auto">
            <a:xfrm>
              <a:off x="2981" y="1096"/>
              <a:ext cx="2506" cy="1492"/>
            </a:xfrm>
            <a:prstGeom prst="rect">
              <a:avLst/>
            </a:prstGeom>
            <a:noFill/>
            <a:ln w="9525">
              <a:noFill/>
              <a:miter lim="800000"/>
              <a:headEnd/>
              <a:tailEnd/>
            </a:ln>
            <a:effectLst/>
          </p:spPr>
        </p:pic>
        <p:pic>
          <p:nvPicPr>
            <p:cNvPr id="29" name="Picture 14"/>
            <p:cNvPicPr>
              <a:picLocks noChangeAspect="1" noChangeArrowheads="1"/>
            </p:cNvPicPr>
            <p:nvPr/>
          </p:nvPicPr>
          <p:blipFill>
            <a:blip r:embed="rId3" cstate="print"/>
            <a:srcRect l="19508" b="50047"/>
            <a:stretch>
              <a:fillRect/>
            </a:stretch>
          </p:blipFill>
          <p:spPr bwMode="auto">
            <a:xfrm>
              <a:off x="448" y="2589"/>
              <a:ext cx="2542" cy="1500"/>
            </a:xfrm>
            <a:prstGeom prst="rect">
              <a:avLst/>
            </a:prstGeom>
            <a:noFill/>
            <a:ln w="9525">
              <a:noFill/>
              <a:miter lim="800000"/>
              <a:headEnd/>
              <a:tailEnd/>
            </a:ln>
            <a:effectLst/>
          </p:spPr>
        </p:pic>
        <p:sp>
          <p:nvSpPr>
            <p:cNvPr id="30" name="Text Box 5"/>
            <p:cNvSpPr txBox="1">
              <a:spLocks noChangeArrowheads="1"/>
            </p:cNvSpPr>
            <p:nvPr/>
          </p:nvSpPr>
          <p:spPr bwMode="auto">
            <a:xfrm>
              <a:off x="387" y="871"/>
              <a:ext cx="1345" cy="250"/>
            </a:xfrm>
            <a:prstGeom prst="rect">
              <a:avLst/>
            </a:prstGeom>
            <a:noFill/>
            <a:ln w="12700">
              <a:noFill/>
              <a:miter lim="800000"/>
              <a:headEnd/>
              <a:tailEnd/>
            </a:ln>
            <a:effectLst/>
          </p:spPr>
          <p:txBody>
            <a:bodyPr>
              <a:spAutoFit/>
            </a:bodyPr>
            <a:lstStyle/>
            <a:p>
              <a:pPr algn="ctr"/>
              <a:r>
                <a:rPr lang="en-IE" sz="2000" b="1"/>
                <a:t>256 </a:t>
              </a:r>
              <a:r>
                <a:rPr lang="zh-CN" altLang="en-IE" sz="2000" b="1">
                  <a:ea typeface="宋体" charset="-122"/>
                </a:rPr>
                <a:t>灰度级</a:t>
              </a:r>
              <a:endParaRPr lang="en-US" altLang="zh-CN" sz="2000" b="1">
                <a:ea typeface="宋体" charset="-122"/>
              </a:endParaRPr>
            </a:p>
          </p:txBody>
        </p:sp>
      </p:gr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分辨率的选取</a:t>
            </a:r>
            <a:endParaRPr lang="zh-CN" altLang="en-US" dirty="0"/>
          </a:p>
        </p:txBody>
      </p:sp>
      <p:sp>
        <p:nvSpPr>
          <p:cNvPr id="3" name="内容占位符 2"/>
          <p:cNvSpPr>
            <a:spLocks noGrp="1"/>
          </p:cNvSpPr>
          <p:nvPr>
            <p:ph idx="1"/>
          </p:nvPr>
        </p:nvSpPr>
        <p:spPr/>
        <p:txBody>
          <a:bodyPr/>
          <a:lstStyle/>
          <a:p>
            <a:r>
              <a:rPr lang="zh-CN" altLang="en-IE" dirty="0" smtClean="0"/>
              <a:t>分辨率中一个经常出现的问题是到底需要多大才足够？</a:t>
            </a:r>
            <a:endParaRPr lang="en-IE" altLang="zh-CN" dirty="0" smtClean="0"/>
          </a:p>
          <a:p>
            <a:pPr lvl="1"/>
            <a:r>
              <a:rPr lang="zh-CN" altLang="en-IE" dirty="0" smtClean="0"/>
              <a:t>往往依赖于什么样的图像，以及图像的用处</a:t>
            </a:r>
            <a:endParaRPr lang="en-IE" altLang="zh-CN" dirty="0" smtClean="0"/>
          </a:p>
          <a:p>
            <a:pPr lvl="1"/>
            <a:r>
              <a:rPr lang="zh-CN" altLang="en-IE" dirty="0" smtClean="0"/>
              <a:t>关键问题：</a:t>
            </a:r>
          </a:p>
          <a:p>
            <a:pPr lvl="2"/>
            <a:r>
              <a:rPr lang="zh-CN" altLang="en-IE" dirty="0" smtClean="0"/>
              <a:t>从美学上看，图像是否美观？</a:t>
            </a:r>
            <a:endParaRPr lang="en-IE" altLang="zh-CN" dirty="0" smtClean="0"/>
          </a:p>
          <a:p>
            <a:pPr lvl="2"/>
            <a:r>
              <a:rPr lang="zh-CN" altLang="en-IE" dirty="0" smtClean="0"/>
              <a:t>你能看到图像中你想要看到的细节吗</a:t>
            </a:r>
            <a:r>
              <a:rPr lang="zh-CN" altLang="en-US" dirty="0" smtClean="0"/>
              <a:t>？</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分辨率的选取举例</a:t>
            </a:r>
            <a:endParaRPr lang="zh-CN" altLang="en-US" dirty="0"/>
          </a:p>
        </p:txBody>
      </p:sp>
      <p:sp>
        <p:nvSpPr>
          <p:cNvPr id="3" name="内容占位符 2"/>
          <p:cNvSpPr>
            <a:spLocks noGrp="1"/>
          </p:cNvSpPr>
          <p:nvPr>
            <p:ph idx="1"/>
          </p:nvPr>
        </p:nvSpPr>
        <p:spPr>
          <a:xfrm>
            <a:off x="1066800" y="1371600"/>
            <a:ext cx="7620000" cy="1049288"/>
          </a:xfrm>
        </p:spPr>
        <p:txBody>
          <a:bodyPr/>
          <a:lstStyle/>
          <a:p>
            <a:r>
              <a:rPr lang="zh-CN" altLang="en-IE" sz="2800" dirty="0" smtClean="0"/>
              <a:t>右边的图片如果用来看一下汽车有几量分辨率已经足够，而如果要读取牌照就不行了</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a:stretch>
            <a:fillRect/>
          </a:stretch>
        </p:blipFill>
        <p:spPr bwMode="auto">
          <a:xfrm>
            <a:off x="0" y="2825750"/>
            <a:ext cx="4718050" cy="4032250"/>
          </a:xfrm>
          <a:prstGeom prst="rect">
            <a:avLst/>
          </a:prstGeom>
          <a:noFill/>
          <a:ln w="12700">
            <a:noFill/>
            <a:miter lim="800000"/>
            <a:headEnd/>
            <a:tailEnd/>
          </a:ln>
          <a:effectLst/>
        </p:spPr>
      </p:pic>
      <p:pic>
        <p:nvPicPr>
          <p:cNvPr id="6" name="Picture 5" descr="car"/>
          <p:cNvPicPr>
            <a:picLocks noChangeAspect="1" noChangeArrowheads="1"/>
          </p:cNvPicPr>
          <p:nvPr/>
        </p:nvPicPr>
        <p:blipFill>
          <a:blip r:embed="rId3" cstate="print"/>
          <a:srcRect/>
          <a:stretch>
            <a:fillRect/>
          </a:stretch>
        </p:blipFill>
        <p:spPr bwMode="auto">
          <a:xfrm>
            <a:off x="4664075" y="2825750"/>
            <a:ext cx="4479925" cy="4032250"/>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数字图像的特点</a:t>
            </a:r>
            <a:endParaRPr lang="zh-CN" altLang="en-US" dirty="0"/>
          </a:p>
        </p:txBody>
      </p:sp>
      <p:sp>
        <p:nvSpPr>
          <p:cNvPr id="3" name="内容占位符 2"/>
          <p:cNvSpPr>
            <a:spLocks noGrp="1"/>
          </p:cNvSpPr>
          <p:nvPr>
            <p:ph idx="1"/>
          </p:nvPr>
        </p:nvSpPr>
        <p:spPr>
          <a:xfrm>
            <a:off x="323528" y="980728"/>
            <a:ext cx="8496944" cy="4947444"/>
          </a:xfrm>
        </p:spPr>
        <p:txBody>
          <a:bodyPr/>
          <a:lstStyle/>
          <a:p>
            <a:r>
              <a:rPr lang="zh-CN" altLang="en-US" sz="2800" dirty="0" smtClean="0"/>
              <a:t>信息量大</a:t>
            </a:r>
            <a:endParaRPr lang="en-US" altLang="zh-CN" sz="2800" dirty="0" smtClean="0"/>
          </a:p>
          <a:p>
            <a:pPr lvl="1"/>
            <a:r>
              <a:rPr lang="zh-CN" altLang="en-US" sz="2400" dirty="0" smtClean="0"/>
              <a:t>一幅遥感图像</a:t>
            </a:r>
            <a:r>
              <a:rPr lang="en-US" altLang="zh-CN" sz="2400" dirty="0" smtClean="0"/>
              <a:t>N=1024, G=256=2</a:t>
            </a:r>
            <a:r>
              <a:rPr lang="en-US" altLang="zh-CN" sz="2400" baseline="30000" dirty="0" smtClean="0"/>
              <a:t>8</a:t>
            </a:r>
            <a:r>
              <a:rPr lang="zh-CN" altLang="en-US" sz="2400" dirty="0" smtClean="0"/>
              <a:t>，则容量</a:t>
            </a:r>
            <a:r>
              <a:rPr lang="en-US" altLang="zh-CN" sz="2400" dirty="0" smtClean="0"/>
              <a:t>= N</a:t>
            </a:r>
            <a:r>
              <a:rPr lang="en-US" altLang="zh-CN" sz="2400" baseline="30000" dirty="0" smtClean="0"/>
              <a:t>2</a:t>
            </a:r>
            <a:r>
              <a:rPr lang="en-US" altLang="zh-CN" sz="2400" dirty="0" smtClean="0"/>
              <a:t>K = 8 Mb</a:t>
            </a:r>
          </a:p>
          <a:p>
            <a:r>
              <a:rPr lang="zh-CN" altLang="en-US" sz="2800" dirty="0" smtClean="0"/>
              <a:t>占用频带宽</a:t>
            </a:r>
            <a:endParaRPr lang="en-US" altLang="zh-CN" sz="2800" dirty="0" smtClean="0"/>
          </a:p>
          <a:p>
            <a:pPr lvl="1"/>
            <a:r>
              <a:rPr lang="zh-CN" altLang="en-US" sz="2400" dirty="0" smtClean="0"/>
              <a:t>与语音信息相比，图像信息占用的带宽要大几个数量级</a:t>
            </a:r>
            <a:endParaRPr lang="en-US" altLang="zh-CN" sz="2400" dirty="0" smtClean="0"/>
          </a:p>
          <a:p>
            <a:pPr lvl="1"/>
            <a:r>
              <a:rPr lang="zh-CN" altLang="en-US" sz="2400" dirty="0" smtClean="0"/>
              <a:t>如电视图像约为</a:t>
            </a:r>
            <a:r>
              <a:rPr lang="en-US" altLang="zh-CN" sz="2400" dirty="0" smtClean="0"/>
              <a:t>5.6 MHz</a:t>
            </a:r>
            <a:r>
              <a:rPr lang="zh-CN" altLang="en-US" sz="2400" dirty="0" smtClean="0"/>
              <a:t>，而语音仅为</a:t>
            </a:r>
            <a:r>
              <a:rPr lang="en-US" altLang="zh-CN" sz="2400" dirty="0" smtClean="0"/>
              <a:t>2KHz</a:t>
            </a:r>
            <a:r>
              <a:rPr lang="zh-CN" altLang="en-US" sz="2400" dirty="0" smtClean="0"/>
              <a:t>左右。因此，处理的难度大，成本高。这就对图像（频带）压缩提出了必须（很高）的要求。</a:t>
            </a:r>
            <a:endParaRPr lang="en-US" altLang="zh-CN" sz="2400" dirty="0" smtClean="0"/>
          </a:p>
          <a:p>
            <a:r>
              <a:rPr lang="zh-CN" altLang="en-US" sz="2800" dirty="0" smtClean="0"/>
              <a:t>像素间相关性大</a:t>
            </a:r>
            <a:endParaRPr lang="en-US" altLang="zh-CN" sz="2800" dirty="0" smtClean="0"/>
          </a:p>
          <a:p>
            <a:pPr lvl="1"/>
            <a:r>
              <a:rPr lang="zh-CN" altLang="en-US" sz="2400" dirty="0" smtClean="0"/>
              <a:t>同幅内相邻像素间具有相同（或相近）灰度的可能性很大</a:t>
            </a:r>
            <a:r>
              <a:rPr lang="en-US" altLang="zh-CN" sz="2400" dirty="0" smtClean="0"/>
              <a:t>(r ≥≥0.8)</a:t>
            </a:r>
          </a:p>
          <a:p>
            <a:pPr lvl="1"/>
            <a:r>
              <a:rPr lang="zh-CN" altLang="en-US" sz="2400" dirty="0" smtClean="0"/>
              <a:t>运动图像的相邻帧对应像素间相关性更大。</a:t>
            </a:r>
            <a:endParaRPr lang="en-US" altLang="zh-CN" sz="2400" dirty="0" smtClean="0"/>
          </a:p>
          <a:p>
            <a:pPr lvl="1"/>
            <a:r>
              <a:rPr lang="zh-CN" altLang="en-US" sz="2400" dirty="0" smtClean="0"/>
              <a:t>图像压缩的潜力（可能性）很大。</a:t>
            </a:r>
            <a:endParaRPr lang="en-US" altLang="zh-CN" sz="2400" dirty="0" smtClean="0"/>
          </a:p>
          <a:p>
            <a:r>
              <a:rPr lang="zh-CN" altLang="en-US" sz="2800" dirty="0" smtClean="0"/>
              <a:t>视觉效果的主观性大</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dirty="0" smtClean="0"/>
              <a:t>位图与矢量图的对比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95535" y="1079394"/>
          <a:ext cx="8496945" cy="5505422"/>
        </p:xfrm>
        <a:graphic>
          <a:graphicData uri="http://schemas.openxmlformats.org/drawingml/2006/table">
            <a:tbl>
              <a:tblPr firstRow="1" bandRow="1">
                <a:tableStyleId>{5C22544A-7EE6-4342-B048-85BDC9FD1C3A}</a:tableStyleId>
              </a:tblPr>
              <a:tblGrid>
                <a:gridCol w="1714296"/>
                <a:gridCol w="3242255"/>
                <a:gridCol w="3540394"/>
              </a:tblGrid>
              <a:tr h="409309">
                <a:tc>
                  <a:txBody>
                    <a:bodyPr/>
                    <a:lstStyle/>
                    <a:p>
                      <a:endParaRPr lang="zh-CN" altLang="en-US" dirty="0"/>
                    </a:p>
                  </a:txBody>
                  <a:tcPr/>
                </a:tc>
                <a:tc>
                  <a:txBody>
                    <a:bodyPr/>
                    <a:lstStyle/>
                    <a:p>
                      <a:r>
                        <a:rPr lang="zh-CN" altLang="en-US" dirty="0" smtClean="0"/>
                        <a:t>位图</a:t>
                      </a:r>
                      <a:endParaRPr lang="zh-CN" altLang="en-US" dirty="0"/>
                    </a:p>
                  </a:txBody>
                  <a:tcPr/>
                </a:tc>
                <a:tc>
                  <a:txBody>
                    <a:bodyPr/>
                    <a:lstStyle/>
                    <a:p>
                      <a:r>
                        <a:rPr lang="zh-CN" altLang="en-US" dirty="0" smtClean="0"/>
                        <a:t>矢量图</a:t>
                      </a:r>
                      <a:endParaRPr lang="zh-CN" altLang="en-US" dirty="0"/>
                    </a:p>
                  </a:txBody>
                  <a:tcPr/>
                </a:tc>
              </a:tr>
              <a:tr h="409309">
                <a:tc>
                  <a:txBody>
                    <a:bodyPr/>
                    <a:lstStyle/>
                    <a:p>
                      <a:r>
                        <a:rPr lang="zh-CN" altLang="en-US" dirty="0" smtClean="0"/>
                        <a:t>产生</a:t>
                      </a:r>
                      <a:endParaRPr lang="zh-CN" altLang="en-US" dirty="0"/>
                    </a:p>
                  </a:txBody>
                  <a:tcPr/>
                </a:tc>
                <a:tc>
                  <a:txBody>
                    <a:bodyPr/>
                    <a:lstStyle/>
                    <a:p>
                      <a:r>
                        <a:rPr lang="zh-CN" altLang="en-US" sz="1800" dirty="0" smtClean="0">
                          <a:ea typeface="楷体_GB2312" pitchFamily="49" charset="-122"/>
                        </a:rPr>
                        <a:t>直接量化的原始信号</a:t>
                      </a:r>
                      <a:endParaRPr lang="zh-CN" altLang="en-US" dirty="0"/>
                    </a:p>
                  </a:txBody>
                  <a:tcPr/>
                </a:tc>
                <a:tc>
                  <a:txBody>
                    <a:bodyPr/>
                    <a:lstStyle/>
                    <a:p>
                      <a:r>
                        <a:rPr lang="zh-CN" altLang="en-US" sz="1800" dirty="0" smtClean="0">
                          <a:ea typeface="楷体_GB2312" pitchFamily="49" charset="-122"/>
                        </a:rPr>
                        <a:t>运算形成</a:t>
                      </a:r>
                      <a:r>
                        <a:rPr lang="zh-CN" altLang="en-US" sz="1800" smtClean="0">
                          <a:ea typeface="楷体_GB2312" pitchFamily="49" charset="-122"/>
                        </a:rPr>
                        <a:t>的抽象化产物</a:t>
                      </a:r>
                      <a:endParaRPr lang="zh-CN" altLang="en-US" dirty="0"/>
                    </a:p>
                  </a:txBody>
                  <a:tcPr/>
                </a:tc>
              </a:tr>
              <a:tr h="409309">
                <a:tc>
                  <a:txBody>
                    <a:bodyPr/>
                    <a:lstStyle/>
                    <a:p>
                      <a:r>
                        <a:rPr lang="zh-CN" altLang="en-US" dirty="0" smtClean="0"/>
                        <a:t>基本元素</a:t>
                      </a:r>
                      <a:endParaRPr lang="zh-CN" altLang="en-US" dirty="0"/>
                    </a:p>
                  </a:txBody>
                  <a:tcPr/>
                </a:tc>
                <a:tc>
                  <a:txBody>
                    <a:bodyPr/>
                    <a:lstStyle/>
                    <a:p>
                      <a:r>
                        <a:rPr lang="zh-CN" altLang="en-US" dirty="0" smtClean="0"/>
                        <a:t>像素</a:t>
                      </a:r>
                      <a:endParaRPr lang="zh-CN" altLang="en-US" dirty="0"/>
                    </a:p>
                  </a:txBody>
                  <a:tcPr/>
                </a:tc>
                <a:tc>
                  <a:txBody>
                    <a:bodyPr/>
                    <a:lstStyle/>
                    <a:p>
                      <a:r>
                        <a:rPr lang="zh-CN" altLang="en-US" dirty="0" smtClean="0"/>
                        <a:t>图元</a:t>
                      </a:r>
                      <a:endParaRPr lang="zh-CN" altLang="en-US" dirty="0"/>
                    </a:p>
                  </a:txBody>
                  <a:tcPr/>
                </a:tc>
              </a:tr>
              <a:tr h="409309">
                <a:tc>
                  <a:txBody>
                    <a:bodyPr/>
                    <a:lstStyle/>
                    <a:p>
                      <a:r>
                        <a:rPr lang="zh-CN" altLang="en-US" dirty="0" smtClean="0"/>
                        <a:t>表示</a:t>
                      </a:r>
                      <a:endParaRPr lang="zh-CN" altLang="en-US" dirty="0"/>
                    </a:p>
                  </a:txBody>
                  <a:tcPr/>
                </a:tc>
                <a:tc>
                  <a:txBody>
                    <a:bodyPr/>
                    <a:lstStyle/>
                    <a:p>
                      <a:r>
                        <a:rPr lang="zh-CN" altLang="en-US" dirty="0" smtClean="0"/>
                        <a:t>像素阵列</a:t>
                      </a:r>
                      <a:endParaRPr lang="zh-CN" altLang="en-US" dirty="0"/>
                    </a:p>
                  </a:txBody>
                  <a:tcPr/>
                </a:tc>
                <a:tc>
                  <a:txBody>
                    <a:bodyPr/>
                    <a:lstStyle/>
                    <a:p>
                      <a:r>
                        <a:rPr lang="zh-CN" altLang="en-US" dirty="0" smtClean="0"/>
                        <a:t>计算机指令，即数学方法描述</a:t>
                      </a:r>
                      <a:endParaRPr lang="zh-CN" altLang="en-US" dirty="0"/>
                    </a:p>
                  </a:txBody>
                  <a:tcPr/>
                </a:tc>
              </a:tr>
              <a:tr h="409309">
                <a:tc>
                  <a:txBody>
                    <a:bodyPr/>
                    <a:lstStyle/>
                    <a:p>
                      <a:r>
                        <a:rPr lang="zh-CN" altLang="en-US" dirty="0" smtClean="0"/>
                        <a:t>编辑软件</a:t>
                      </a:r>
                      <a:endParaRPr lang="zh-CN" altLang="en-US" dirty="0"/>
                    </a:p>
                  </a:txBody>
                  <a:tcPr/>
                </a:tc>
                <a:tc>
                  <a:txBody>
                    <a:bodyPr/>
                    <a:lstStyle/>
                    <a:p>
                      <a:r>
                        <a:rPr lang="zh-CN" altLang="en-US" sz="1800" dirty="0" smtClean="0"/>
                        <a:t>画图程序</a:t>
                      </a:r>
                      <a:r>
                        <a:rPr lang="en-US" altLang="zh-CN" sz="1800" dirty="0" smtClean="0"/>
                        <a:t>(paint programs)</a:t>
                      </a:r>
                      <a:endParaRPr lang="zh-CN" altLang="en-US" dirty="0"/>
                    </a:p>
                  </a:txBody>
                  <a:tcPr/>
                </a:tc>
                <a:tc>
                  <a:txBody>
                    <a:bodyPr/>
                    <a:lstStyle/>
                    <a:p>
                      <a:r>
                        <a:rPr lang="zh-CN" altLang="en-US" sz="1800" dirty="0" smtClean="0"/>
                        <a:t>绘图程序</a:t>
                      </a:r>
                      <a:r>
                        <a:rPr lang="en-US" altLang="zh-CN" sz="1800" dirty="0" smtClean="0"/>
                        <a:t>(draw programs)</a:t>
                      </a:r>
                      <a:endParaRPr lang="zh-CN" altLang="en-US" dirty="0"/>
                    </a:p>
                  </a:txBody>
                  <a:tcPr/>
                </a:tc>
              </a:tr>
              <a:tr h="40930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编辑处理对象</a:t>
                      </a:r>
                    </a:p>
                  </a:txBody>
                  <a:tcPr/>
                </a:tc>
                <a:tc>
                  <a:txBody>
                    <a:bodyPr/>
                    <a:lstStyle/>
                    <a:p>
                      <a:r>
                        <a:rPr lang="zh-CN" altLang="en-US" dirty="0" smtClean="0"/>
                        <a:t>像素</a:t>
                      </a:r>
                      <a:endParaRPr lang="zh-CN" altLang="en-US" dirty="0"/>
                    </a:p>
                  </a:txBody>
                  <a:tcPr/>
                </a:tc>
                <a:tc>
                  <a:txBody>
                    <a:bodyPr/>
                    <a:lstStyle/>
                    <a:p>
                      <a:r>
                        <a:rPr lang="zh-CN" altLang="en-US" dirty="0" smtClean="0"/>
                        <a:t>图元</a:t>
                      </a:r>
                      <a:endParaRPr lang="zh-CN" altLang="en-US" dirty="0"/>
                    </a:p>
                  </a:txBody>
                  <a:tcPr/>
                </a:tc>
              </a:tr>
              <a:tr h="39780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文件大小</a:t>
                      </a:r>
                    </a:p>
                  </a:txBody>
                  <a:tcPr/>
                </a:tc>
                <a:tc>
                  <a:txBody>
                    <a:bodyPr/>
                    <a:lstStyle/>
                    <a:p>
                      <a:r>
                        <a:rPr lang="zh-CN" altLang="en-US" dirty="0" smtClean="0"/>
                        <a:t>较大，与</a:t>
                      </a:r>
                      <a:r>
                        <a:rPr lang="zh-CN" altLang="en-US" sz="1800" dirty="0" smtClean="0">
                          <a:latin typeface="Times New Roman" pitchFamily="18" charset="0"/>
                          <a:ea typeface="宋体" pitchFamily="2" charset="-122"/>
                        </a:rPr>
                        <a:t>图的尺寸和颜色有关</a:t>
                      </a:r>
                      <a:endParaRPr lang="zh-CN" altLang="en-US" dirty="0"/>
                    </a:p>
                  </a:txBody>
                  <a:tcPr/>
                </a:tc>
                <a:tc>
                  <a:txBody>
                    <a:bodyPr/>
                    <a:lstStyle/>
                    <a:p>
                      <a:r>
                        <a:rPr lang="zh-CN" altLang="en-US" dirty="0" smtClean="0"/>
                        <a:t>较小，与图的复杂程度有关</a:t>
                      </a:r>
                      <a:endParaRPr lang="zh-CN" altLang="en-US" dirty="0"/>
                    </a:p>
                  </a:txBody>
                  <a:tcPr/>
                </a:tc>
              </a:tr>
              <a:tr h="1440160">
                <a:tc>
                  <a:txBody>
                    <a:bodyPr/>
                    <a:lstStyle/>
                    <a:p>
                      <a:r>
                        <a:rPr lang="zh-CN" altLang="en-US" dirty="0" smtClean="0"/>
                        <a:t>优点</a:t>
                      </a:r>
                      <a:endParaRPr lang="zh-CN" altLang="en-US" dirty="0"/>
                    </a:p>
                  </a:txBody>
                  <a:tcPr/>
                </a:tc>
                <a:tc>
                  <a:txBody>
                    <a:bodyPr/>
                    <a:lstStyle/>
                    <a:p>
                      <a:r>
                        <a:rPr lang="zh-CN" altLang="en-US" sz="1800" dirty="0" smtClean="0">
                          <a:latin typeface="楷体_GB2312" pitchFamily="49" charset="-122"/>
                          <a:ea typeface="楷体_GB2312" pitchFamily="49" charset="-122"/>
                        </a:rPr>
                        <a:t>显示速度快，</a:t>
                      </a:r>
                      <a:r>
                        <a:rPr lang="zh-CN" altLang="en-US" sz="1800" dirty="0" smtClean="0">
                          <a:latin typeface="Times New Roman" pitchFamily="18" charset="0"/>
                          <a:ea typeface="宋体" pitchFamily="2" charset="-122"/>
                        </a:rPr>
                        <a:t>与图的容量有关</a:t>
                      </a:r>
                      <a:endParaRPr lang="en-US" altLang="zh-CN" sz="1800" dirty="0" smtClean="0">
                        <a:latin typeface="楷体_GB2312" pitchFamily="49" charset="-122"/>
                        <a:ea typeface="楷体_GB2312" pitchFamily="49" charset="-122"/>
                      </a:endParaRPr>
                    </a:p>
                    <a:p>
                      <a:r>
                        <a:rPr lang="zh-CN" altLang="en-US" sz="1800" dirty="0" smtClean="0">
                          <a:latin typeface="楷体_GB2312" pitchFamily="49" charset="-122"/>
                          <a:ea typeface="楷体_GB2312" pitchFamily="49" charset="-122"/>
                        </a:rPr>
                        <a:t>容易获取，</a:t>
                      </a:r>
                      <a:r>
                        <a:rPr lang="zh-CN" altLang="en-US" sz="1800" dirty="0" smtClean="0"/>
                        <a:t>通常用扫描仪、数码相机、摄像机、录像机、视像光盘和相关的数字化设备</a:t>
                      </a:r>
                      <a:endParaRPr lang="zh-CN" altLang="en-US" dirty="0"/>
                    </a:p>
                  </a:txBody>
                  <a:tcPr/>
                </a:tc>
                <a:tc>
                  <a:txBody>
                    <a:bodyPr/>
                    <a:lstStyle/>
                    <a:p>
                      <a:r>
                        <a:rPr lang="zh-CN" altLang="en-US" sz="1800" dirty="0" smtClean="0">
                          <a:latin typeface="楷体_GB2312" pitchFamily="49" charset="-122"/>
                          <a:ea typeface="楷体_GB2312" pitchFamily="49" charset="-122"/>
                        </a:rPr>
                        <a:t>存储和传输时数据量较小</a:t>
                      </a:r>
                      <a:endParaRPr lang="en-US" altLang="zh-CN" sz="1800" dirty="0" smtClean="0"/>
                    </a:p>
                    <a:p>
                      <a:r>
                        <a:rPr lang="zh-CN" altLang="en-US" sz="1800" dirty="0" smtClean="0"/>
                        <a:t>目标图像的移动、缩放、旋转、拷贝、属性变更都</a:t>
                      </a:r>
                      <a:r>
                        <a:rPr lang="zh-CN" altLang="en-US" sz="1800" dirty="0" smtClean="0">
                          <a:latin typeface="楷体_GB2312" pitchFamily="49" charset="-122"/>
                          <a:ea typeface="楷体_GB2312" pitchFamily="49" charset="-122"/>
                        </a:rPr>
                        <a:t>不会失真</a:t>
                      </a:r>
                      <a:endParaRPr lang="en-US" altLang="zh-CN" sz="1800" dirty="0" smtClean="0">
                        <a:latin typeface="楷体_GB2312" pitchFamily="49" charset="-122"/>
                        <a:ea typeface="楷体_GB2312" pitchFamily="49" charset="-122"/>
                      </a:endParaRPr>
                    </a:p>
                    <a:p>
                      <a:r>
                        <a:rPr lang="zh-CN" altLang="en-US" sz="1800" dirty="0" smtClean="0"/>
                        <a:t>矢量化特点使得图中各部分可以分别控制</a:t>
                      </a:r>
                      <a:endParaRPr lang="zh-CN" altLang="en-US" dirty="0"/>
                    </a:p>
                  </a:txBody>
                  <a:tcPr/>
                </a:tc>
              </a:tr>
              <a:tr h="914400">
                <a:tc>
                  <a:txBody>
                    <a:bodyPr/>
                    <a:lstStyle/>
                    <a:p>
                      <a:r>
                        <a:rPr lang="zh-CN" altLang="en-US" dirty="0" smtClean="0"/>
                        <a:t>缺点</a:t>
                      </a:r>
                      <a:endParaRPr lang="zh-CN" altLang="en-US" dirty="0"/>
                    </a:p>
                  </a:txBody>
                  <a:tcPr/>
                </a:tc>
                <a:tc>
                  <a:txBody>
                    <a:bodyPr/>
                    <a:lstStyle/>
                    <a:p>
                      <a:r>
                        <a:rPr lang="zh-CN" altLang="en-US" sz="1800" dirty="0" smtClean="0">
                          <a:latin typeface="楷体_GB2312" pitchFamily="49" charset="-122"/>
                          <a:ea typeface="楷体_GB2312" pitchFamily="49" charset="-122"/>
                        </a:rPr>
                        <a:t>存储和传输时数据量比较大</a:t>
                      </a:r>
                      <a:endParaRPr lang="en-US" altLang="zh-CN" sz="1800" dirty="0" smtClean="0">
                        <a:latin typeface="楷体_GB2312" pitchFamily="49" charset="-122"/>
                        <a:ea typeface="楷体_GB2312" pitchFamily="49" charset="-122"/>
                      </a:endParaRPr>
                    </a:p>
                    <a:p>
                      <a:r>
                        <a:rPr lang="zh-CN" altLang="en-US" sz="1800" dirty="0" smtClean="0">
                          <a:latin typeface="楷体_GB2312" pitchFamily="49" charset="-122"/>
                          <a:ea typeface="楷体_GB2312" pitchFamily="49" charset="-122"/>
                        </a:rPr>
                        <a:t>缩放、旋转时算法复杂且容易失真</a:t>
                      </a:r>
                      <a:endParaRPr lang="zh-CN" altLang="en-US" dirty="0"/>
                    </a:p>
                  </a:txBody>
                  <a:tcPr/>
                </a:tc>
                <a:tc>
                  <a:txBody>
                    <a:bodyPr/>
                    <a:lstStyle/>
                    <a:p>
                      <a:r>
                        <a:rPr lang="zh-CN" altLang="en-US" sz="1800" dirty="0" smtClean="0">
                          <a:latin typeface="楷体_GB2312" pitchFamily="49" charset="-122"/>
                          <a:ea typeface="楷体_GB2312" pitchFamily="49" charset="-122"/>
                        </a:rPr>
                        <a:t>图像显示时花费时间比较长，与图的复杂程度有关</a:t>
                      </a:r>
                      <a:endParaRPr lang="en-US" altLang="zh-CN" sz="1800" dirty="0" smtClean="0">
                        <a:latin typeface="楷体_GB2312" pitchFamily="49" charset="-122"/>
                        <a:ea typeface="楷体_GB2312" pitchFamily="49" charset="-122"/>
                      </a:endParaRPr>
                    </a:p>
                    <a:p>
                      <a:r>
                        <a:rPr lang="zh-CN" altLang="en-US" sz="1800" dirty="0" smtClean="0">
                          <a:latin typeface="楷体_GB2312" pitchFamily="49" charset="-122"/>
                          <a:ea typeface="楷体_GB2312" pitchFamily="49" charset="-122"/>
                        </a:rPr>
                        <a:t>真实世界的彩色图像难以转化为矢量图</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感知颜色的原理</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05010101"/>
          <p:cNvPicPr>
            <a:picLocks noChangeAspect="1" noChangeArrowheads="1"/>
          </p:cNvPicPr>
          <p:nvPr/>
        </p:nvPicPr>
        <p:blipFill>
          <a:blip r:embed="rId2" cstate="print"/>
          <a:srcRect/>
          <a:stretch>
            <a:fillRect/>
          </a:stretch>
        </p:blipFill>
        <p:spPr bwMode="gray">
          <a:xfrm>
            <a:off x="3019425" y="2557463"/>
            <a:ext cx="3683000" cy="2908300"/>
          </a:xfrm>
          <a:prstGeom prst="rect">
            <a:avLst/>
          </a:prstGeom>
          <a:noFill/>
          <a:ln w="9525">
            <a:noFill/>
            <a:miter lim="800000"/>
            <a:headEnd/>
            <a:tailEnd/>
          </a:ln>
        </p:spPr>
      </p:pic>
      <p:sp>
        <p:nvSpPr>
          <p:cNvPr id="6" name="AutoShape 6"/>
          <p:cNvSpPr>
            <a:spLocks noChangeArrowheads="1"/>
          </p:cNvSpPr>
          <p:nvPr/>
        </p:nvSpPr>
        <p:spPr bwMode="auto">
          <a:xfrm>
            <a:off x="457200" y="2209800"/>
            <a:ext cx="1858963" cy="990600"/>
          </a:xfrm>
          <a:prstGeom prst="wedgeRoundRectCallout">
            <a:avLst>
              <a:gd name="adj1" fmla="val 97824"/>
              <a:gd name="adj2" fmla="val 45833"/>
              <a:gd name="adj3" fmla="val 16667"/>
            </a:avLst>
          </a:prstGeom>
          <a:noFill/>
          <a:ln w="12700">
            <a:solidFill>
              <a:srgbClr val="FF6600"/>
            </a:solidFill>
            <a:miter lim="800000"/>
            <a:headEnd/>
            <a:tailEnd/>
          </a:ln>
        </p:spPr>
        <p:txBody>
          <a:bodyPr/>
          <a:lstStyle/>
          <a:p>
            <a:r>
              <a:rPr kumimoji="1" lang="zh-CN" altLang="en-US" sz="2400" dirty="0">
                <a:solidFill>
                  <a:srgbClr val="000000"/>
                </a:solidFill>
              </a:rPr>
              <a:t>光的存在（光源色）</a:t>
            </a:r>
          </a:p>
        </p:txBody>
      </p:sp>
      <p:sp>
        <p:nvSpPr>
          <p:cNvPr id="7" name="AutoShape 9"/>
          <p:cNvSpPr>
            <a:spLocks noChangeArrowheads="1"/>
          </p:cNvSpPr>
          <p:nvPr/>
        </p:nvSpPr>
        <p:spPr bwMode="auto">
          <a:xfrm>
            <a:off x="381000" y="3962400"/>
            <a:ext cx="1955800" cy="1206500"/>
          </a:xfrm>
          <a:prstGeom prst="wedgeRoundRectCallout">
            <a:avLst>
              <a:gd name="adj1" fmla="val 176866"/>
              <a:gd name="adj2" fmla="val 21315"/>
              <a:gd name="adj3" fmla="val 16667"/>
            </a:avLst>
          </a:prstGeom>
          <a:noFill/>
          <a:ln w="12700">
            <a:solidFill>
              <a:srgbClr val="FF9900"/>
            </a:solidFill>
            <a:miter lim="800000"/>
            <a:headEnd/>
            <a:tailEnd/>
          </a:ln>
        </p:spPr>
        <p:txBody>
          <a:bodyPr/>
          <a:lstStyle/>
          <a:p>
            <a:r>
              <a:rPr kumimoji="1" lang="zh-CN" altLang="en-US" sz="2400">
                <a:solidFill>
                  <a:srgbClr val="000000"/>
                </a:solidFill>
              </a:rPr>
              <a:t>物体的表面特性（物体色）</a:t>
            </a:r>
          </a:p>
        </p:txBody>
      </p:sp>
      <p:sp>
        <p:nvSpPr>
          <p:cNvPr id="8" name="AutoShape 10"/>
          <p:cNvSpPr>
            <a:spLocks noChangeArrowheads="1"/>
          </p:cNvSpPr>
          <p:nvPr/>
        </p:nvSpPr>
        <p:spPr bwMode="auto">
          <a:xfrm>
            <a:off x="6553200" y="1066800"/>
            <a:ext cx="2159000" cy="1003300"/>
          </a:xfrm>
          <a:prstGeom prst="wedgeRoundRectCallout">
            <a:avLst>
              <a:gd name="adj1" fmla="val -82134"/>
              <a:gd name="adj2" fmla="val 243356"/>
              <a:gd name="adj3" fmla="val 16667"/>
            </a:avLst>
          </a:prstGeom>
          <a:noFill/>
          <a:ln w="12700">
            <a:solidFill>
              <a:srgbClr val="FF9900"/>
            </a:solidFill>
            <a:miter lim="800000"/>
            <a:headEnd/>
            <a:tailEnd/>
          </a:ln>
        </p:spPr>
        <p:txBody>
          <a:bodyPr/>
          <a:lstStyle/>
          <a:p>
            <a:r>
              <a:rPr kumimoji="1" lang="zh-CN" altLang="en-US" sz="2800">
                <a:solidFill>
                  <a:srgbClr val="000000"/>
                </a:solidFill>
              </a:rPr>
              <a:t>人眼的视觉功能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P spid="8" grpId="0" animBg="1"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位图与矢量图举例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t19"/>
          <p:cNvPicPr>
            <a:picLocks noChangeAspect="1" noChangeArrowheads="1"/>
          </p:cNvPicPr>
          <p:nvPr/>
        </p:nvPicPr>
        <p:blipFill>
          <a:blip r:embed="rId2" cstate="print"/>
          <a:srcRect/>
          <a:stretch>
            <a:fillRect/>
          </a:stretch>
        </p:blipFill>
        <p:spPr bwMode="auto">
          <a:xfrm>
            <a:off x="594035" y="1412776"/>
            <a:ext cx="3939445" cy="3168352"/>
          </a:xfrm>
          <a:prstGeom prst="rect">
            <a:avLst/>
          </a:prstGeom>
          <a:noFill/>
          <a:ln w="9525">
            <a:solidFill>
              <a:schemeClr val="tx1"/>
            </a:solidFill>
            <a:miter lim="800000"/>
            <a:headEnd/>
            <a:tailEnd/>
          </a:ln>
        </p:spPr>
      </p:pic>
      <p:sp>
        <p:nvSpPr>
          <p:cNvPr id="7" name="Oval 8"/>
          <p:cNvSpPr>
            <a:spLocks noChangeArrowheads="1"/>
          </p:cNvSpPr>
          <p:nvPr/>
        </p:nvSpPr>
        <p:spPr bwMode="auto">
          <a:xfrm rot="3413708">
            <a:off x="7104541" y="2092145"/>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8" name="Oval 9"/>
          <p:cNvSpPr>
            <a:spLocks noChangeArrowheads="1"/>
          </p:cNvSpPr>
          <p:nvPr/>
        </p:nvSpPr>
        <p:spPr bwMode="auto">
          <a:xfrm rot="3413708">
            <a:off x="7104541" y="2190768"/>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9" name="Oval 10"/>
          <p:cNvSpPr>
            <a:spLocks noChangeArrowheads="1"/>
          </p:cNvSpPr>
          <p:nvPr/>
        </p:nvSpPr>
        <p:spPr bwMode="auto">
          <a:xfrm rot="3413708">
            <a:off x="7104541" y="2289391"/>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0" name="Oval 11"/>
          <p:cNvSpPr>
            <a:spLocks noChangeArrowheads="1"/>
          </p:cNvSpPr>
          <p:nvPr/>
        </p:nvSpPr>
        <p:spPr bwMode="auto">
          <a:xfrm rot="3413708">
            <a:off x="7104541" y="2388014"/>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1" name="Oval 12"/>
          <p:cNvSpPr>
            <a:spLocks noChangeArrowheads="1"/>
          </p:cNvSpPr>
          <p:nvPr/>
        </p:nvSpPr>
        <p:spPr bwMode="auto">
          <a:xfrm rot="3413708">
            <a:off x="7104541" y="2486636"/>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2" name="Oval 13"/>
          <p:cNvSpPr>
            <a:spLocks noChangeArrowheads="1"/>
          </p:cNvSpPr>
          <p:nvPr/>
        </p:nvSpPr>
        <p:spPr bwMode="auto">
          <a:xfrm rot="3413708">
            <a:off x="7104541" y="2585259"/>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3" name="Oval 14"/>
          <p:cNvSpPr>
            <a:spLocks noChangeArrowheads="1"/>
          </p:cNvSpPr>
          <p:nvPr/>
        </p:nvSpPr>
        <p:spPr bwMode="auto">
          <a:xfrm rot="3413708">
            <a:off x="7104541" y="2683882"/>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4" name="Oval 15"/>
          <p:cNvSpPr>
            <a:spLocks noChangeArrowheads="1"/>
          </p:cNvSpPr>
          <p:nvPr/>
        </p:nvSpPr>
        <p:spPr bwMode="auto">
          <a:xfrm rot="3413708">
            <a:off x="7104541" y="2782505"/>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5" name="Oval 16"/>
          <p:cNvSpPr>
            <a:spLocks noChangeArrowheads="1"/>
          </p:cNvSpPr>
          <p:nvPr/>
        </p:nvSpPr>
        <p:spPr bwMode="auto">
          <a:xfrm rot="3413708">
            <a:off x="7104541" y="2881127"/>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6" name="Oval 17"/>
          <p:cNvSpPr>
            <a:spLocks noChangeArrowheads="1"/>
          </p:cNvSpPr>
          <p:nvPr/>
        </p:nvSpPr>
        <p:spPr bwMode="auto">
          <a:xfrm rot="3413708">
            <a:off x="7104541" y="2979750"/>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7" name="Oval 18"/>
          <p:cNvSpPr>
            <a:spLocks noChangeArrowheads="1"/>
          </p:cNvSpPr>
          <p:nvPr/>
        </p:nvSpPr>
        <p:spPr bwMode="auto">
          <a:xfrm rot="3413708">
            <a:off x="7104541" y="3078373"/>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8" name="Oval 19"/>
          <p:cNvSpPr>
            <a:spLocks noChangeArrowheads="1"/>
          </p:cNvSpPr>
          <p:nvPr/>
        </p:nvSpPr>
        <p:spPr bwMode="auto">
          <a:xfrm rot="3413708">
            <a:off x="7104541" y="3176996"/>
            <a:ext cx="2011494" cy="796774"/>
          </a:xfrm>
          <a:prstGeom prst="ellipse">
            <a:avLst/>
          </a:prstGeom>
          <a:noFill/>
          <a:ln w="9525">
            <a:solidFill>
              <a:srgbClr val="33CCFF"/>
            </a:solidFill>
            <a:round/>
            <a:headEnd/>
            <a:tailEnd/>
          </a:ln>
          <a:effectLst/>
        </p:spPr>
        <p:txBody>
          <a:bodyPr wrap="none" anchor="ctr"/>
          <a:lstStyle/>
          <a:p>
            <a:endParaRPr lang="zh-CN" altLang="en-US"/>
          </a:p>
        </p:txBody>
      </p:sp>
      <p:sp>
        <p:nvSpPr>
          <p:cNvPr id="19" name="Oval 20"/>
          <p:cNvSpPr>
            <a:spLocks noChangeArrowheads="1"/>
          </p:cNvSpPr>
          <p:nvPr/>
        </p:nvSpPr>
        <p:spPr bwMode="auto">
          <a:xfrm rot="18228642">
            <a:off x="5537946" y="2092145"/>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0" name="Oval 21"/>
          <p:cNvSpPr>
            <a:spLocks noChangeArrowheads="1"/>
          </p:cNvSpPr>
          <p:nvPr/>
        </p:nvSpPr>
        <p:spPr bwMode="auto">
          <a:xfrm rot="18228642">
            <a:off x="5537946" y="2190768"/>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1" name="Oval 22"/>
          <p:cNvSpPr>
            <a:spLocks noChangeArrowheads="1"/>
          </p:cNvSpPr>
          <p:nvPr/>
        </p:nvSpPr>
        <p:spPr bwMode="auto">
          <a:xfrm rot="18228642">
            <a:off x="5537946" y="2289391"/>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2" name="Oval 23"/>
          <p:cNvSpPr>
            <a:spLocks noChangeArrowheads="1"/>
          </p:cNvSpPr>
          <p:nvPr/>
        </p:nvSpPr>
        <p:spPr bwMode="auto">
          <a:xfrm rot="18228642">
            <a:off x="5537946" y="2388014"/>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3" name="Oval 24"/>
          <p:cNvSpPr>
            <a:spLocks noChangeArrowheads="1"/>
          </p:cNvSpPr>
          <p:nvPr/>
        </p:nvSpPr>
        <p:spPr bwMode="auto">
          <a:xfrm rot="18228642">
            <a:off x="5537946" y="2486636"/>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4" name="Oval 25"/>
          <p:cNvSpPr>
            <a:spLocks noChangeArrowheads="1"/>
          </p:cNvSpPr>
          <p:nvPr/>
        </p:nvSpPr>
        <p:spPr bwMode="auto">
          <a:xfrm rot="18228642">
            <a:off x="5537946" y="2585259"/>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5" name="Oval 26"/>
          <p:cNvSpPr>
            <a:spLocks noChangeArrowheads="1"/>
          </p:cNvSpPr>
          <p:nvPr/>
        </p:nvSpPr>
        <p:spPr bwMode="auto">
          <a:xfrm rot="18228642">
            <a:off x="5537946" y="2683882"/>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6" name="Oval 27"/>
          <p:cNvSpPr>
            <a:spLocks noChangeArrowheads="1"/>
          </p:cNvSpPr>
          <p:nvPr/>
        </p:nvSpPr>
        <p:spPr bwMode="auto">
          <a:xfrm rot="18228642">
            <a:off x="5537946" y="2782505"/>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7" name="Oval 28"/>
          <p:cNvSpPr>
            <a:spLocks noChangeArrowheads="1"/>
          </p:cNvSpPr>
          <p:nvPr/>
        </p:nvSpPr>
        <p:spPr bwMode="auto">
          <a:xfrm rot="18228642">
            <a:off x="5537946" y="2881127"/>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8" name="Oval 29"/>
          <p:cNvSpPr>
            <a:spLocks noChangeArrowheads="1"/>
          </p:cNvSpPr>
          <p:nvPr/>
        </p:nvSpPr>
        <p:spPr bwMode="auto">
          <a:xfrm rot="18228642">
            <a:off x="5537946" y="2979750"/>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29" name="Oval 30"/>
          <p:cNvSpPr>
            <a:spLocks noChangeArrowheads="1"/>
          </p:cNvSpPr>
          <p:nvPr/>
        </p:nvSpPr>
        <p:spPr bwMode="auto">
          <a:xfrm rot="18228642">
            <a:off x="5537946" y="3078373"/>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30" name="Oval 31"/>
          <p:cNvSpPr>
            <a:spLocks noChangeArrowheads="1"/>
          </p:cNvSpPr>
          <p:nvPr/>
        </p:nvSpPr>
        <p:spPr bwMode="auto">
          <a:xfrm rot="18228642">
            <a:off x="5537946" y="3176996"/>
            <a:ext cx="2007384" cy="796774"/>
          </a:xfrm>
          <a:prstGeom prst="ellipse">
            <a:avLst/>
          </a:prstGeom>
          <a:noFill/>
          <a:ln w="9525">
            <a:solidFill>
              <a:srgbClr val="FF99FF"/>
            </a:solidFill>
            <a:round/>
            <a:headEnd/>
            <a:tailEnd/>
          </a:ln>
          <a:effectLst/>
        </p:spPr>
        <p:txBody>
          <a:bodyPr wrap="none" anchor="ctr"/>
          <a:lstStyle/>
          <a:p>
            <a:endParaRPr lang="zh-CN" altLang="en-US"/>
          </a:p>
        </p:txBody>
      </p:sp>
      <p:sp>
        <p:nvSpPr>
          <p:cNvPr id="31" name="Oval 32"/>
          <p:cNvSpPr>
            <a:spLocks noChangeArrowheads="1"/>
          </p:cNvSpPr>
          <p:nvPr/>
        </p:nvSpPr>
        <p:spPr bwMode="auto">
          <a:xfrm rot="5562904">
            <a:off x="6364503" y="2162003"/>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2" name="Oval 33"/>
          <p:cNvSpPr>
            <a:spLocks noChangeArrowheads="1"/>
          </p:cNvSpPr>
          <p:nvPr/>
        </p:nvSpPr>
        <p:spPr bwMode="auto">
          <a:xfrm rot="5562904">
            <a:off x="6364503" y="2260626"/>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3" name="Oval 34"/>
          <p:cNvSpPr>
            <a:spLocks noChangeArrowheads="1"/>
          </p:cNvSpPr>
          <p:nvPr/>
        </p:nvSpPr>
        <p:spPr bwMode="auto">
          <a:xfrm rot="5562904">
            <a:off x="6364503" y="2359249"/>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4" name="Oval 35"/>
          <p:cNvSpPr>
            <a:spLocks noChangeArrowheads="1"/>
          </p:cNvSpPr>
          <p:nvPr/>
        </p:nvSpPr>
        <p:spPr bwMode="auto">
          <a:xfrm rot="5562904">
            <a:off x="6364503" y="2457871"/>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5" name="Oval 36"/>
          <p:cNvSpPr>
            <a:spLocks noChangeArrowheads="1"/>
          </p:cNvSpPr>
          <p:nvPr/>
        </p:nvSpPr>
        <p:spPr bwMode="auto">
          <a:xfrm rot="5562904">
            <a:off x="6364503" y="2556494"/>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6" name="Oval 37"/>
          <p:cNvSpPr>
            <a:spLocks noChangeArrowheads="1"/>
          </p:cNvSpPr>
          <p:nvPr/>
        </p:nvSpPr>
        <p:spPr bwMode="auto">
          <a:xfrm rot="5562904">
            <a:off x="6364503" y="2655117"/>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7" name="Oval 38"/>
          <p:cNvSpPr>
            <a:spLocks noChangeArrowheads="1"/>
          </p:cNvSpPr>
          <p:nvPr/>
        </p:nvSpPr>
        <p:spPr bwMode="auto">
          <a:xfrm rot="5562904">
            <a:off x="6364503" y="2753740"/>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8" name="Oval 39"/>
          <p:cNvSpPr>
            <a:spLocks noChangeArrowheads="1"/>
          </p:cNvSpPr>
          <p:nvPr/>
        </p:nvSpPr>
        <p:spPr bwMode="auto">
          <a:xfrm rot="5562904">
            <a:off x="6364503" y="2852362"/>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39" name="Oval 40"/>
          <p:cNvSpPr>
            <a:spLocks noChangeArrowheads="1"/>
          </p:cNvSpPr>
          <p:nvPr/>
        </p:nvSpPr>
        <p:spPr bwMode="auto">
          <a:xfrm rot="5562904">
            <a:off x="6364503" y="2950985"/>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40" name="Oval 41"/>
          <p:cNvSpPr>
            <a:spLocks noChangeArrowheads="1"/>
          </p:cNvSpPr>
          <p:nvPr/>
        </p:nvSpPr>
        <p:spPr bwMode="auto">
          <a:xfrm rot="5562904">
            <a:off x="6364503" y="3049608"/>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41" name="Oval 42"/>
          <p:cNvSpPr>
            <a:spLocks noChangeArrowheads="1"/>
          </p:cNvSpPr>
          <p:nvPr/>
        </p:nvSpPr>
        <p:spPr bwMode="auto">
          <a:xfrm rot="5562904">
            <a:off x="6364503" y="3148231"/>
            <a:ext cx="1875887" cy="796774"/>
          </a:xfrm>
          <a:prstGeom prst="ellipse">
            <a:avLst/>
          </a:prstGeom>
          <a:noFill/>
          <a:ln w="9525">
            <a:solidFill>
              <a:srgbClr val="FF33CC"/>
            </a:solidFill>
            <a:round/>
            <a:headEnd/>
            <a:tailEnd/>
          </a:ln>
          <a:effectLst/>
        </p:spPr>
        <p:txBody>
          <a:bodyPr wrap="none" anchor="ctr"/>
          <a:lstStyle/>
          <a:p>
            <a:endParaRPr lang="zh-CN" altLang="en-US"/>
          </a:p>
        </p:txBody>
      </p:sp>
      <p:sp>
        <p:nvSpPr>
          <p:cNvPr id="42" name="Oval 43"/>
          <p:cNvSpPr>
            <a:spLocks noChangeArrowheads="1"/>
          </p:cNvSpPr>
          <p:nvPr/>
        </p:nvSpPr>
        <p:spPr bwMode="auto">
          <a:xfrm rot="5562904">
            <a:off x="6366914" y="3244799"/>
            <a:ext cx="1873832" cy="796774"/>
          </a:xfrm>
          <a:prstGeom prst="ellipse">
            <a:avLst/>
          </a:prstGeom>
          <a:noFill/>
          <a:ln w="9525">
            <a:solidFill>
              <a:srgbClr val="FF33CC"/>
            </a:solidFill>
            <a:round/>
            <a:headEnd/>
            <a:tailEnd/>
          </a:ln>
          <a:effectLst/>
        </p:spPr>
        <p:txBody>
          <a:bodyPr wrap="none" anchor="ctr"/>
          <a:lstStyle/>
          <a:p>
            <a:endParaRPr lang="zh-CN" altLang="en-US"/>
          </a:p>
        </p:txBody>
      </p:sp>
      <p:grpSp>
        <p:nvGrpSpPr>
          <p:cNvPr id="43" name="Group 46"/>
          <p:cNvGrpSpPr>
            <a:grpSpLocks/>
          </p:cNvGrpSpPr>
          <p:nvPr/>
        </p:nvGrpSpPr>
        <p:grpSpPr bwMode="auto">
          <a:xfrm>
            <a:off x="2540968" y="2636912"/>
            <a:ext cx="2952328" cy="1944216"/>
            <a:chOff x="1776" y="2208"/>
            <a:chExt cx="1476" cy="1056"/>
          </a:xfrm>
        </p:grpSpPr>
        <p:pic>
          <p:nvPicPr>
            <p:cNvPr id="44" name="Picture 47" descr="t20"/>
            <p:cNvPicPr>
              <a:picLocks noChangeAspect="1" noChangeArrowheads="1"/>
            </p:cNvPicPr>
            <p:nvPr/>
          </p:nvPicPr>
          <p:blipFill>
            <a:blip r:embed="rId3" cstate="print"/>
            <a:srcRect/>
            <a:stretch>
              <a:fillRect/>
            </a:stretch>
          </p:blipFill>
          <p:spPr bwMode="auto">
            <a:xfrm>
              <a:off x="2316" y="2208"/>
              <a:ext cx="936" cy="1056"/>
            </a:xfrm>
            <a:prstGeom prst="rect">
              <a:avLst/>
            </a:prstGeom>
            <a:noFill/>
            <a:ln w="38100">
              <a:solidFill>
                <a:srgbClr val="00FFCC"/>
              </a:solidFill>
              <a:miter lim="800000"/>
              <a:headEnd/>
              <a:tailEnd/>
            </a:ln>
          </p:spPr>
        </p:pic>
        <p:sp>
          <p:nvSpPr>
            <p:cNvPr id="45" name="AutoShape 48"/>
            <p:cNvSpPr>
              <a:spLocks noChangeArrowheads="1"/>
            </p:cNvSpPr>
            <p:nvPr/>
          </p:nvSpPr>
          <p:spPr bwMode="auto">
            <a:xfrm rot="-5530659">
              <a:off x="1992" y="2472"/>
              <a:ext cx="96" cy="528"/>
            </a:xfrm>
            <a:prstGeom prst="triangle">
              <a:avLst>
                <a:gd name="adj" fmla="val 50000"/>
              </a:avLst>
            </a:prstGeom>
            <a:solidFill>
              <a:srgbClr val="00FFCC"/>
            </a:solidFill>
            <a:ln w="9525">
              <a:noFill/>
              <a:miter lim="800000"/>
              <a:headEnd/>
              <a:tailEnd/>
            </a:ln>
            <a:effectLst/>
          </p:spPr>
          <p:txBody>
            <a:bodyPr wrap="none" anchor="ctr"/>
            <a:lstStyle/>
            <a:p>
              <a:endParaRPr lang="zh-CN" altLang="en-US"/>
            </a:p>
          </p:txBody>
        </p:sp>
      </p:grpSp>
      <p:sp>
        <p:nvSpPr>
          <p:cNvPr id="47" name="TextBox 46"/>
          <p:cNvSpPr txBox="1"/>
          <p:nvPr/>
        </p:nvSpPr>
        <p:spPr>
          <a:xfrm>
            <a:off x="1043608" y="5373216"/>
            <a:ext cx="7200800" cy="830997"/>
          </a:xfrm>
          <a:prstGeom prst="rect">
            <a:avLst/>
          </a:prstGeom>
          <a:noFill/>
        </p:spPr>
        <p:txBody>
          <a:bodyPr wrap="square" rtlCol="0">
            <a:spAutoFit/>
          </a:bodyPr>
          <a:lstStyle/>
          <a:p>
            <a:r>
              <a:rPr lang="zh-CN" altLang="en-US" dirty="0" smtClean="0">
                <a:latin typeface="Times New Roman" pitchFamily="18" charset="0"/>
              </a:rPr>
              <a:t>位图适于获取 和复制，表现力丰富，但编辑较复杂</a:t>
            </a:r>
            <a:endParaRPr lang="en-US" altLang="zh-CN" dirty="0" smtClean="0">
              <a:latin typeface="Times New Roman" pitchFamily="18" charset="0"/>
            </a:endParaRPr>
          </a:p>
          <a:p>
            <a:r>
              <a:rPr lang="zh-CN" altLang="en-US" dirty="0" smtClean="0">
                <a:latin typeface="Times New Roman" pitchFamily="18" charset="0"/>
              </a:rPr>
              <a:t>矢量图易于编辑，适于绘制和创建，但表现力受限</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位图与矢量图举例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Baboon"/>
          <p:cNvPicPr>
            <a:picLocks noChangeAspect="1" noChangeArrowheads="1"/>
          </p:cNvPicPr>
          <p:nvPr/>
        </p:nvPicPr>
        <p:blipFill>
          <a:blip r:embed="rId2" cstate="print"/>
          <a:srcRect/>
          <a:stretch>
            <a:fillRect/>
          </a:stretch>
        </p:blipFill>
        <p:spPr bwMode="auto">
          <a:xfrm>
            <a:off x="4876800" y="1805583"/>
            <a:ext cx="3962400" cy="3733800"/>
          </a:xfrm>
          <a:prstGeom prst="rect">
            <a:avLst/>
          </a:prstGeom>
          <a:noFill/>
        </p:spPr>
      </p:pic>
      <p:sp>
        <p:nvSpPr>
          <p:cNvPr id="6" name="Freeform 6"/>
          <p:cNvSpPr>
            <a:spLocks/>
          </p:cNvSpPr>
          <p:nvPr/>
        </p:nvSpPr>
        <p:spPr bwMode="auto">
          <a:xfrm>
            <a:off x="527050" y="1762721"/>
            <a:ext cx="4189413" cy="3868737"/>
          </a:xfrm>
          <a:custGeom>
            <a:avLst/>
            <a:gdLst/>
            <a:ahLst/>
            <a:cxnLst>
              <a:cxn ang="0">
                <a:pos x="124" y="0"/>
              </a:cxn>
              <a:cxn ang="0">
                <a:pos x="0" y="110"/>
              </a:cxn>
              <a:cxn ang="0">
                <a:pos x="7" y="2327"/>
              </a:cxn>
              <a:cxn ang="0">
                <a:pos x="95" y="2419"/>
              </a:cxn>
              <a:cxn ang="0">
                <a:pos x="5168" y="2437"/>
              </a:cxn>
              <a:cxn ang="0">
                <a:pos x="5278" y="2327"/>
              </a:cxn>
              <a:cxn ang="0">
                <a:pos x="5242" y="116"/>
              </a:cxn>
              <a:cxn ang="0">
                <a:pos x="5133" y="24"/>
              </a:cxn>
              <a:cxn ang="0">
                <a:pos x="124" y="0"/>
              </a:cxn>
              <a:cxn ang="0">
                <a:pos x="124" y="0"/>
              </a:cxn>
            </a:cxnLst>
            <a:rect l="0" t="0" r="r" b="b"/>
            <a:pathLst>
              <a:path w="5278" h="2437">
                <a:moveTo>
                  <a:pt x="124" y="0"/>
                </a:moveTo>
                <a:lnTo>
                  <a:pt x="0" y="110"/>
                </a:lnTo>
                <a:lnTo>
                  <a:pt x="7" y="2327"/>
                </a:lnTo>
                <a:lnTo>
                  <a:pt x="95" y="2419"/>
                </a:lnTo>
                <a:lnTo>
                  <a:pt x="5168" y="2437"/>
                </a:lnTo>
                <a:lnTo>
                  <a:pt x="5278" y="2327"/>
                </a:lnTo>
                <a:lnTo>
                  <a:pt x="5242" y="116"/>
                </a:lnTo>
                <a:lnTo>
                  <a:pt x="5133" y="24"/>
                </a:lnTo>
                <a:lnTo>
                  <a:pt x="124" y="0"/>
                </a:lnTo>
                <a:lnTo>
                  <a:pt x="124" y="0"/>
                </a:lnTo>
                <a:close/>
              </a:path>
            </a:pathLst>
          </a:custGeom>
          <a:solidFill>
            <a:srgbClr val="8CA3FF"/>
          </a:solidFill>
          <a:ln w="9525">
            <a:noFill/>
            <a:round/>
            <a:headEnd/>
            <a:tailEnd/>
          </a:ln>
        </p:spPr>
        <p:txBody>
          <a:bodyPr/>
          <a:lstStyle/>
          <a:p>
            <a:endParaRPr lang="zh-CN" altLang="en-US"/>
          </a:p>
        </p:txBody>
      </p:sp>
      <p:sp>
        <p:nvSpPr>
          <p:cNvPr id="7" name="Freeform 7"/>
          <p:cNvSpPr>
            <a:spLocks/>
          </p:cNvSpPr>
          <p:nvPr/>
        </p:nvSpPr>
        <p:spPr bwMode="auto">
          <a:xfrm>
            <a:off x="1854200" y="5064721"/>
            <a:ext cx="873125" cy="512762"/>
          </a:xfrm>
          <a:custGeom>
            <a:avLst/>
            <a:gdLst/>
            <a:ahLst/>
            <a:cxnLst>
              <a:cxn ang="0">
                <a:pos x="284" y="0"/>
              </a:cxn>
              <a:cxn ang="0">
                <a:pos x="90" y="104"/>
              </a:cxn>
              <a:cxn ang="0">
                <a:pos x="104" y="196"/>
              </a:cxn>
              <a:cxn ang="0">
                <a:pos x="0" y="323"/>
              </a:cxn>
              <a:cxn ang="0">
                <a:pos x="1099" y="323"/>
              </a:cxn>
              <a:cxn ang="0">
                <a:pos x="1045" y="142"/>
              </a:cxn>
              <a:cxn ang="0">
                <a:pos x="875" y="41"/>
              </a:cxn>
              <a:cxn ang="0">
                <a:pos x="681" y="80"/>
              </a:cxn>
              <a:cxn ang="0">
                <a:pos x="458" y="80"/>
              </a:cxn>
              <a:cxn ang="0">
                <a:pos x="284" y="0"/>
              </a:cxn>
              <a:cxn ang="0">
                <a:pos x="284" y="0"/>
              </a:cxn>
            </a:cxnLst>
            <a:rect l="0" t="0" r="r" b="b"/>
            <a:pathLst>
              <a:path w="1099" h="323">
                <a:moveTo>
                  <a:pt x="284" y="0"/>
                </a:moveTo>
                <a:lnTo>
                  <a:pt x="90" y="104"/>
                </a:lnTo>
                <a:lnTo>
                  <a:pt x="104" y="196"/>
                </a:lnTo>
                <a:lnTo>
                  <a:pt x="0" y="323"/>
                </a:lnTo>
                <a:lnTo>
                  <a:pt x="1099" y="323"/>
                </a:lnTo>
                <a:lnTo>
                  <a:pt x="1045" y="142"/>
                </a:lnTo>
                <a:lnTo>
                  <a:pt x="875" y="41"/>
                </a:lnTo>
                <a:lnTo>
                  <a:pt x="681" y="80"/>
                </a:lnTo>
                <a:lnTo>
                  <a:pt x="458" y="80"/>
                </a:lnTo>
                <a:lnTo>
                  <a:pt x="284" y="0"/>
                </a:lnTo>
                <a:lnTo>
                  <a:pt x="284" y="0"/>
                </a:lnTo>
                <a:close/>
              </a:path>
            </a:pathLst>
          </a:custGeom>
          <a:solidFill>
            <a:srgbClr val="D1BDBD"/>
          </a:solidFill>
          <a:ln w="9525">
            <a:noFill/>
            <a:round/>
            <a:headEnd/>
            <a:tailEnd/>
          </a:ln>
        </p:spPr>
        <p:txBody>
          <a:bodyPr/>
          <a:lstStyle/>
          <a:p>
            <a:endParaRPr lang="zh-CN" altLang="en-US"/>
          </a:p>
        </p:txBody>
      </p:sp>
      <p:sp>
        <p:nvSpPr>
          <p:cNvPr id="8" name="Freeform 8"/>
          <p:cNvSpPr>
            <a:spLocks/>
          </p:cNvSpPr>
          <p:nvPr/>
        </p:nvSpPr>
        <p:spPr bwMode="auto">
          <a:xfrm>
            <a:off x="2405063" y="2202458"/>
            <a:ext cx="2322512" cy="3422650"/>
          </a:xfrm>
          <a:custGeom>
            <a:avLst/>
            <a:gdLst/>
            <a:ahLst/>
            <a:cxnLst>
              <a:cxn ang="0">
                <a:pos x="0" y="734"/>
              </a:cxn>
              <a:cxn ang="0">
                <a:pos x="187" y="466"/>
              </a:cxn>
              <a:cxn ang="0">
                <a:pos x="366" y="290"/>
              </a:cxn>
              <a:cxn ang="0">
                <a:pos x="639" y="196"/>
              </a:cxn>
              <a:cxn ang="0">
                <a:pos x="936" y="204"/>
              </a:cxn>
              <a:cxn ang="0">
                <a:pos x="1171" y="321"/>
              </a:cxn>
              <a:cxn ang="0">
                <a:pos x="1365" y="505"/>
              </a:cxn>
              <a:cxn ang="0">
                <a:pos x="1507" y="223"/>
              </a:cxn>
              <a:cxn ang="0">
                <a:pos x="1771" y="53"/>
              </a:cxn>
              <a:cxn ang="0">
                <a:pos x="2060" y="0"/>
              </a:cxn>
              <a:cxn ang="0">
                <a:pos x="2302" y="14"/>
              </a:cxn>
              <a:cxn ang="0">
                <a:pos x="2520" y="86"/>
              </a:cxn>
              <a:cxn ang="0">
                <a:pos x="2685" y="204"/>
              </a:cxn>
              <a:cxn ang="0">
                <a:pos x="2855" y="368"/>
              </a:cxn>
              <a:cxn ang="0">
                <a:pos x="2925" y="1979"/>
              </a:cxn>
              <a:cxn ang="0">
                <a:pos x="2879" y="2097"/>
              </a:cxn>
              <a:cxn ang="0">
                <a:pos x="2801" y="2150"/>
              </a:cxn>
              <a:cxn ang="0">
                <a:pos x="1218" y="2156"/>
              </a:cxn>
              <a:cxn ang="0">
                <a:pos x="23" y="1278"/>
              </a:cxn>
              <a:cxn ang="0">
                <a:pos x="0" y="734"/>
              </a:cxn>
              <a:cxn ang="0">
                <a:pos x="0" y="734"/>
              </a:cxn>
            </a:cxnLst>
            <a:rect l="0" t="0" r="r" b="b"/>
            <a:pathLst>
              <a:path w="2925" h="2156">
                <a:moveTo>
                  <a:pt x="0" y="734"/>
                </a:moveTo>
                <a:lnTo>
                  <a:pt x="187" y="466"/>
                </a:lnTo>
                <a:lnTo>
                  <a:pt x="366" y="290"/>
                </a:lnTo>
                <a:lnTo>
                  <a:pt x="639" y="196"/>
                </a:lnTo>
                <a:lnTo>
                  <a:pt x="936" y="204"/>
                </a:lnTo>
                <a:lnTo>
                  <a:pt x="1171" y="321"/>
                </a:lnTo>
                <a:lnTo>
                  <a:pt x="1365" y="505"/>
                </a:lnTo>
                <a:lnTo>
                  <a:pt x="1507" y="223"/>
                </a:lnTo>
                <a:lnTo>
                  <a:pt x="1771" y="53"/>
                </a:lnTo>
                <a:lnTo>
                  <a:pt x="2060" y="0"/>
                </a:lnTo>
                <a:lnTo>
                  <a:pt x="2302" y="14"/>
                </a:lnTo>
                <a:lnTo>
                  <a:pt x="2520" y="86"/>
                </a:lnTo>
                <a:lnTo>
                  <a:pt x="2685" y="204"/>
                </a:lnTo>
                <a:lnTo>
                  <a:pt x="2855" y="368"/>
                </a:lnTo>
                <a:lnTo>
                  <a:pt x="2925" y="1979"/>
                </a:lnTo>
                <a:lnTo>
                  <a:pt x="2879" y="2097"/>
                </a:lnTo>
                <a:lnTo>
                  <a:pt x="2801" y="2150"/>
                </a:lnTo>
                <a:lnTo>
                  <a:pt x="1218" y="2156"/>
                </a:lnTo>
                <a:lnTo>
                  <a:pt x="23" y="1278"/>
                </a:lnTo>
                <a:lnTo>
                  <a:pt x="0" y="734"/>
                </a:lnTo>
                <a:lnTo>
                  <a:pt x="0" y="734"/>
                </a:lnTo>
                <a:close/>
              </a:path>
            </a:pathLst>
          </a:custGeom>
          <a:solidFill>
            <a:srgbClr val="E6E6FF"/>
          </a:solidFill>
          <a:ln w="9525">
            <a:noFill/>
            <a:round/>
            <a:headEnd/>
            <a:tailEnd/>
          </a:ln>
        </p:spPr>
        <p:txBody>
          <a:bodyPr/>
          <a:lstStyle/>
          <a:p>
            <a:endParaRPr lang="zh-CN" altLang="en-US"/>
          </a:p>
        </p:txBody>
      </p:sp>
      <p:sp>
        <p:nvSpPr>
          <p:cNvPr id="9" name="Freeform 9"/>
          <p:cNvSpPr>
            <a:spLocks/>
          </p:cNvSpPr>
          <p:nvPr/>
        </p:nvSpPr>
        <p:spPr bwMode="auto">
          <a:xfrm>
            <a:off x="2498725" y="2277071"/>
            <a:ext cx="2211388" cy="1096962"/>
          </a:xfrm>
          <a:custGeom>
            <a:avLst/>
            <a:gdLst/>
            <a:ahLst/>
            <a:cxnLst>
              <a:cxn ang="0">
                <a:pos x="2632" y="225"/>
              </a:cxn>
              <a:cxn ang="0">
                <a:pos x="2512" y="140"/>
              </a:cxn>
              <a:cxn ang="0">
                <a:pos x="2257" y="30"/>
              </a:cxn>
              <a:cxn ang="0">
                <a:pos x="2169" y="12"/>
              </a:cxn>
              <a:cxn ang="0">
                <a:pos x="2025" y="0"/>
              </a:cxn>
              <a:cxn ang="0">
                <a:pos x="1817" y="17"/>
              </a:cxn>
              <a:cxn ang="0">
                <a:pos x="1682" y="48"/>
              </a:cxn>
              <a:cxn ang="0">
                <a:pos x="1605" y="77"/>
              </a:cxn>
              <a:cxn ang="0">
                <a:pos x="1370" y="244"/>
              </a:cxn>
              <a:cxn ang="0">
                <a:pos x="1312" y="319"/>
              </a:cxn>
              <a:cxn ang="0">
                <a:pos x="1277" y="386"/>
              </a:cxn>
              <a:cxn ang="0">
                <a:pos x="1206" y="402"/>
              </a:cxn>
              <a:cxn ang="0">
                <a:pos x="934" y="244"/>
              </a:cxn>
              <a:cxn ang="0">
                <a:pos x="770" y="202"/>
              </a:cxn>
              <a:cxn ang="0">
                <a:pos x="535" y="199"/>
              </a:cxn>
              <a:cxn ang="0">
                <a:pos x="346" y="240"/>
              </a:cxn>
              <a:cxn ang="0">
                <a:pos x="285" y="264"/>
              </a:cxn>
              <a:cxn ang="0">
                <a:pos x="233" y="292"/>
              </a:cxn>
              <a:cxn ang="0">
                <a:pos x="145" y="356"/>
              </a:cxn>
              <a:cxn ang="0">
                <a:pos x="95" y="405"/>
              </a:cxn>
              <a:cxn ang="0">
                <a:pos x="50" y="468"/>
              </a:cxn>
              <a:cxn ang="0">
                <a:pos x="0" y="575"/>
              </a:cxn>
              <a:cxn ang="0">
                <a:pos x="143" y="551"/>
              </a:cxn>
              <a:cxn ang="0">
                <a:pos x="244" y="450"/>
              </a:cxn>
              <a:cxn ang="0">
                <a:pos x="447" y="337"/>
              </a:cxn>
              <a:cxn ang="0">
                <a:pos x="511" y="319"/>
              </a:cxn>
              <a:cxn ang="0">
                <a:pos x="653" y="304"/>
              </a:cxn>
              <a:cxn ang="0">
                <a:pos x="792" y="322"/>
              </a:cxn>
              <a:cxn ang="0">
                <a:pos x="1047" y="444"/>
              </a:cxn>
              <a:cxn ang="0">
                <a:pos x="1307" y="651"/>
              </a:cxn>
              <a:cxn ang="0">
                <a:pos x="1343" y="551"/>
              </a:cxn>
              <a:cxn ang="0">
                <a:pos x="1377" y="484"/>
              </a:cxn>
              <a:cxn ang="0">
                <a:pos x="1408" y="434"/>
              </a:cxn>
              <a:cxn ang="0">
                <a:pos x="1508" y="310"/>
              </a:cxn>
              <a:cxn ang="0">
                <a:pos x="1670" y="193"/>
              </a:cxn>
              <a:cxn ang="0">
                <a:pos x="1894" y="124"/>
              </a:cxn>
              <a:cxn ang="0">
                <a:pos x="2038" y="118"/>
              </a:cxn>
              <a:cxn ang="0">
                <a:pos x="2212" y="143"/>
              </a:cxn>
              <a:cxn ang="0">
                <a:pos x="2289" y="167"/>
              </a:cxn>
              <a:cxn ang="0">
                <a:pos x="2575" y="336"/>
              </a:cxn>
              <a:cxn ang="0">
                <a:pos x="2740" y="520"/>
              </a:cxn>
              <a:cxn ang="0">
                <a:pos x="2787" y="386"/>
              </a:cxn>
            </a:cxnLst>
            <a:rect l="0" t="0" r="r" b="b"/>
            <a:pathLst>
              <a:path w="2787" h="691">
                <a:moveTo>
                  <a:pt x="2787" y="386"/>
                </a:moveTo>
                <a:lnTo>
                  <a:pt x="2632" y="225"/>
                </a:lnTo>
                <a:lnTo>
                  <a:pt x="2584" y="187"/>
                </a:lnTo>
                <a:lnTo>
                  <a:pt x="2512" y="140"/>
                </a:lnTo>
                <a:lnTo>
                  <a:pt x="2395" y="78"/>
                </a:lnTo>
                <a:lnTo>
                  <a:pt x="2257" y="30"/>
                </a:lnTo>
                <a:lnTo>
                  <a:pt x="2216" y="21"/>
                </a:lnTo>
                <a:lnTo>
                  <a:pt x="2169" y="12"/>
                </a:lnTo>
                <a:lnTo>
                  <a:pt x="2122" y="6"/>
                </a:lnTo>
                <a:lnTo>
                  <a:pt x="2025" y="0"/>
                </a:lnTo>
                <a:lnTo>
                  <a:pt x="1919" y="3"/>
                </a:lnTo>
                <a:lnTo>
                  <a:pt x="1817" y="17"/>
                </a:lnTo>
                <a:lnTo>
                  <a:pt x="1724" y="36"/>
                </a:lnTo>
                <a:lnTo>
                  <a:pt x="1682" y="48"/>
                </a:lnTo>
                <a:lnTo>
                  <a:pt x="1643" y="62"/>
                </a:lnTo>
                <a:lnTo>
                  <a:pt x="1605" y="77"/>
                </a:lnTo>
                <a:lnTo>
                  <a:pt x="1494" y="137"/>
                </a:lnTo>
                <a:lnTo>
                  <a:pt x="1370" y="244"/>
                </a:lnTo>
                <a:lnTo>
                  <a:pt x="1338" y="282"/>
                </a:lnTo>
                <a:lnTo>
                  <a:pt x="1312" y="319"/>
                </a:lnTo>
                <a:lnTo>
                  <a:pt x="1291" y="354"/>
                </a:lnTo>
                <a:lnTo>
                  <a:pt x="1277" y="386"/>
                </a:lnTo>
                <a:lnTo>
                  <a:pt x="1255" y="447"/>
                </a:lnTo>
                <a:lnTo>
                  <a:pt x="1206" y="402"/>
                </a:lnTo>
                <a:lnTo>
                  <a:pt x="1108" y="330"/>
                </a:lnTo>
                <a:lnTo>
                  <a:pt x="934" y="244"/>
                </a:lnTo>
                <a:lnTo>
                  <a:pt x="840" y="217"/>
                </a:lnTo>
                <a:lnTo>
                  <a:pt x="770" y="202"/>
                </a:lnTo>
                <a:lnTo>
                  <a:pt x="696" y="194"/>
                </a:lnTo>
                <a:lnTo>
                  <a:pt x="535" y="199"/>
                </a:lnTo>
                <a:lnTo>
                  <a:pt x="380" y="228"/>
                </a:lnTo>
                <a:lnTo>
                  <a:pt x="346" y="240"/>
                </a:lnTo>
                <a:lnTo>
                  <a:pt x="316" y="252"/>
                </a:lnTo>
                <a:lnTo>
                  <a:pt x="285" y="264"/>
                </a:lnTo>
                <a:lnTo>
                  <a:pt x="258" y="277"/>
                </a:lnTo>
                <a:lnTo>
                  <a:pt x="233" y="292"/>
                </a:lnTo>
                <a:lnTo>
                  <a:pt x="165" y="339"/>
                </a:lnTo>
                <a:lnTo>
                  <a:pt x="145" y="356"/>
                </a:lnTo>
                <a:lnTo>
                  <a:pt x="127" y="372"/>
                </a:lnTo>
                <a:lnTo>
                  <a:pt x="95" y="405"/>
                </a:lnTo>
                <a:lnTo>
                  <a:pt x="70" y="437"/>
                </a:lnTo>
                <a:lnTo>
                  <a:pt x="50" y="468"/>
                </a:lnTo>
                <a:lnTo>
                  <a:pt x="19" y="523"/>
                </a:lnTo>
                <a:lnTo>
                  <a:pt x="0" y="575"/>
                </a:lnTo>
                <a:lnTo>
                  <a:pt x="55" y="691"/>
                </a:lnTo>
                <a:lnTo>
                  <a:pt x="143" y="551"/>
                </a:lnTo>
                <a:lnTo>
                  <a:pt x="172" y="518"/>
                </a:lnTo>
                <a:lnTo>
                  <a:pt x="244" y="450"/>
                </a:lnTo>
                <a:lnTo>
                  <a:pt x="310" y="402"/>
                </a:lnTo>
                <a:lnTo>
                  <a:pt x="447" y="337"/>
                </a:lnTo>
                <a:lnTo>
                  <a:pt x="477" y="328"/>
                </a:lnTo>
                <a:lnTo>
                  <a:pt x="511" y="319"/>
                </a:lnTo>
                <a:lnTo>
                  <a:pt x="580" y="307"/>
                </a:lnTo>
                <a:lnTo>
                  <a:pt x="653" y="304"/>
                </a:lnTo>
                <a:lnTo>
                  <a:pt x="722" y="309"/>
                </a:lnTo>
                <a:lnTo>
                  <a:pt x="792" y="322"/>
                </a:lnTo>
                <a:lnTo>
                  <a:pt x="919" y="371"/>
                </a:lnTo>
                <a:lnTo>
                  <a:pt x="1047" y="444"/>
                </a:lnTo>
                <a:lnTo>
                  <a:pt x="1300" y="672"/>
                </a:lnTo>
                <a:lnTo>
                  <a:pt x="1307" y="651"/>
                </a:lnTo>
                <a:lnTo>
                  <a:pt x="1327" y="592"/>
                </a:lnTo>
                <a:lnTo>
                  <a:pt x="1343" y="551"/>
                </a:lnTo>
                <a:lnTo>
                  <a:pt x="1365" y="508"/>
                </a:lnTo>
                <a:lnTo>
                  <a:pt x="1377" y="484"/>
                </a:lnTo>
                <a:lnTo>
                  <a:pt x="1391" y="459"/>
                </a:lnTo>
                <a:lnTo>
                  <a:pt x="1408" y="434"/>
                </a:lnTo>
                <a:lnTo>
                  <a:pt x="1424" y="410"/>
                </a:lnTo>
                <a:lnTo>
                  <a:pt x="1508" y="310"/>
                </a:lnTo>
                <a:lnTo>
                  <a:pt x="1548" y="276"/>
                </a:lnTo>
                <a:lnTo>
                  <a:pt x="1670" y="193"/>
                </a:lnTo>
                <a:lnTo>
                  <a:pt x="1849" y="131"/>
                </a:lnTo>
                <a:lnTo>
                  <a:pt x="1894" y="124"/>
                </a:lnTo>
                <a:lnTo>
                  <a:pt x="1943" y="119"/>
                </a:lnTo>
                <a:lnTo>
                  <a:pt x="2038" y="118"/>
                </a:lnTo>
                <a:lnTo>
                  <a:pt x="2128" y="125"/>
                </a:lnTo>
                <a:lnTo>
                  <a:pt x="2212" y="143"/>
                </a:lnTo>
                <a:lnTo>
                  <a:pt x="2252" y="154"/>
                </a:lnTo>
                <a:lnTo>
                  <a:pt x="2289" y="167"/>
                </a:lnTo>
                <a:lnTo>
                  <a:pt x="2426" y="229"/>
                </a:lnTo>
                <a:lnTo>
                  <a:pt x="2575" y="336"/>
                </a:lnTo>
                <a:lnTo>
                  <a:pt x="2645" y="402"/>
                </a:lnTo>
                <a:lnTo>
                  <a:pt x="2740" y="520"/>
                </a:lnTo>
                <a:lnTo>
                  <a:pt x="2787" y="386"/>
                </a:lnTo>
                <a:lnTo>
                  <a:pt x="2787" y="386"/>
                </a:lnTo>
                <a:close/>
              </a:path>
            </a:pathLst>
          </a:custGeom>
          <a:solidFill>
            <a:srgbClr val="B8B8D9"/>
          </a:solidFill>
          <a:ln w="9525">
            <a:noFill/>
            <a:round/>
            <a:headEnd/>
            <a:tailEnd/>
          </a:ln>
        </p:spPr>
        <p:txBody>
          <a:bodyPr/>
          <a:lstStyle/>
          <a:p>
            <a:endParaRPr lang="zh-CN" altLang="en-US"/>
          </a:p>
        </p:txBody>
      </p:sp>
      <p:sp>
        <p:nvSpPr>
          <p:cNvPr id="10" name="Freeform 10"/>
          <p:cNvSpPr>
            <a:spLocks/>
          </p:cNvSpPr>
          <p:nvPr/>
        </p:nvSpPr>
        <p:spPr bwMode="auto">
          <a:xfrm>
            <a:off x="2487613" y="2131021"/>
            <a:ext cx="2209800" cy="1098550"/>
          </a:xfrm>
          <a:custGeom>
            <a:avLst/>
            <a:gdLst/>
            <a:ahLst/>
            <a:cxnLst>
              <a:cxn ang="0">
                <a:pos x="2692" y="280"/>
              </a:cxn>
              <a:cxn ang="0">
                <a:pos x="2464" y="112"/>
              </a:cxn>
              <a:cxn ang="0">
                <a:pos x="2170" y="12"/>
              </a:cxn>
              <a:cxn ang="0">
                <a:pos x="2024" y="0"/>
              </a:cxn>
              <a:cxn ang="0">
                <a:pos x="1816" y="17"/>
              </a:cxn>
              <a:cxn ang="0">
                <a:pos x="1681" y="48"/>
              </a:cxn>
              <a:cxn ang="0">
                <a:pos x="1604" y="77"/>
              </a:cxn>
              <a:cxn ang="0">
                <a:pos x="1396" y="214"/>
              </a:cxn>
              <a:cxn ang="0">
                <a:pos x="1290" y="354"/>
              </a:cxn>
              <a:cxn ang="0">
                <a:pos x="1254" y="448"/>
              </a:cxn>
              <a:cxn ang="0">
                <a:pos x="1178" y="380"/>
              </a:cxn>
              <a:cxn ang="0">
                <a:pos x="1042" y="292"/>
              </a:cxn>
              <a:cxn ang="0">
                <a:pos x="769" y="202"/>
              </a:cxn>
              <a:cxn ang="0">
                <a:pos x="534" y="198"/>
              </a:cxn>
              <a:cxn ang="0">
                <a:pos x="345" y="238"/>
              </a:cxn>
              <a:cxn ang="0">
                <a:pos x="284" y="264"/>
              </a:cxn>
              <a:cxn ang="0">
                <a:pos x="183" y="323"/>
              </a:cxn>
              <a:cxn ang="0">
                <a:pos x="95" y="405"/>
              </a:cxn>
              <a:cxn ang="0">
                <a:pos x="49" y="469"/>
              </a:cxn>
              <a:cxn ang="0">
                <a:pos x="0" y="576"/>
              </a:cxn>
              <a:cxn ang="0">
                <a:pos x="142" y="551"/>
              </a:cxn>
              <a:cxn ang="0">
                <a:pos x="243" y="451"/>
              </a:cxn>
              <a:cxn ang="0">
                <a:pos x="309" y="402"/>
              </a:cxn>
              <a:cxn ang="0">
                <a:pos x="478" y="329"/>
              </a:cxn>
              <a:cxn ang="0">
                <a:pos x="579" y="307"/>
              </a:cxn>
              <a:cxn ang="0">
                <a:pos x="722" y="309"/>
              </a:cxn>
              <a:cxn ang="0">
                <a:pos x="823" y="333"/>
              </a:cxn>
              <a:cxn ang="0">
                <a:pos x="887" y="357"/>
              </a:cxn>
              <a:cxn ang="0">
                <a:pos x="1072" y="463"/>
              </a:cxn>
              <a:cxn ang="0">
                <a:pos x="1299" y="672"/>
              </a:cxn>
              <a:cxn ang="0">
                <a:pos x="1326" y="591"/>
              </a:cxn>
              <a:cxn ang="0">
                <a:pos x="1494" y="323"/>
              </a:cxn>
              <a:cxn ang="0">
                <a:pos x="1669" y="193"/>
              </a:cxn>
              <a:cxn ang="0">
                <a:pos x="1893" y="124"/>
              </a:cxn>
              <a:cxn ang="0">
                <a:pos x="2037" y="118"/>
              </a:cxn>
              <a:cxn ang="0">
                <a:pos x="2211" y="142"/>
              </a:cxn>
              <a:cxn ang="0">
                <a:pos x="2288" y="166"/>
              </a:cxn>
              <a:cxn ang="0">
                <a:pos x="2538" y="306"/>
              </a:cxn>
              <a:cxn ang="0">
                <a:pos x="2739" y="520"/>
              </a:cxn>
              <a:cxn ang="0">
                <a:pos x="2786" y="386"/>
              </a:cxn>
            </a:cxnLst>
            <a:rect l="0" t="0" r="r" b="b"/>
            <a:pathLst>
              <a:path w="2786" h="692">
                <a:moveTo>
                  <a:pt x="2786" y="386"/>
                </a:moveTo>
                <a:lnTo>
                  <a:pt x="2692" y="280"/>
                </a:lnTo>
                <a:lnTo>
                  <a:pt x="2595" y="196"/>
                </a:lnTo>
                <a:lnTo>
                  <a:pt x="2464" y="112"/>
                </a:lnTo>
                <a:lnTo>
                  <a:pt x="2215" y="21"/>
                </a:lnTo>
                <a:lnTo>
                  <a:pt x="2170" y="12"/>
                </a:lnTo>
                <a:lnTo>
                  <a:pt x="2121" y="6"/>
                </a:lnTo>
                <a:lnTo>
                  <a:pt x="2024" y="0"/>
                </a:lnTo>
                <a:lnTo>
                  <a:pt x="1918" y="3"/>
                </a:lnTo>
                <a:lnTo>
                  <a:pt x="1816" y="17"/>
                </a:lnTo>
                <a:lnTo>
                  <a:pt x="1723" y="36"/>
                </a:lnTo>
                <a:lnTo>
                  <a:pt x="1681" y="48"/>
                </a:lnTo>
                <a:lnTo>
                  <a:pt x="1642" y="62"/>
                </a:lnTo>
                <a:lnTo>
                  <a:pt x="1604" y="77"/>
                </a:lnTo>
                <a:lnTo>
                  <a:pt x="1493" y="137"/>
                </a:lnTo>
                <a:lnTo>
                  <a:pt x="1396" y="214"/>
                </a:lnTo>
                <a:lnTo>
                  <a:pt x="1311" y="320"/>
                </a:lnTo>
                <a:lnTo>
                  <a:pt x="1290" y="354"/>
                </a:lnTo>
                <a:lnTo>
                  <a:pt x="1275" y="384"/>
                </a:lnTo>
                <a:lnTo>
                  <a:pt x="1254" y="448"/>
                </a:lnTo>
                <a:lnTo>
                  <a:pt x="1216" y="411"/>
                </a:lnTo>
                <a:lnTo>
                  <a:pt x="1178" y="380"/>
                </a:lnTo>
                <a:lnTo>
                  <a:pt x="1065" y="304"/>
                </a:lnTo>
                <a:lnTo>
                  <a:pt x="1042" y="292"/>
                </a:lnTo>
                <a:lnTo>
                  <a:pt x="839" y="217"/>
                </a:lnTo>
                <a:lnTo>
                  <a:pt x="769" y="202"/>
                </a:lnTo>
                <a:lnTo>
                  <a:pt x="695" y="195"/>
                </a:lnTo>
                <a:lnTo>
                  <a:pt x="534" y="198"/>
                </a:lnTo>
                <a:lnTo>
                  <a:pt x="379" y="228"/>
                </a:lnTo>
                <a:lnTo>
                  <a:pt x="345" y="238"/>
                </a:lnTo>
                <a:lnTo>
                  <a:pt x="315" y="252"/>
                </a:lnTo>
                <a:lnTo>
                  <a:pt x="284" y="264"/>
                </a:lnTo>
                <a:lnTo>
                  <a:pt x="257" y="277"/>
                </a:lnTo>
                <a:lnTo>
                  <a:pt x="183" y="323"/>
                </a:lnTo>
                <a:lnTo>
                  <a:pt x="128" y="372"/>
                </a:lnTo>
                <a:lnTo>
                  <a:pt x="95" y="405"/>
                </a:lnTo>
                <a:lnTo>
                  <a:pt x="69" y="437"/>
                </a:lnTo>
                <a:lnTo>
                  <a:pt x="49" y="469"/>
                </a:lnTo>
                <a:lnTo>
                  <a:pt x="18" y="523"/>
                </a:lnTo>
                <a:lnTo>
                  <a:pt x="0" y="576"/>
                </a:lnTo>
                <a:lnTo>
                  <a:pt x="54" y="692"/>
                </a:lnTo>
                <a:lnTo>
                  <a:pt x="142" y="551"/>
                </a:lnTo>
                <a:lnTo>
                  <a:pt x="171" y="518"/>
                </a:lnTo>
                <a:lnTo>
                  <a:pt x="243" y="451"/>
                </a:lnTo>
                <a:lnTo>
                  <a:pt x="286" y="417"/>
                </a:lnTo>
                <a:lnTo>
                  <a:pt x="309" y="402"/>
                </a:lnTo>
                <a:lnTo>
                  <a:pt x="446" y="338"/>
                </a:lnTo>
                <a:lnTo>
                  <a:pt x="478" y="329"/>
                </a:lnTo>
                <a:lnTo>
                  <a:pt x="510" y="320"/>
                </a:lnTo>
                <a:lnTo>
                  <a:pt x="579" y="307"/>
                </a:lnTo>
                <a:lnTo>
                  <a:pt x="652" y="304"/>
                </a:lnTo>
                <a:lnTo>
                  <a:pt x="722" y="309"/>
                </a:lnTo>
                <a:lnTo>
                  <a:pt x="790" y="323"/>
                </a:lnTo>
                <a:lnTo>
                  <a:pt x="823" y="333"/>
                </a:lnTo>
                <a:lnTo>
                  <a:pt x="855" y="345"/>
                </a:lnTo>
                <a:lnTo>
                  <a:pt x="887" y="357"/>
                </a:lnTo>
                <a:lnTo>
                  <a:pt x="977" y="402"/>
                </a:lnTo>
                <a:lnTo>
                  <a:pt x="1072" y="463"/>
                </a:lnTo>
                <a:lnTo>
                  <a:pt x="1173" y="544"/>
                </a:lnTo>
                <a:lnTo>
                  <a:pt x="1299" y="672"/>
                </a:lnTo>
                <a:lnTo>
                  <a:pt x="1306" y="651"/>
                </a:lnTo>
                <a:lnTo>
                  <a:pt x="1326" y="591"/>
                </a:lnTo>
                <a:lnTo>
                  <a:pt x="1390" y="460"/>
                </a:lnTo>
                <a:lnTo>
                  <a:pt x="1494" y="323"/>
                </a:lnTo>
                <a:lnTo>
                  <a:pt x="1573" y="253"/>
                </a:lnTo>
                <a:lnTo>
                  <a:pt x="1669" y="193"/>
                </a:lnTo>
                <a:lnTo>
                  <a:pt x="1848" y="131"/>
                </a:lnTo>
                <a:lnTo>
                  <a:pt x="1893" y="124"/>
                </a:lnTo>
                <a:lnTo>
                  <a:pt x="1942" y="119"/>
                </a:lnTo>
                <a:lnTo>
                  <a:pt x="2037" y="118"/>
                </a:lnTo>
                <a:lnTo>
                  <a:pt x="2127" y="125"/>
                </a:lnTo>
                <a:lnTo>
                  <a:pt x="2211" y="142"/>
                </a:lnTo>
                <a:lnTo>
                  <a:pt x="2251" y="154"/>
                </a:lnTo>
                <a:lnTo>
                  <a:pt x="2288" y="166"/>
                </a:lnTo>
                <a:lnTo>
                  <a:pt x="2425" y="229"/>
                </a:lnTo>
                <a:lnTo>
                  <a:pt x="2538" y="306"/>
                </a:lnTo>
                <a:lnTo>
                  <a:pt x="2644" y="402"/>
                </a:lnTo>
                <a:lnTo>
                  <a:pt x="2739" y="520"/>
                </a:lnTo>
                <a:lnTo>
                  <a:pt x="2786" y="386"/>
                </a:lnTo>
                <a:lnTo>
                  <a:pt x="2786" y="386"/>
                </a:lnTo>
                <a:close/>
              </a:path>
            </a:pathLst>
          </a:custGeom>
          <a:solidFill>
            <a:srgbClr val="000000"/>
          </a:solidFill>
          <a:ln w="9525">
            <a:noFill/>
            <a:round/>
            <a:headEnd/>
            <a:tailEnd/>
          </a:ln>
        </p:spPr>
        <p:txBody>
          <a:bodyPr/>
          <a:lstStyle/>
          <a:p>
            <a:endParaRPr lang="zh-CN" altLang="en-US"/>
          </a:p>
        </p:txBody>
      </p:sp>
      <p:sp>
        <p:nvSpPr>
          <p:cNvPr id="11" name="Freeform 11"/>
          <p:cNvSpPr>
            <a:spLocks/>
          </p:cNvSpPr>
          <p:nvPr/>
        </p:nvSpPr>
        <p:spPr bwMode="auto">
          <a:xfrm>
            <a:off x="652463" y="1762721"/>
            <a:ext cx="1065212" cy="1360487"/>
          </a:xfrm>
          <a:custGeom>
            <a:avLst/>
            <a:gdLst/>
            <a:ahLst/>
            <a:cxnLst>
              <a:cxn ang="0">
                <a:pos x="343" y="0"/>
              </a:cxn>
              <a:cxn ang="0">
                <a:pos x="115" y="142"/>
              </a:cxn>
              <a:cxn ang="0">
                <a:pos x="31" y="314"/>
              </a:cxn>
              <a:cxn ang="0">
                <a:pos x="0" y="524"/>
              </a:cxn>
              <a:cxn ang="0">
                <a:pos x="47" y="711"/>
              </a:cxn>
              <a:cxn ang="0">
                <a:pos x="259" y="820"/>
              </a:cxn>
              <a:cxn ang="0">
                <a:pos x="343" y="755"/>
              </a:cxn>
              <a:cxn ang="0">
                <a:pos x="541" y="857"/>
              </a:cxn>
              <a:cxn ang="0">
                <a:pos x="672" y="743"/>
              </a:cxn>
              <a:cxn ang="0">
                <a:pos x="761" y="442"/>
              </a:cxn>
              <a:cxn ang="0">
                <a:pos x="1097" y="442"/>
              </a:cxn>
              <a:cxn ang="0">
                <a:pos x="1318" y="295"/>
              </a:cxn>
              <a:cxn ang="0">
                <a:pos x="1342" y="167"/>
              </a:cxn>
              <a:cxn ang="0">
                <a:pos x="1250" y="6"/>
              </a:cxn>
              <a:cxn ang="0">
                <a:pos x="343" y="0"/>
              </a:cxn>
              <a:cxn ang="0">
                <a:pos x="343" y="0"/>
              </a:cxn>
            </a:cxnLst>
            <a:rect l="0" t="0" r="r" b="b"/>
            <a:pathLst>
              <a:path w="1342" h="857">
                <a:moveTo>
                  <a:pt x="343" y="0"/>
                </a:moveTo>
                <a:lnTo>
                  <a:pt x="115" y="142"/>
                </a:lnTo>
                <a:lnTo>
                  <a:pt x="31" y="314"/>
                </a:lnTo>
                <a:lnTo>
                  <a:pt x="0" y="524"/>
                </a:lnTo>
                <a:lnTo>
                  <a:pt x="47" y="711"/>
                </a:lnTo>
                <a:lnTo>
                  <a:pt x="259" y="820"/>
                </a:lnTo>
                <a:lnTo>
                  <a:pt x="343" y="755"/>
                </a:lnTo>
                <a:lnTo>
                  <a:pt x="541" y="857"/>
                </a:lnTo>
                <a:lnTo>
                  <a:pt x="672" y="743"/>
                </a:lnTo>
                <a:lnTo>
                  <a:pt x="761" y="442"/>
                </a:lnTo>
                <a:lnTo>
                  <a:pt x="1097" y="442"/>
                </a:lnTo>
                <a:lnTo>
                  <a:pt x="1318" y="295"/>
                </a:lnTo>
                <a:lnTo>
                  <a:pt x="1342" y="167"/>
                </a:lnTo>
                <a:lnTo>
                  <a:pt x="1250" y="6"/>
                </a:lnTo>
                <a:lnTo>
                  <a:pt x="343" y="0"/>
                </a:lnTo>
                <a:lnTo>
                  <a:pt x="343" y="0"/>
                </a:lnTo>
                <a:close/>
              </a:path>
            </a:pathLst>
          </a:custGeom>
          <a:solidFill>
            <a:srgbClr val="FFF2CC"/>
          </a:solidFill>
          <a:ln w="9525">
            <a:noFill/>
            <a:round/>
            <a:headEnd/>
            <a:tailEnd/>
          </a:ln>
        </p:spPr>
        <p:txBody>
          <a:bodyPr/>
          <a:lstStyle/>
          <a:p>
            <a:endParaRPr lang="zh-CN" altLang="en-US"/>
          </a:p>
        </p:txBody>
      </p:sp>
      <p:sp>
        <p:nvSpPr>
          <p:cNvPr id="12" name="Freeform 12"/>
          <p:cNvSpPr>
            <a:spLocks/>
          </p:cNvSpPr>
          <p:nvPr/>
        </p:nvSpPr>
        <p:spPr bwMode="auto">
          <a:xfrm>
            <a:off x="3362325" y="4455121"/>
            <a:ext cx="979488" cy="1035050"/>
          </a:xfrm>
          <a:custGeom>
            <a:avLst/>
            <a:gdLst/>
            <a:ahLst/>
            <a:cxnLst>
              <a:cxn ang="0">
                <a:pos x="0" y="319"/>
              </a:cxn>
              <a:cxn ang="0">
                <a:pos x="144" y="652"/>
              </a:cxn>
              <a:cxn ang="0">
                <a:pos x="334" y="550"/>
              </a:cxn>
              <a:cxn ang="0">
                <a:pos x="738" y="575"/>
              </a:cxn>
              <a:cxn ang="0">
                <a:pos x="905" y="511"/>
              </a:cxn>
              <a:cxn ang="0">
                <a:pos x="1234" y="493"/>
              </a:cxn>
              <a:cxn ang="0">
                <a:pos x="1227" y="134"/>
              </a:cxn>
              <a:cxn ang="0">
                <a:pos x="891" y="32"/>
              </a:cxn>
              <a:cxn ang="0">
                <a:pos x="822" y="63"/>
              </a:cxn>
              <a:cxn ang="0">
                <a:pos x="715" y="0"/>
              </a:cxn>
              <a:cxn ang="0">
                <a:pos x="663" y="83"/>
              </a:cxn>
              <a:cxn ang="0">
                <a:pos x="571" y="18"/>
              </a:cxn>
              <a:cxn ang="0">
                <a:pos x="487" y="205"/>
              </a:cxn>
              <a:cxn ang="0">
                <a:pos x="303" y="205"/>
              </a:cxn>
              <a:cxn ang="0">
                <a:pos x="0" y="319"/>
              </a:cxn>
              <a:cxn ang="0">
                <a:pos x="0" y="319"/>
              </a:cxn>
            </a:cxnLst>
            <a:rect l="0" t="0" r="r" b="b"/>
            <a:pathLst>
              <a:path w="1234" h="652">
                <a:moveTo>
                  <a:pt x="0" y="319"/>
                </a:moveTo>
                <a:lnTo>
                  <a:pt x="144" y="652"/>
                </a:lnTo>
                <a:lnTo>
                  <a:pt x="334" y="550"/>
                </a:lnTo>
                <a:lnTo>
                  <a:pt x="738" y="575"/>
                </a:lnTo>
                <a:lnTo>
                  <a:pt x="905" y="511"/>
                </a:lnTo>
                <a:lnTo>
                  <a:pt x="1234" y="493"/>
                </a:lnTo>
                <a:lnTo>
                  <a:pt x="1227" y="134"/>
                </a:lnTo>
                <a:lnTo>
                  <a:pt x="891" y="32"/>
                </a:lnTo>
                <a:lnTo>
                  <a:pt x="822" y="63"/>
                </a:lnTo>
                <a:lnTo>
                  <a:pt x="715" y="0"/>
                </a:lnTo>
                <a:lnTo>
                  <a:pt x="663" y="83"/>
                </a:lnTo>
                <a:lnTo>
                  <a:pt x="571" y="18"/>
                </a:lnTo>
                <a:lnTo>
                  <a:pt x="487" y="205"/>
                </a:lnTo>
                <a:lnTo>
                  <a:pt x="303" y="205"/>
                </a:lnTo>
                <a:lnTo>
                  <a:pt x="0" y="319"/>
                </a:lnTo>
                <a:lnTo>
                  <a:pt x="0" y="319"/>
                </a:lnTo>
                <a:close/>
              </a:path>
            </a:pathLst>
          </a:custGeom>
          <a:solidFill>
            <a:srgbClr val="FFE6D9"/>
          </a:solidFill>
          <a:ln w="9525">
            <a:noFill/>
            <a:round/>
            <a:headEnd/>
            <a:tailEnd/>
          </a:ln>
        </p:spPr>
        <p:txBody>
          <a:bodyPr/>
          <a:lstStyle/>
          <a:p>
            <a:endParaRPr lang="zh-CN" altLang="en-US"/>
          </a:p>
        </p:txBody>
      </p:sp>
      <p:sp>
        <p:nvSpPr>
          <p:cNvPr id="13" name="Freeform 13"/>
          <p:cNvSpPr>
            <a:spLocks/>
          </p:cNvSpPr>
          <p:nvPr/>
        </p:nvSpPr>
        <p:spPr bwMode="auto">
          <a:xfrm>
            <a:off x="1747838" y="4483696"/>
            <a:ext cx="1166812" cy="1147762"/>
          </a:xfrm>
          <a:custGeom>
            <a:avLst/>
            <a:gdLst/>
            <a:ahLst/>
            <a:cxnLst>
              <a:cxn ang="0">
                <a:pos x="0" y="231"/>
              </a:cxn>
              <a:cxn ang="0">
                <a:pos x="237" y="65"/>
              </a:cxn>
              <a:cxn ang="0">
                <a:pos x="419" y="8"/>
              </a:cxn>
              <a:cxn ang="0">
                <a:pos x="717" y="0"/>
              </a:cxn>
              <a:cxn ang="0">
                <a:pos x="1067" y="20"/>
              </a:cxn>
              <a:cxn ang="0">
                <a:pos x="1220" y="91"/>
              </a:cxn>
              <a:cxn ang="0">
                <a:pos x="1448" y="276"/>
              </a:cxn>
              <a:cxn ang="0">
                <a:pos x="1471" y="487"/>
              </a:cxn>
              <a:cxn ang="0">
                <a:pos x="1394" y="692"/>
              </a:cxn>
              <a:cxn ang="0">
                <a:pos x="1234" y="723"/>
              </a:cxn>
              <a:cxn ang="0">
                <a:pos x="1196" y="545"/>
              </a:cxn>
              <a:cxn ang="0">
                <a:pos x="1029" y="423"/>
              </a:cxn>
              <a:cxn ang="0">
                <a:pos x="839" y="469"/>
              </a:cxn>
              <a:cxn ang="0">
                <a:pos x="609" y="435"/>
              </a:cxn>
              <a:cxn ang="0">
                <a:pos x="428" y="378"/>
              </a:cxn>
              <a:cxn ang="0">
                <a:pos x="228" y="475"/>
              </a:cxn>
              <a:cxn ang="0">
                <a:pos x="0" y="231"/>
              </a:cxn>
              <a:cxn ang="0">
                <a:pos x="0" y="231"/>
              </a:cxn>
            </a:cxnLst>
            <a:rect l="0" t="0" r="r" b="b"/>
            <a:pathLst>
              <a:path w="1471" h="723">
                <a:moveTo>
                  <a:pt x="0" y="231"/>
                </a:moveTo>
                <a:lnTo>
                  <a:pt x="237" y="65"/>
                </a:lnTo>
                <a:lnTo>
                  <a:pt x="419" y="8"/>
                </a:lnTo>
                <a:lnTo>
                  <a:pt x="717" y="0"/>
                </a:lnTo>
                <a:lnTo>
                  <a:pt x="1067" y="20"/>
                </a:lnTo>
                <a:lnTo>
                  <a:pt x="1220" y="91"/>
                </a:lnTo>
                <a:lnTo>
                  <a:pt x="1448" y="276"/>
                </a:lnTo>
                <a:lnTo>
                  <a:pt x="1471" y="487"/>
                </a:lnTo>
                <a:lnTo>
                  <a:pt x="1394" y="692"/>
                </a:lnTo>
                <a:lnTo>
                  <a:pt x="1234" y="723"/>
                </a:lnTo>
                <a:lnTo>
                  <a:pt x="1196" y="545"/>
                </a:lnTo>
                <a:lnTo>
                  <a:pt x="1029" y="423"/>
                </a:lnTo>
                <a:lnTo>
                  <a:pt x="839" y="469"/>
                </a:lnTo>
                <a:lnTo>
                  <a:pt x="609" y="435"/>
                </a:lnTo>
                <a:lnTo>
                  <a:pt x="428" y="378"/>
                </a:lnTo>
                <a:lnTo>
                  <a:pt x="228" y="475"/>
                </a:lnTo>
                <a:lnTo>
                  <a:pt x="0" y="231"/>
                </a:lnTo>
                <a:lnTo>
                  <a:pt x="0" y="231"/>
                </a:lnTo>
                <a:close/>
              </a:path>
            </a:pathLst>
          </a:custGeom>
          <a:solidFill>
            <a:srgbClr val="FFE6D9"/>
          </a:solidFill>
          <a:ln w="9525">
            <a:noFill/>
            <a:round/>
            <a:headEnd/>
            <a:tailEnd/>
          </a:ln>
        </p:spPr>
        <p:txBody>
          <a:bodyPr/>
          <a:lstStyle/>
          <a:p>
            <a:endParaRPr lang="zh-CN" altLang="en-US"/>
          </a:p>
        </p:txBody>
      </p:sp>
      <p:sp>
        <p:nvSpPr>
          <p:cNvPr id="14" name="Freeform 14"/>
          <p:cNvSpPr>
            <a:spLocks/>
          </p:cNvSpPr>
          <p:nvPr/>
        </p:nvSpPr>
        <p:spPr bwMode="auto">
          <a:xfrm>
            <a:off x="857250" y="2323108"/>
            <a:ext cx="981075" cy="1612900"/>
          </a:xfrm>
          <a:custGeom>
            <a:avLst/>
            <a:gdLst/>
            <a:ahLst/>
            <a:cxnLst>
              <a:cxn ang="0">
                <a:pos x="0" y="467"/>
              </a:cxn>
              <a:cxn ang="0">
                <a:pos x="46" y="402"/>
              </a:cxn>
              <a:cxn ang="0">
                <a:pos x="183" y="370"/>
              </a:cxn>
              <a:cxn ang="0">
                <a:pos x="267" y="473"/>
              </a:cxn>
              <a:cxn ang="0">
                <a:pos x="366" y="415"/>
              </a:cxn>
              <a:cxn ang="0">
                <a:pos x="488" y="57"/>
              </a:cxn>
              <a:cxn ang="0">
                <a:pos x="740" y="69"/>
              </a:cxn>
              <a:cxn ang="0">
                <a:pos x="1021" y="0"/>
              </a:cxn>
              <a:cxn ang="0">
                <a:pos x="1174" y="171"/>
              </a:cxn>
              <a:cxn ang="0">
                <a:pos x="1127" y="307"/>
              </a:cxn>
              <a:cxn ang="0">
                <a:pos x="1235" y="504"/>
              </a:cxn>
              <a:cxn ang="0">
                <a:pos x="1127" y="581"/>
              </a:cxn>
              <a:cxn ang="0">
                <a:pos x="1174" y="780"/>
              </a:cxn>
              <a:cxn ang="0">
                <a:pos x="1113" y="869"/>
              </a:cxn>
              <a:cxn ang="0">
                <a:pos x="1021" y="908"/>
              </a:cxn>
              <a:cxn ang="0">
                <a:pos x="808" y="882"/>
              </a:cxn>
              <a:cxn ang="0">
                <a:pos x="740" y="959"/>
              </a:cxn>
              <a:cxn ang="0">
                <a:pos x="587" y="1016"/>
              </a:cxn>
              <a:cxn ang="0">
                <a:pos x="441" y="1016"/>
              </a:cxn>
              <a:cxn ang="0">
                <a:pos x="298" y="985"/>
              </a:cxn>
              <a:cxn ang="0">
                <a:pos x="159" y="908"/>
              </a:cxn>
              <a:cxn ang="0">
                <a:pos x="54" y="780"/>
              </a:cxn>
              <a:cxn ang="0">
                <a:pos x="91" y="640"/>
              </a:cxn>
              <a:cxn ang="0">
                <a:pos x="23" y="555"/>
              </a:cxn>
              <a:cxn ang="0">
                <a:pos x="0" y="467"/>
              </a:cxn>
              <a:cxn ang="0">
                <a:pos x="0" y="467"/>
              </a:cxn>
            </a:cxnLst>
            <a:rect l="0" t="0" r="r" b="b"/>
            <a:pathLst>
              <a:path w="1235" h="1016">
                <a:moveTo>
                  <a:pt x="0" y="467"/>
                </a:moveTo>
                <a:lnTo>
                  <a:pt x="46" y="402"/>
                </a:lnTo>
                <a:lnTo>
                  <a:pt x="183" y="370"/>
                </a:lnTo>
                <a:lnTo>
                  <a:pt x="267" y="473"/>
                </a:lnTo>
                <a:lnTo>
                  <a:pt x="366" y="415"/>
                </a:lnTo>
                <a:lnTo>
                  <a:pt x="488" y="57"/>
                </a:lnTo>
                <a:lnTo>
                  <a:pt x="740" y="69"/>
                </a:lnTo>
                <a:lnTo>
                  <a:pt x="1021" y="0"/>
                </a:lnTo>
                <a:lnTo>
                  <a:pt x="1174" y="171"/>
                </a:lnTo>
                <a:lnTo>
                  <a:pt x="1127" y="307"/>
                </a:lnTo>
                <a:lnTo>
                  <a:pt x="1235" y="504"/>
                </a:lnTo>
                <a:lnTo>
                  <a:pt x="1127" y="581"/>
                </a:lnTo>
                <a:lnTo>
                  <a:pt x="1174" y="780"/>
                </a:lnTo>
                <a:lnTo>
                  <a:pt x="1113" y="869"/>
                </a:lnTo>
                <a:lnTo>
                  <a:pt x="1021" y="908"/>
                </a:lnTo>
                <a:lnTo>
                  <a:pt x="808" y="882"/>
                </a:lnTo>
                <a:lnTo>
                  <a:pt x="740" y="959"/>
                </a:lnTo>
                <a:lnTo>
                  <a:pt x="587" y="1016"/>
                </a:lnTo>
                <a:lnTo>
                  <a:pt x="441" y="1016"/>
                </a:lnTo>
                <a:lnTo>
                  <a:pt x="298" y="985"/>
                </a:lnTo>
                <a:lnTo>
                  <a:pt x="159" y="908"/>
                </a:lnTo>
                <a:lnTo>
                  <a:pt x="54" y="780"/>
                </a:lnTo>
                <a:lnTo>
                  <a:pt x="91" y="640"/>
                </a:lnTo>
                <a:lnTo>
                  <a:pt x="23" y="555"/>
                </a:lnTo>
                <a:lnTo>
                  <a:pt x="0" y="467"/>
                </a:lnTo>
                <a:lnTo>
                  <a:pt x="0" y="467"/>
                </a:lnTo>
                <a:close/>
              </a:path>
            </a:pathLst>
          </a:custGeom>
          <a:solidFill>
            <a:srgbClr val="FFE6D9"/>
          </a:solidFill>
          <a:ln w="9525">
            <a:noFill/>
            <a:round/>
            <a:headEnd/>
            <a:tailEnd/>
          </a:ln>
        </p:spPr>
        <p:txBody>
          <a:bodyPr/>
          <a:lstStyle/>
          <a:p>
            <a:endParaRPr lang="zh-CN" altLang="en-US"/>
          </a:p>
        </p:txBody>
      </p:sp>
      <p:sp>
        <p:nvSpPr>
          <p:cNvPr id="15" name="Freeform 15"/>
          <p:cNvSpPr>
            <a:spLocks/>
          </p:cNvSpPr>
          <p:nvPr/>
        </p:nvSpPr>
        <p:spPr bwMode="auto">
          <a:xfrm>
            <a:off x="839788" y="3480396"/>
            <a:ext cx="774700" cy="1747837"/>
          </a:xfrm>
          <a:custGeom>
            <a:avLst/>
            <a:gdLst/>
            <a:ahLst/>
            <a:cxnLst>
              <a:cxn ang="0">
                <a:pos x="94" y="0"/>
              </a:cxn>
              <a:cxn ang="0">
                <a:pos x="0" y="165"/>
              </a:cxn>
              <a:cxn ang="0">
                <a:pos x="329" y="492"/>
              </a:cxn>
              <a:cxn ang="0">
                <a:pos x="649" y="1101"/>
              </a:cxn>
              <a:cxn ang="0">
                <a:pos x="977" y="870"/>
              </a:cxn>
              <a:cxn ang="0">
                <a:pos x="778" y="608"/>
              </a:cxn>
              <a:cxn ang="0">
                <a:pos x="794" y="230"/>
              </a:cxn>
              <a:cxn ang="0">
                <a:pos x="505" y="287"/>
              </a:cxn>
              <a:cxn ang="0">
                <a:pos x="298" y="217"/>
              </a:cxn>
              <a:cxn ang="0">
                <a:pos x="162" y="134"/>
              </a:cxn>
              <a:cxn ang="0">
                <a:pos x="94" y="0"/>
              </a:cxn>
              <a:cxn ang="0">
                <a:pos x="94" y="0"/>
              </a:cxn>
            </a:cxnLst>
            <a:rect l="0" t="0" r="r" b="b"/>
            <a:pathLst>
              <a:path w="977" h="1101">
                <a:moveTo>
                  <a:pt x="94" y="0"/>
                </a:moveTo>
                <a:lnTo>
                  <a:pt x="0" y="165"/>
                </a:lnTo>
                <a:lnTo>
                  <a:pt x="329" y="492"/>
                </a:lnTo>
                <a:lnTo>
                  <a:pt x="649" y="1101"/>
                </a:lnTo>
                <a:lnTo>
                  <a:pt x="977" y="870"/>
                </a:lnTo>
                <a:lnTo>
                  <a:pt x="778" y="608"/>
                </a:lnTo>
                <a:lnTo>
                  <a:pt x="794" y="230"/>
                </a:lnTo>
                <a:lnTo>
                  <a:pt x="505" y="287"/>
                </a:lnTo>
                <a:lnTo>
                  <a:pt x="298" y="217"/>
                </a:lnTo>
                <a:lnTo>
                  <a:pt x="162" y="134"/>
                </a:lnTo>
                <a:lnTo>
                  <a:pt x="94" y="0"/>
                </a:lnTo>
                <a:lnTo>
                  <a:pt x="94" y="0"/>
                </a:lnTo>
                <a:close/>
              </a:path>
            </a:pathLst>
          </a:custGeom>
          <a:solidFill>
            <a:srgbClr val="E6E6FF"/>
          </a:solidFill>
          <a:ln w="9525">
            <a:noFill/>
            <a:round/>
            <a:headEnd/>
            <a:tailEnd/>
          </a:ln>
        </p:spPr>
        <p:txBody>
          <a:bodyPr/>
          <a:lstStyle/>
          <a:p>
            <a:endParaRPr lang="zh-CN" altLang="en-US"/>
          </a:p>
        </p:txBody>
      </p:sp>
      <p:sp>
        <p:nvSpPr>
          <p:cNvPr id="16" name="Freeform 16"/>
          <p:cNvSpPr>
            <a:spLocks/>
          </p:cNvSpPr>
          <p:nvPr/>
        </p:nvSpPr>
        <p:spPr bwMode="auto">
          <a:xfrm>
            <a:off x="1446213" y="3089871"/>
            <a:ext cx="1965325" cy="2125662"/>
          </a:xfrm>
          <a:custGeom>
            <a:avLst/>
            <a:gdLst/>
            <a:ahLst/>
            <a:cxnLst>
              <a:cxn ang="0">
                <a:pos x="180" y="1080"/>
              </a:cxn>
              <a:cxn ang="0">
                <a:pos x="52" y="911"/>
              </a:cxn>
              <a:cxn ang="0">
                <a:pos x="0" y="723"/>
              </a:cxn>
              <a:cxn ang="0">
                <a:pos x="60" y="401"/>
              </a:cxn>
              <a:cxn ang="0">
                <a:pos x="245" y="393"/>
              </a:cxn>
              <a:cxn ang="0">
                <a:pos x="376" y="377"/>
              </a:cxn>
              <a:cxn ang="0">
                <a:pos x="424" y="297"/>
              </a:cxn>
              <a:cxn ang="0">
                <a:pos x="401" y="101"/>
              </a:cxn>
              <a:cxn ang="0">
                <a:pos x="496" y="24"/>
              </a:cxn>
              <a:cxn ang="0">
                <a:pos x="629" y="0"/>
              </a:cxn>
              <a:cxn ang="0">
                <a:pos x="850" y="30"/>
              </a:cxn>
              <a:cxn ang="0">
                <a:pos x="1213" y="169"/>
              </a:cxn>
              <a:cxn ang="0">
                <a:pos x="1213" y="313"/>
              </a:cxn>
              <a:cxn ang="0">
                <a:pos x="1266" y="407"/>
              </a:cxn>
              <a:cxn ang="0">
                <a:pos x="1398" y="467"/>
              </a:cxn>
              <a:cxn ang="0">
                <a:pos x="1529" y="475"/>
              </a:cxn>
              <a:cxn ang="0">
                <a:pos x="1629" y="447"/>
              </a:cxn>
              <a:cxn ang="0">
                <a:pos x="1726" y="330"/>
              </a:cxn>
              <a:cxn ang="0">
                <a:pos x="1922" y="333"/>
              </a:cxn>
              <a:cxn ang="0">
                <a:pos x="2146" y="363"/>
              </a:cxn>
              <a:cxn ang="0">
                <a:pos x="2331" y="455"/>
              </a:cxn>
              <a:cxn ang="0">
                <a:pos x="2427" y="562"/>
              </a:cxn>
              <a:cxn ang="0">
                <a:pos x="2459" y="723"/>
              </a:cxn>
              <a:cxn ang="0">
                <a:pos x="2475" y="824"/>
              </a:cxn>
              <a:cxn ang="0">
                <a:pos x="2358" y="1134"/>
              </a:cxn>
              <a:cxn ang="0">
                <a:pos x="2247" y="1271"/>
              </a:cxn>
              <a:cxn ang="0">
                <a:pos x="2022" y="1320"/>
              </a:cxn>
              <a:cxn ang="0">
                <a:pos x="1863" y="1339"/>
              </a:cxn>
              <a:cxn ang="0">
                <a:pos x="1811" y="1137"/>
              </a:cxn>
              <a:cxn ang="0">
                <a:pos x="1457" y="916"/>
              </a:cxn>
              <a:cxn ang="0">
                <a:pos x="1049" y="878"/>
              </a:cxn>
              <a:cxn ang="0">
                <a:pos x="789" y="905"/>
              </a:cxn>
              <a:cxn ang="0">
                <a:pos x="360" y="1113"/>
              </a:cxn>
              <a:cxn ang="0">
                <a:pos x="268" y="1060"/>
              </a:cxn>
              <a:cxn ang="0">
                <a:pos x="180" y="1080"/>
              </a:cxn>
              <a:cxn ang="0">
                <a:pos x="180" y="1080"/>
              </a:cxn>
            </a:cxnLst>
            <a:rect l="0" t="0" r="r" b="b"/>
            <a:pathLst>
              <a:path w="2475" h="1339">
                <a:moveTo>
                  <a:pt x="180" y="1080"/>
                </a:moveTo>
                <a:lnTo>
                  <a:pt x="52" y="911"/>
                </a:lnTo>
                <a:lnTo>
                  <a:pt x="0" y="723"/>
                </a:lnTo>
                <a:lnTo>
                  <a:pt x="60" y="401"/>
                </a:lnTo>
                <a:lnTo>
                  <a:pt x="245" y="393"/>
                </a:lnTo>
                <a:lnTo>
                  <a:pt x="376" y="377"/>
                </a:lnTo>
                <a:lnTo>
                  <a:pt x="424" y="297"/>
                </a:lnTo>
                <a:lnTo>
                  <a:pt x="401" y="101"/>
                </a:lnTo>
                <a:lnTo>
                  <a:pt x="496" y="24"/>
                </a:lnTo>
                <a:lnTo>
                  <a:pt x="629" y="0"/>
                </a:lnTo>
                <a:lnTo>
                  <a:pt x="850" y="30"/>
                </a:lnTo>
                <a:lnTo>
                  <a:pt x="1213" y="169"/>
                </a:lnTo>
                <a:lnTo>
                  <a:pt x="1213" y="313"/>
                </a:lnTo>
                <a:lnTo>
                  <a:pt x="1266" y="407"/>
                </a:lnTo>
                <a:lnTo>
                  <a:pt x="1398" y="467"/>
                </a:lnTo>
                <a:lnTo>
                  <a:pt x="1529" y="475"/>
                </a:lnTo>
                <a:lnTo>
                  <a:pt x="1629" y="447"/>
                </a:lnTo>
                <a:lnTo>
                  <a:pt x="1726" y="330"/>
                </a:lnTo>
                <a:lnTo>
                  <a:pt x="1922" y="333"/>
                </a:lnTo>
                <a:lnTo>
                  <a:pt x="2146" y="363"/>
                </a:lnTo>
                <a:lnTo>
                  <a:pt x="2331" y="455"/>
                </a:lnTo>
                <a:lnTo>
                  <a:pt x="2427" y="562"/>
                </a:lnTo>
                <a:lnTo>
                  <a:pt x="2459" y="723"/>
                </a:lnTo>
                <a:lnTo>
                  <a:pt x="2475" y="824"/>
                </a:lnTo>
                <a:lnTo>
                  <a:pt x="2358" y="1134"/>
                </a:lnTo>
                <a:lnTo>
                  <a:pt x="2247" y="1271"/>
                </a:lnTo>
                <a:lnTo>
                  <a:pt x="2022" y="1320"/>
                </a:lnTo>
                <a:lnTo>
                  <a:pt x="1863" y="1339"/>
                </a:lnTo>
                <a:lnTo>
                  <a:pt x="1811" y="1137"/>
                </a:lnTo>
                <a:lnTo>
                  <a:pt x="1457" y="916"/>
                </a:lnTo>
                <a:lnTo>
                  <a:pt x="1049" y="878"/>
                </a:lnTo>
                <a:lnTo>
                  <a:pt x="789" y="905"/>
                </a:lnTo>
                <a:lnTo>
                  <a:pt x="360" y="1113"/>
                </a:lnTo>
                <a:lnTo>
                  <a:pt x="268" y="1060"/>
                </a:lnTo>
                <a:lnTo>
                  <a:pt x="180" y="1080"/>
                </a:lnTo>
                <a:lnTo>
                  <a:pt x="180" y="1080"/>
                </a:lnTo>
                <a:close/>
              </a:path>
            </a:pathLst>
          </a:custGeom>
          <a:solidFill>
            <a:srgbClr val="FFB5A8"/>
          </a:solidFill>
          <a:ln w="9525">
            <a:noFill/>
            <a:round/>
            <a:headEnd/>
            <a:tailEnd/>
          </a:ln>
        </p:spPr>
        <p:txBody>
          <a:bodyPr/>
          <a:lstStyle/>
          <a:p>
            <a:endParaRPr lang="zh-CN" altLang="en-US"/>
          </a:p>
        </p:txBody>
      </p:sp>
      <p:sp>
        <p:nvSpPr>
          <p:cNvPr id="17" name="Freeform 17"/>
          <p:cNvSpPr>
            <a:spLocks/>
          </p:cNvSpPr>
          <p:nvPr/>
        </p:nvSpPr>
        <p:spPr bwMode="auto">
          <a:xfrm>
            <a:off x="2849563" y="4955183"/>
            <a:ext cx="666750" cy="609600"/>
          </a:xfrm>
          <a:custGeom>
            <a:avLst/>
            <a:gdLst/>
            <a:ahLst/>
            <a:cxnLst>
              <a:cxn ang="0">
                <a:pos x="90" y="166"/>
              </a:cxn>
              <a:cxn ang="0">
                <a:pos x="0" y="384"/>
              </a:cxn>
              <a:cxn ang="0">
                <a:pos x="704" y="384"/>
              </a:cxn>
              <a:cxn ang="0">
                <a:pos x="841" y="321"/>
              </a:cxn>
              <a:cxn ang="0">
                <a:pos x="678" y="0"/>
              </a:cxn>
              <a:cxn ang="0">
                <a:pos x="568" y="12"/>
              </a:cxn>
              <a:cxn ang="0">
                <a:pos x="444" y="102"/>
              </a:cxn>
              <a:cxn ang="0">
                <a:pos x="261" y="137"/>
              </a:cxn>
              <a:cxn ang="0">
                <a:pos x="90" y="166"/>
              </a:cxn>
              <a:cxn ang="0">
                <a:pos x="90" y="166"/>
              </a:cxn>
            </a:cxnLst>
            <a:rect l="0" t="0" r="r" b="b"/>
            <a:pathLst>
              <a:path w="841" h="384">
                <a:moveTo>
                  <a:pt x="90" y="166"/>
                </a:moveTo>
                <a:lnTo>
                  <a:pt x="0" y="384"/>
                </a:lnTo>
                <a:lnTo>
                  <a:pt x="704" y="384"/>
                </a:lnTo>
                <a:lnTo>
                  <a:pt x="841" y="321"/>
                </a:lnTo>
                <a:lnTo>
                  <a:pt x="678" y="0"/>
                </a:lnTo>
                <a:lnTo>
                  <a:pt x="568" y="12"/>
                </a:lnTo>
                <a:lnTo>
                  <a:pt x="444" y="102"/>
                </a:lnTo>
                <a:lnTo>
                  <a:pt x="261" y="137"/>
                </a:lnTo>
                <a:lnTo>
                  <a:pt x="90" y="166"/>
                </a:lnTo>
                <a:lnTo>
                  <a:pt x="90" y="166"/>
                </a:lnTo>
                <a:close/>
              </a:path>
            </a:pathLst>
          </a:custGeom>
          <a:solidFill>
            <a:srgbClr val="D1BDBD"/>
          </a:solidFill>
          <a:ln w="9525">
            <a:noFill/>
            <a:round/>
            <a:headEnd/>
            <a:tailEnd/>
          </a:ln>
        </p:spPr>
        <p:txBody>
          <a:bodyPr/>
          <a:lstStyle/>
          <a:p>
            <a:endParaRPr lang="zh-CN" altLang="en-US"/>
          </a:p>
        </p:txBody>
      </p:sp>
      <p:sp>
        <p:nvSpPr>
          <p:cNvPr id="18" name="Freeform 18"/>
          <p:cNvSpPr>
            <a:spLocks/>
          </p:cNvSpPr>
          <p:nvPr/>
        </p:nvSpPr>
        <p:spPr bwMode="auto">
          <a:xfrm>
            <a:off x="544513" y="3645496"/>
            <a:ext cx="1381125" cy="1995487"/>
          </a:xfrm>
          <a:custGeom>
            <a:avLst/>
            <a:gdLst/>
            <a:ahLst/>
            <a:cxnLst>
              <a:cxn ang="0">
                <a:pos x="0" y="138"/>
              </a:cxn>
              <a:cxn ang="0">
                <a:pos x="285" y="0"/>
              </a:cxn>
              <a:cxn ang="0">
                <a:pos x="626" y="275"/>
              </a:cxn>
              <a:cxn ang="0">
                <a:pos x="804" y="527"/>
              </a:cxn>
              <a:cxn ang="0">
                <a:pos x="994" y="991"/>
              </a:cxn>
              <a:cxn ang="0">
                <a:pos x="1411" y="682"/>
              </a:cxn>
              <a:cxn ang="0">
                <a:pos x="1582" y="813"/>
              </a:cxn>
              <a:cxn ang="0">
                <a:pos x="1659" y="902"/>
              </a:cxn>
              <a:cxn ang="0">
                <a:pos x="1704" y="1003"/>
              </a:cxn>
              <a:cxn ang="0">
                <a:pos x="1740" y="1069"/>
              </a:cxn>
              <a:cxn ang="0">
                <a:pos x="1659" y="1217"/>
              </a:cxn>
              <a:cxn ang="0">
                <a:pos x="1312" y="1241"/>
              </a:cxn>
              <a:cxn ang="0">
                <a:pos x="1038" y="1250"/>
              </a:cxn>
              <a:cxn ang="0">
                <a:pos x="465" y="1257"/>
              </a:cxn>
              <a:cxn ang="0">
                <a:pos x="88" y="1244"/>
              </a:cxn>
              <a:cxn ang="0">
                <a:pos x="5" y="1156"/>
              </a:cxn>
              <a:cxn ang="0">
                <a:pos x="0" y="138"/>
              </a:cxn>
              <a:cxn ang="0">
                <a:pos x="0" y="138"/>
              </a:cxn>
            </a:cxnLst>
            <a:rect l="0" t="0" r="r" b="b"/>
            <a:pathLst>
              <a:path w="1740" h="1257">
                <a:moveTo>
                  <a:pt x="0" y="138"/>
                </a:moveTo>
                <a:lnTo>
                  <a:pt x="285" y="0"/>
                </a:lnTo>
                <a:lnTo>
                  <a:pt x="626" y="275"/>
                </a:lnTo>
                <a:lnTo>
                  <a:pt x="804" y="527"/>
                </a:lnTo>
                <a:lnTo>
                  <a:pt x="994" y="991"/>
                </a:lnTo>
                <a:lnTo>
                  <a:pt x="1411" y="682"/>
                </a:lnTo>
                <a:lnTo>
                  <a:pt x="1582" y="813"/>
                </a:lnTo>
                <a:lnTo>
                  <a:pt x="1659" y="902"/>
                </a:lnTo>
                <a:lnTo>
                  <a:pt x="1704" y="1003"/>
                </a:lnTo>
                <a:lnTo>
                  <a:pt x="1740" y="1069"/>
                </a:lnTo>
                <a:lnTo>
                  <a:pt x="1659" y="1217"/>
                </a:lnTo>
                <a:lnTo>
                  <a:pt x="1312" y="1241"/>
                </a:lnTo>
                <a:lnTo>
                  <a:pt x="1038" y="1250"/>
                </a:lnTo>
                <a:lnTo>
                  <a:pt x="465" y="1257"/>
                </a:lnTo>
                <a:lnTo>
                  <a:pt x="88" y="1244"/>
                </a:lnTo>
                <a:lnTo>
                  <a:pt x="5" y="1156"/>
                </a:lnTo>
                <a:lnTo>
                  <a:pt x="0" y="138"/>
                </a:lnTo>
                <a:lnTo>
                  <a:pt x="0" y="138"/>
                </a:lnTo>
                <a:close/>
              </a:path>
            </a:pathLst>
          </a:custGeom>
          <a:solidFill>
            <a:srgbClr val="E8D9D9"/>
          </a:solidFill>
          <a:ln w="9525">
            <a:noFill/>
            <a:round/>
            <a:headEnd/>
            <a:tailEnd/>
          </a:ln>
        </p:spPr>
        <p:txBody>
          <a:bodyPr/>
          <a:lstStyle/>
          <a:p>
            <a:endParaRPr lang="zh-CN" altLang="en-US"/>
          </a:p>
        </p:txBody>
      </p:sp>
      <p:sp>
        <p:nvSpPr>
          <p:cNvPr id="19" name="Freeform 19"/>
          <p:cNvSpPr>
            <a:spLocks/>
          </p:cNvSpPr>
          <p:nvPr/>
        </p:nvSpPr>
        <p:spPr bwMode="auto">
          <a:xfrm>
            <a:off x="1125538" y="1851621"/>
            <a:ext cx="638175" cy="1147762"/>
          </a:xfrm>
          <a:custGeom>
            <a:avLst/>
            <a:gdLst/>
            <a:ahLst/>
            <a:cxnLst>
              <a:cxn ang="0">
                <a:pos x="677" y="0"/>
              </a:cxn>
              <a:cxn ang="0">
                <a:pos x="693" y="12"/>
              </a:cxn>
              <a:cxn ang="0">
                <a:pos x="710" y="29"/>
              </a:cxn>
              <a:cxn ang="0">
                <a:pos x="719" y="38"/>
              </a:cxn>
              <a:cxn ang="0">
                <a:pos x="729" y="50"/>
              </a:cxn>
              <a:cxn ang="0">
                <a:pos x="771" y="113"/>
              </a:cxn>
              <a:cxn ang="0">
                <a:pos x="803" y="197"/>
              </a:cxn>
              <a:cxn ang="0">
                <a:pos x="801" y="247"/>
              </a:cxn>
              <a:cxn ang="0">
                <a:pos x="792" y="270"/>
              </a:cxn>
              <a:cxn ang="0">
                <a:pos x="778" y="292"/>
              </a:cxn>
              <a:cxn ang="0">
                <a:pos x="760" y="315"/>
              </a:cxn>
              <a:cxn ang="0">
                <a:pos x="713" y="357"/>
              </a:cxn>
              <a:cxn ang="0">
                <a:pos x="658" y="395"/>
              </a:cxn>
              <a:cxn ang="0">
                <a:pos x="627" y="410"/>
              </a:cxn>
              <a:cxn ang="0">
                <a:pos x="596" y="425"/>
              </a:cxn>
              <a:cxn ang="0">
                <a:pos x="566" y="437"/>
              </a:cxn>
              <a:cxn ang="0">
                <a:pos x="537" y="446"/>
              </a:cxn>
              <a:cxn ang="0">
                <a:pos x="508" y="453"/>
              </a:cxn>
              <a:cxn ang="0">
                <a:pos x="460" y="462"/>
              </a:cxn>
              <a:cxn ang="0">
                <a:pos x="275" y="462"/>
              </a:cxn>
              <a:cxn ang="0">
                <a:pos x="182" y="456"/>
              </a:cxn>
              <a:cxn ang="0">
                <a:pos x="81" y="723"/>
              </a:cxn>
              <a:cxn ang="0">
                <a:pos x="0" y="684"/>
              </a:cxn>
              <a:cxn ang="0">
                <a:pos x="115" y="360"/>
              </a:cxn>
              <a:cxn ang="0">
                <a:pos x="187" y="367"/>
              </a:cxn>
              <a:cxn ang="0">
                <a:pos x="358" y="375"/>
              </a:cxn>
              <a:cxn ang="0">
                <a:pos x="455" y="369"/>
              </a:cxn>
              <a:cxn ang="0">
                <a:pos x="546" y="354"/>
              </a:cxn>
              <a:cxn ang="0">
                <a:pos x="588" y="340"/>
              </a:cxn>
              <a:cxn ang="0">
                <a:pos x="623" y="324"/>
              </a:cxn>
              <a:cxn ang="0">
                <a:pos x="654" y="303"/>
              </a:cxn>
              <a:cxn ang="0">
                <a:pos x="667" y="292"/>
              </a:cxn>
              <a:cxn ang="0">
                <a:pos x="677" y="279"/>
              </a:cxn>
              <a:cxn ang="0">
                <a:pos x="701" y="223"/>
              </a:cxn>
              <a:cxn ang="0">
                <a:pos x="701" y="172"/>
              </a:cxn>
              <a:cxn ang="0">
                <a:pos x="692" y="148"/>
              </a:cxn>
              <a:cxn ang="0">
                <a:pos x="681" y="125"/>
              </a:cxn>
              <a:cxn ang="0">
                <a:pos x="650" y="83"/>
              </a:cxn>
              <a:cxn ang="0">
                <a:pos x="632" y="65"/>
              </a:cxn>
              <a:cxn ang="0">
                <a:pos x="555" y="6"/>
              </a:cxn>
              <a:cxn ang="0">
                <a:pos x="544" y="0"/>
              </a:cxn>
              <a:cxn ang="0">
                <a:pos x="677" y="0"/>
              </a:cxn>
              <a:cxn ang="0">
                <a:pos x="677" y="0"/>
              </a:cxn>
            </a:cxnLst>
            <a:rect l="0" t="0" r="r" b="b"/>
            <a:pathLst>
              <a:path w="803" h="723">
                <a:moveTo>
                  <a:pt x="677" y="0"/>
                </a:moveTo>
                <a:lnTo>
                  <a:pt x="693" y="12"/>
                </a:lnTo>
                <a:lnTo>
                  <a:pt x="710" y="29"/>
                </a:lnTo>
                <a:lnTo>
                  <a:pt x="719" y="38"/>
                </a:lnTo>
                <a:lnTo>
                  <a:pt x="729" y="50"/>
                </a:lnTo>
                <a:lnTo>
                  <a:pt x="771" y="113"/>
                </a:lnTo>
                <a:lnTo>
                  <a:pt x="803" y="197"/>
                </a:lnTo>
                <a:lnTo>
                  <a:pt x="801" y="247"/>
                </a:lnTo>
                <a:lnTo>
                  <a:pt x="792" y="270"/>
                </a:lnTo>
                <a:lnTo>
                  <a:pt x="778" y="292"/>
                </a:lnTo>
                <a:lnTo>
                  <a:pt x="760" y="315"/>
                </a:lnTo>
                <a:lnTo>
                  <a:pt x="713" y="357"/>
                </a:lnTo>
                <a:lnTo>
                  <a:pt x="658" y="395"/>
                </a:lnTo>
                <a:lnTo>
                  <a:pt x="627" y="410"/>
                </a:lnTo>
                <a:lnTo>
                  <a:pt x="596" y="425"/>
                </a:lnTo>
                <a:lnTo>
                  <a:pt x="566" y="437"/>
                </a:lnTo>
                <a:lnTo>
                  <a:pt x="537" y="446"/>
                </a:lnTo>
                <a:lnTo>
                  <a:pt x="508" y="453"/>
                </a:lnTo>
                <a:lnTo>
                  <a:pt x="460" y="462"/>
                </a:lnTo>
                <a:lnTo>
                  <a:pt x="275" y="462"/>
                </a:lnTo>
                <a:lnTo>
                  <a:pt x="182" y="456"/>
                </a:lnTo>
                <a:lnTo>
                  <a:pt x="81" y="723"/>
                </a:lnTo>
                <a:lnTo>
                  <a:pt x="0" y="684"/>
                </a:lnTo>
                <a:lnTo>
                  <a:pt x="115" y="360"/>
                </a:lnTo>
                <a:lnTo>
                  <a:pt x="187" y="367"/>
                </a:lnTo>
                <a:lnTo>
                  <a:pt x="358" y="375"/>
                </a:lnTo>
                <a:lnTo>
                  <a:pt x="455" y="369"/>
                </a:lnTo>
                <a:lnTo>
                  <a:pt x="546" y="354"/>
                </a:lnTo>
                <a:lnTo>
                  <a:pt x="588" y="340"/>
                </a:lnTo>
                <a:lnTo>
                  <a:pt x="623" y="324"/>
                </a:lnTo>
                <a:lnTo>
                  <a:pt x="654" y="303"/>
                </a:lnTo>
                <a:lnTo>
                  <a:pt x="667" y="292"/>
                </a:lnTo>
                <a:lnTo>
                  <a:pt x="677" y="279"/>
                </a:lnTo>
                <a:lnTo>
                  <a:pt x="701" y="223"/>
                </a:lnTo>
                <a:lnTo>
                  <a:pt x="701" y="172"/>
                </a:lnTo>
                <a:lnTo>
                  <a:pt x="692" y="148"/>
                </a:lnTo>
                <a:lnTo>
                  <a:pt x="681" y="125"/>
                </a:lnTo>
                <a:lnTo>
                  <a:pt x="650" y="83"/>
                </a:lnTo>
                <a:lnTo>
                  <a:pt x="632" y="65"/>
                </a:lnTo>
                <a:lnTo>
                  <a:pt x="555" y="6"/>
                </a:lnTo>
                <a:lnTo>
                  <a:pt x="544" y="0"/>
                </a:lnTo>
                <a:lnTo>
                  <a:pt x="677" y="0"/>
                </a:lnTo>
                <a:lnTo>
                  <a:pt x="677" y="0"/>
                </a:lnTo>
                <a:close/>
              </a:path>
            </a:pathLst>
          </a:custGeom>
          <a:solidFill>
            <a:srgbClr val="A39494"/>
          </a:solidFill>
          <a:ln w="9525">
            <a:noFill/>
            <a:round/>
            <a:headEnd/>
            <a:tailEnd/>
          </a:ln>
        </p:spPr>
        <p:txBody>
          <a:bodyPr/>
          <a:lstStyle/>
          <a:p>
            <a:endParaRPr lang="zh-CN" altLang="en-US"/>
          </a:p>
        </p:txBody>
      </p:sp>
      <p:sp>
        <p:nvSpPr>
          <p:cNvPr id="20" name="Freeform 20"/>
          <p:cNvSpPr>
            <a:spLocks/>
          </p:cNvSpPr>
          <p:nvPr/>
        </p:nvSpPr>
        <p:spPr bwMode="auto">
          <a:xfrm>
            <a:off x="620713" y="1832571"/>
            <a:ext cx="527050" cy="1435100"/>
          </a:xfrm>
          <a:custGeom>
            <a:avLst/>
            <a:gdLst/>
            <a:ahLst/>
            <a:cxnLst>
              <a:cxn ang="0">
                <a:pos x="450" y="0"/>
              </a:cxn>
              <a:cxn ang="0">
                <a:pos x="400" y="9"/>
              </a:cxn>
              <a:cxn ang="0">
                <a:pos x="346" y="23"/>
              </a:cxn>
              <a:cxn ang="0">
                <a:pos x="316" y="33"/>
              </a:cxn>
              <a:cxn ang="0">
                <a:pos x="281" y="47"/>
              </a:cxn>
              <a:cxn ang="0">
                <a:pos x="179" y="101"/>
              </a:cxn>
              <a:cxn ang="0">
                <a:pos x="116" y="155"/>
              </a:cxn>
              <a:cxn ang="0">
                <a:pos x="89" y="187"/>
              </a:cxn>
              <a:cxn ang="0">
                <a:pos x="48" y="265"/>
              </a:cxn>
              <a:cxn ang="0">
                <a:pos x="23" y="340"/>
              </a:cxn>
              <a:cxn ang="0">
                <a:pos x="7" y="408"/>
              </a:cxn>
              <a:cxn ang="0">
                <a:pos x="0" y="526"/>
              </a:cxn>
              <a:cxn ang="0">
                <a:pos x="7" y="577"/>
              </a:cxn>
              <a:cxn ang="0">
                <a:pos x="21" y="620"/>
              </a:cxn>
              <a:cxn ang="0">
                <a:pos x="41" y="663"/>
              </a:cxn>
              <a:cxn ang="0">
                <a:pos x="64" y="699"/>
              </a:cxn>
              <a:cxn ang="0">
                <a:pos x="93" y="732"/>
              </a:cxn>
              <a:cxn ang="0">
                <a:pos x="143" y="777"/>
              </a:cxn>
              <a:cxn ang="0">
                <a:pos x="215" y="827"/>
              </a:cxn>
              <a:cxn ang="0">
                <a:pos x="348" y="904"/>
              </a:cxn>
              <a:cxn ang="0">
                <a:pos x="339" y="797"/>
              </a:cxn>
              <a:cxn ang="0">
                <a:pos x="170" y="681"/>
              </a:cxn>
              <a:cxn ang="0">
                <a:pos x="132" y="628"/>
              </a:cxn>
              <a:cxn ang="0">
                <a:pos x="107" y="565"/>
              </a:cxn>
              <a:cxn ang="0">
                <a:pos x="102" y="491"/>
              </a:cxn>
              <a:cxn ang="0">
                <a:pos x="114" y="384"/>
              </a:cxn>
              <a:cxn ang="0">
                <a:pos x="127" y="340"/>
              </a:cxn>
              <a:cxn ang="0">
                <a:pos x="140" y="300"/>
              </a:cxn>
              <a:cxn ang="0">
                <a:pos x="158" y="265"/>
              </a:cxn>
              <a:cxn ang="0">
                <a:pos x="177" y="235"/>
              </a:cxn>
              <a:cxn ang="0">
                <a:pos x="238" y="175"/>
              </a:cxn>
              <a:cxn ang="0">
                <a:pos x="298" y="137"/>
              </a:cxn>
              <a:cxn ang="0">
                <a:pos x="472" y="71"/>
              </a:cxn>
              <a:cxn ang="0">
                <a:pos x="662" y="17"/>
              </a:cxn>
              <a:cxn ang="0">
                <a:pos x="450" y="0"/>
              </a:cxn>
              <a:cxn ang="0">
                <a:pos x="450" y="0"/>
              </a:cxn>
            </a:cxnLst>
            <a:rect l="0" t="0" r="r" b="b"/>
            <a:pathLst>
              <a:path w="662" h="904">
                <a:moveTo>
                  <a:pt x="450" y="0"/>
                </a:moveTo>
                <a:lnTo>
                  <a:pt x="400" y="9"/>
                </a:lnTo>
                <a:lnTo>
                  <a:pt x="346" y="23"/>
                </a:lnTo>
                <a:lnTo>
                  <a:pt x="316" y="33"/>
                </a:lnTo>
                <a:lnTo>
                  <a:pt x="281" y="47"/>
                </a:lnTo>
                <a:lnTo>
                  <a:pt x="179" y="101"/>
                </a:lnTo>
                <a:lnTo>
                  <a:pt x="116" y="155"/>
                </a:lnTo>
                <a:lnTo>
                  <a:pt x="89" y="187"/>
                </a:lnTo>
                <a:lnTo>
                  <a:pt x="48" y="265"/>
                </a:lnTo>
                <a:lnTo>
                  <a:pt x="23" y="340"/>
                </a:lnTo>
                <a:lnTo>
                  <a:pt x="7" y="408"/>
                </a:lnTo>
                <a:lnTo>
                  <a:pt x="0" y="526"/>
                </a:lnTo>
                <a:lnTo>
                  <a:pt x="7" y="577"/>
                </a:lnTo>
                <a:lnTo>
                  <a:pt x="21" y="620"/>
                </a:lnTo>
                <a:lnTo>
                  <a:pt x="41" y="663"/>
                </a:lnTo>
                <a:lnTo>
                  <a:pt x="64" y="699"/>
                </a:lnTo>
                <a:lnTo>
                  <a:pt x="93" y="732"/>
                </a:lnTo>
                <a:lnTo>
                  <a:pt x="143" y="777"/>
                </a:lnTo>
                <a:lnTo>
                  <a:pt x="215" y="827"/>
                </a:lnTo>
                <a:lnTo>
                  <a:pt x="348" y="904"/>
                </a:lnTo>
                <a:lnTo>
                  <a:pt x="339" y="797"/>
                </a:lnTo>
                <a:lnTo>
                  <a:pt x="170" y="681"/>
                </a:lnTo>
                <a:lnTo>
                  <a:pt x="132" y="628"/>
                </a:lnTo>
                <a:lnTo>
                  <a:pt x="107" y="565"/>
                </a:lnTo>
                <a:lnTo>
                  <a:pt x="102" y="491"/>
                </a:lnTo>
                <a:lnTo>
                  <a:pt x="114" y="384"/>
                </a:lnTo>
                <a:lnTo>
                  <a:pt x="127" y="340"/>
                </a:lnTo>
                <a:lnTo>
                  <a:pt x="140" y="300"/>
                </a:lnTo>
                <a:lnTo>
                  <a:pt x="158" y="265"/>
                </a:lnTo>
                <a:lnTo>
                  <a:pt x="177" y="235"/>
                </a:lnTo>
                <a:lnTo>
                  <a:pt x="238" y="175"/>
                </a:lnTo>
                <a:lnTo>
                  <a:pt x="298" y="137"/>
                </a:lnTo>
                <a:lnTo>
                  <a:pt x="472" y="71"/>
                </a:lnTo>
                <a:lnTo>
                  <a:pt x="662" y="17"/>
                </a:lnTo>
                <a:lnTo>
                  <a:pt x="450" y="0"/>
                </a:lnTo>
                <a:lnTo>
                  <a:pt x="450" y="0"/>
                </a:lnTo>
                <a:close/>
              </a:path>
            </a:pathLst>
          </a:custGeom>
          <a:solidFill>
            <a:srgbClr val="A39494"/>
          </a:solidFill>
          <a:ln w="9525">
            <a:noFill/>
            <a:round/>
            <a:headEnd/>
            <a:tailEnd/>
          </a:ln>
        </p:spPr>
        <p:txBody>
          <a:bodyPr/>
          <a:lstStyle/>
          <a:p>
            <a:endParaRPr lang="zh-CN" altLang="en-US"/>
          </a:p>
        </p:txBody>
      </p:sp>
      <p:sp>
        <p:nvSpPr>
          <p:cNvPr id="21" name="Freeform 21"/>
          <p:cNvSpPr>
            <a:spLocks/>
          </p:cNvSpPr>
          <p:nvPr/>
        </p:nvSpPr>
        <p:spPr bwMode="auto">
          <a:xfrm>
            <a:off x="836613" y="2948583"/>
            <a:ext cx="298450" cy="555625"/>
          </a:xfrm>
          <a:custGeom>
            <a:avLst/>
            <a:gdLst/>
            <a:ahLst/>
            <a:cxnLst>
              <a:cxn ang="0">
                <a:pos x="242" y="3"/>
              </a:cxn>
              <a:cxn ang="0">
                <a:pos x="201" y="0"/>
              </a:cxn>
              <a:cxn ang="0">
                <a:pos x="113" y="5"/>
              </a:cxn>
              <a:cxn ang="0">
                <a:pos x="68" y="18"/>
              </a:cxn>
              <a:cxn ang="0">
                <a:pos x="28" y="42"/>
              </a:cxn>
              <a:cxn ang="0">
                <a:pos x="3" y="79"/>
              </a:cxn>
              <a:cxn ang="0">
                <a:pos x="0" y="134"/>
              </a:cxn>
              <a:cxn ang="0">
                <a:pos x="10" y="192"/>
              </a:cxn>
              <a:cxn ang="0">
                <a:pos x="27" y="238"/>
              </a:cxn>
              <a:cxn ang="0">
                <a:pos x="48" y="274"/>
              </a:cxn>
              <a:cxn ang="0">
                <a:pos x="63" y="288"/>
              </a:cxn>
              <a:cxn ang="0">
                <a:pos x="77" y="302"/>
              </a:cxn>
              <a:cxn ang="0">
                <a:pos x="93" y="312"/>
              </a:cxn>
              <a:cxn ang="0">
                <a:pos x="109" y="321"/>
              </a:cxn>
              <a:cxn ang="0">
                <a:pos x="147" y="335"/>
              </a:cxn>
              <a:cxn ang="0">
                <a:pos x="188" y="344"/>
              </a:cxn>
              <a:cxn ang="0">
                <a:pos x="235" y="350"/>
              </a:cxn>
              <a:cxn ang="0">
                <a:pos x="278" y="348"/>
              </a:cxn>
              <a:cxn ang="0">
                <a:pos x="312" y="336"/>
              </a:cxn>
              <a:cxn ang="0">
                <a:pos x="336" y="318"/>
              </a:cxn>
              <a:cxn ang="0">
                <a:pos x="353" y="297"/>
              </a:cxn>
              <a:cxn ang="0">
                <a:pos x="377" y="235"/>
              </a:cxn>
              <a:cxn ang="0">
                <a:pos x="303" y="186"/>
              </a:cxn>
              <a:cxn ang="0">
                <a:pos x="296" y="210"/>
              </a:cxn>
              <a:cxn ang="0">
                <a:pos x="289" y="232"/>
              </a:cxn>
              <a:cxn ang="0">
                <a:pos x="274" y="255"/>
              </a:cxn>
              <a:cxn ang="0">
                <a:pos x="257" y="274"/>
              </a:cxn>
              <a:cxn ang="0">
                <a:pos x="231" y="283"/>
              </a:cxn>
              <a:cxn ang="0">
                <a:pos x="201" y="279"/>
              </a:cxn>
              <a:cxn ang="0">
                <a:pos x="161" y="253"/>
              </a:cxn>
              <a:cxn ang="0">
                <a:pos x="142" y="235"/>
              </a:cxn>
              <a:cxn ang="0">
                <a:pos x="125" y="219"/>
              </a:cxn>
              <a:cxn ang="0">
                <a:pos x="100" y="190"/>
              </a:cxn>
              <a:cxn ang="0">
                <a:pos x="84" y="142"/>
              </a:cxn>
              <a:cxn ang="0">
                <a:pos x="89" y="122"/>
              </a:cxn>
              <a:cxn ang="0">
                <a:pos x="100" y="106"/>
              </a:cxn>
              <a:cxn ang="0">
                <a:pos x="107" y="98"/>
              </a:cxn>
              <a:cxn ang="0">
                <a:pos x="115" y="91"/>
              </a:cxn>
              <a:cxn ang="0">
                <a:pos x="134" y="77"/>
              </a:cxn>
              <a:cxn ang="0">
                <a:pos x="156" y="68"/>
              </a:cxn>
              <a:cxn ang="0">
                <a:pos x="177" y="65"/>
              </a:cxn>
              <a:cxn ang="0">
                <a:pos x="222" y="70"/>
              </a:cxn>
              <a:cxn ang="0">
                <a:pos x="257" y="82"/>
              </a:cxn>
              <a:cxn ang="0">
                <a:pos x="269" y="88"/>
              </a:cxn>
              <a:cxn ang="0">
                <a:pos x="242" y="3"/>
              </a:cxn>
              <a:cxn ang="0">
                <a:pos x="242" y="3"/>
              </a:cxn>
            </a:cxnLst>
            <a:rect l="0" t="0" r="r" b="b"/>
            <a:pathLst>
              <a:path w="377" h="350">
                <a:moveTo>
                  <a:pt x="242" y="3"/>
                </a:moveTo>
                <a:lnTo>
                  <a:pt x="201" y="0"/>
                </a:lnTo>
                <a:lnTo>
                  <a:pt x="113" y="5"/>
                </a:lnTo>
                <a:lnTo>
                  <a:pt x="68" y="18"/>
                </a:lnTo>
                <a:lnTo>
                  <a:pt x="28" y="42"/>
                </a:lnTo>
                <a:lnTo>
                  <a:pt x="3" y="79"/>
                </a:lnTo>
                <a:lnTo>
                  <a:pt x="0" y="134"/>
                </a:lnTo>
                <a:lnTo>
                  <a:pt x="10" y="192"/>
                </a:lnTo>
                <a:lnTo>
                  <a:pt x="27" y="238"/>
                </a:lnTo>
                <a:lnTo>
                  <a:pt x="48" y="274"/>
                </a:lnTo>
                <a:lnTo>
                  <a:pt x="63" y="288"/>
                </a:lnTo>
                <a:lnTo>
                  <a:pt x="77" y="302"/>
                </a:lnTo>
                <a:lnTo>
                  <a:pt x="93" y="312"/>
                </a:lnTo>
                <a:lnTo>
                  <a:pt x="109" y="321"/>
                </a:lnTo>
                <a:lnTo>
                  <a:pt x="147" y="335"/>
                </a:lnTo>
                <a:lnTo>
                  <a:pt x="188" y="344"/>
                </a:lnTo>
                <a:lnTo>
                  <a:pt x="235" y="350"/>
                </a:lnTo>
                <a:lnTo>
                  <a:pt x="278" y="348"/>
                </a:lnTo>
                <a:lnTo>
                  <a:pt x="312" y="336"/>
                </a:lnTo>
                <a:lnTo>
                  <a:pt x="336" y="318"/>
                </a:lnTo>
                <a:lnTo>
                  <a:pt x="353" y="297"/>
                </a:lnTo>
                <a:lnTo>
                  <a:pt x="377" y="235"/>
                </a:lnTo>
                <a:lnTo>
                  <a:pt x="303" y="186"/>
                </a:lnTo>
                <a:lnTo>
                  <a:pt x="296" y="210"/>
                </a:lnTo>
                <a:lnTo>
                  <a:pt x="289" y="232"/>
                </a:lnTo>
                <a:lnTo>
                  <a:pt x="274" y="255"/>
                </a:lnTo>
                <a:lnTo>
                  <a:pt x="257" y="274"/>
                </a:lnTo>
                <a:lnTo>
                  <a:pt x="231" y="283"/>
                </a:lnTo>
                <a:lnTo>
                  <a:pt x="201" y="279"/>
                </a:lnTo>
                <a:lnTo>
                  <a:pt x="161" y="253"/>
                </a:lnTo>
                <a:lnTo>
                  <a:pt x="142" y="235"/>
                </a:lnTo>
                <a:lnTo>
                  <a:pt x="125" y="219"/>
                </a:lnTo>
                <a:lnTo>
                  <a:pt x="100" y="190"/>
                </a:lnTo>
                <a:lnTo>
                  <a:pt x="84" y="142"/>
                </a:lnTo>
                <a:lnTo>
                  <a:pt x="89" y="122"/>
                </a:lnTo>
                <a:lnTo>
                  <a:pt x="100" y="106"/>
                </a:lnTo>
                <a:lnTo>
                  <a:pt x="107" y="98"/>
                </a:lnTo>
                <a:lnTo>
                  <a:pt x="115" y="91"/>
                </a:lnTo>
                <a:lnTo>
                  <a:pt x="134" y="77"/>
                </a:lnTo>
                <a:lnTo>
                  <a:pt x="156" y="68"/>
                </a:lnTo>
                <a:lnTo>
                  <a:pt x="177" y="65"/>
                </a:lnTo>
                <a:lnTo>
                  <a:pt x="222" y="70"/>
                </a:lnTo>
                <a:lnTo>
                  <a:pt x="257" y="82"/>
                </a:lnTo>
                <a:lnTo>
                  <a:pt x="269" y="88"/>
                </a:lnTo>
                <a:lnTo>
                  <a:pt x="242" y="3"/>
                </a:lnTo>
                <a:lnTo>
                  <a:pt x="242" y="3"/>
                </a:lnTo>
                <a:close/>
              </a:path>
            </a:pathLst>
          </a:custGeom>
          <a:solidFill>
            <a:srgbClr val="A39494"/>
          </a:solidFill>
          <a:ln w="9525">
            <a:noFill/>
            <a:round/>
            <a:headEnd/>
            <a:tailEnd/>
          </a:ln>
        </p:spPr>
        <p:txBody>
          <a:bodyPr/>
          <a:lstStyle/>
          <a:p>
            <a:endParaRPr lang="zh-CN" altLang="en-US"/>
          </a:p>
        </p:txBody>
      </p:sp>
      <p:sp>
        <p:nvSpPr>
          <p:cNvPr id="22" name="Freeform 22"/>
          <p:cNvSpPr>
            <a:spLocks/>
          </p:cNvSpPr>
          <p:nvPr/>
        </p:nvSpPr>
        <p:spPr bwMode="auto">
          <a:xfrm>
            <a:off x="1281113" y="2313583"/>
            <a:ext cx="604837" cy="1555750"/>
          </a:xfrm>
          <a:custGeom>
            <a:avLst/>
            <a:gdLst/>
            <a:ahLst/>
            <a:cxnLst>
              <a:cxn ang="0">
                <a:pos x="422" y="37"/>
              </a:cxn>
              <a:cxn ang="0">
                <a:pos x="584" y="253"/>
              </a:cxn>
              <a:cxn ang="0">
                <a:pos x="548" y="352"/>
              </a:cxn>
              <a:cxn ang="0">
                <a:pos x="657" y="555"/>
              </a:cxn>
              <a:cxn ang="0">
                <a:pos x="539" y="625"/>
              </a:cxn>
              <a:cxn ang="0">
                <a:pos x="557" y="652"/>
              </a:cxn>
              <a:cxn ang="0">
                <a:pos x="571" y="682"/>
              </a:cxn>
              <a:cxn ang="0">
                <a:pos x="584" y="718"/>
              </a:cxn>
              <a:cxn ang="0">
                <a:pos x="596" y="801"/>
              </a:cxn>
              <a:cxn ang="0">
                <a:pos x="587" y="842"/>
              </a:cxn>
              <a:cxn ang="0">
                <a:pos x="562" y="878"/>
              </a:cxn>
              <a:cxn ang="0">
                <a:pos x="553" y="885"/>
              </a:cxn>
              <a:cxn ang="0">
                <a:pos x="541" y="891"/>
              </a:cxn>
              <a:cxn ang="0">
                <a:pos x="512" y="900"/>
              </a:cxn>
              <a:cxn ang="0">
                <a:pos x="436" y="906"/>
              </a:cxn>
              <a:cxn ang="0">
                <a:pos x="248" y="885"/>
              </a:cxn>
              <a:cxn ang="0">
                <a:pos x="154" y="867"/>
              </a:cxn>
              <a:cxn ang="0">
                <a:pos x="0" y="830"/>
              </a:cxn>
              <a:cxn ang="0">
                <a:pos x="66" y="908"/>
              </a:cxn>
              <a:cxn ang="0">
                <a:pos x="264" y="958"/>
              </a:cxn>
              <a:cxn ang="0">
                <a:pos x="347" y="971"/>
              </a:cxn>
              <a:cxn ang="0">
                <a:pos x="433" y="980"/>
              </a:cxn>
              <a:cxn ang="0">
                <a:pos x="512" y="979"/>
              </a:cxn>
              <a:cxn ang="0">
                <a:pos x="580" y="965"/>
              </a:cxn>
              <a:cxn ang="0">
                <a:pos x="630" y="935"/>
              </a:cxn>
              <a:cxn ang="0">
                <a:pos x="659" y="893"/>
              </a:cxn>
              <a:cxn ang="0">
                <a:pos x="673" y="842"/>
              </a:cxn>
              <a:cxn ang="0">
                <a:pos x="675" y="787"/>
              </a:cxn>
              <a:cxn ang="0">
                <a:pos x="668" y="736"/>
              </a:cxn>
              <a:cxn ang="0">
                <a:pos x="659" y="694"/>
              </a:cxn>
              <a:cxn ang="0">
                <a:pos x="648" y="653"/>
              </a:cxn>
              <a:cxn ang="0">
                <a:pos x="761" y="557"/>
              </a:cxn>
              <a:cxn ang="0">
                <a:pos x="636" y="334"/>
              </a:cxn>
              <a:cxn ang="0">
                <a:pos x="681" y="211"/>
              </a:cxn>
              <a:cxn ang="0">
                <a:pos x="539" y="0"/>
              </a:cxn>
              <a:cxn ang="0">
                <a:pos x="422" y="37"/>
              </a:cxn>
              <a:cxn ang="0">
                <a:pos x="422" y="37"/>
              </a:cxn>
            </a:cxnLst>
            <a:rect l="0" t="0" r="r" b="b"/>
            <a:pathLst>
              <a:path w="761" h="980">
                <a:moveTo>
                  <a:pt x="422" y="37"/>
                </a:moveTo>
                <a:lnTo>
                  <a:pt x="584" y="253"/>
                </a:lnTo>
                <a:lnTo>
                  <a:pt x="548" y="352"/>
                </a:lnTo>
                <a:lnTo>
                  <a:pt x="657" y="555"/>
                </a:lnTo>
                <a:lnTo>
                  <a:pt x="539" y="625"/>
                </a:lnTo>
                <a:lnTo>
                  <a:pt x="557" y="652"/>
                </a:lnTo>
                <a:lnTo>
                  <a:pt x="571" y="682"/>
                </a:lnTo>
                <a:lnTo>
                  <a:pt x="584" y="718"/>
                </a:lnTo>
                <a:lnTo>
                  <a:pt x="596" y="801"/>
                </a:lnTo>
                <a:lnTo>
                  <a:pt x="587" y="842"/>
                </a:lnTo>
                <a:lnTo>
                  <a:pt x="562" y="878"/>
                </a:lnTo>
                <a:lnTo>
                  <a:pt x="553" y="885"/>
                </a:lnTo>
                <a:lnTo>
                  <a:pt x="541" y="891"/>
                </a:lnTo>
                <a:lnTo>
                  <a:pt x="512" y="900"/>
                </a:lnTo>
                <a:lnTo>
                  <a:pt x="436" y="906"/>
                </a:lnTo>
                <a:lnTo>
                  <a:pt x="248" y="885"/>
                </a:lnTo>
                <a:lnTo>
                  <a:pt x="154" y="867"/>
                </a:lnTo>
                <a:lnTo>
                  <a:pt x="0" y="830"/>
                </a:lnTo>
                <a:lnTo>
                  <a:pt x="66" y="908"/>
                </a:lnTo>
                <a:lnTo>
                  <a:pt x="264" y="958"/>
                </a:lnTo>
                <a:lnTo>
                  <a:pt x="347" y="971"/>
                </a:lnTo>
                <a:lnTo>
                  <a:pt x="433" y="980"/>
                </a:lnTo>
                <a:lnTo>
                  <a:pt x="512" y="979"/>
                </a:lnTo>
                <a:lnTo>
                  <a:pt x="580" y="965"/>
                </a:lnTo>
                <a:lnTo>
                  <a:pt x="630" y="935"/>
                </a:lnTo>
                <a:lnTo>
                  <a:pt x="659" y="893"/>
                </a:lnTo>
                <a:lnTo>
                  <a:pt x="673" y="842"/>
                </a:lnTo>
                <a:lnTo>
                  <a:pt x="675" y="787"/>
                </a:lnTo>
                <a:lnTo>
                  <a:pt x="668" y="736"/>
                </a:lnTo>
                <a:lnTo>
                  <a:pt x="659" y="694"/>
                </a:lnTo>
                <a:lnTo>
                  <a:pt x="648" y="653"/>
                </a:lnTo>
                <a:lnTo>
                  <a:pt x="761" y="557"/>
                </a:lnTo>
                <a:lnTo>
                  <a:pt x="636" y="334"/>
                </a:lnTo>
                <a:lnTo>
                  <a:pt x="681" y="211"/>
                </a:lnTo>
                <a:lnTo>
                  <a:pt x="539" y="0"/>
                </a:lnTo>
                <a:lnTo>
                  <a:pt x="422" y="37"/>
                </a:lnTo>
                <a:lnTo>
                  <a:pt x="422" y="37"/>
                </a:lnTo>
                <a:close/>
              </a:path>
            </a:pathLst>
          </a:custGeom>
          <a:solidFill>
            <a:srgbClr val="A39494"/>
          </a:solidFill>
          <a:ln w="9525">
            <a:noFill/>
            <a:round/>
            <a:headEnd/>
            <a:tailEnd/>
          </a:ln>
        </p:spPr>
        <p:txBody>
          <a:bodyPr/>
          <a:lstStyle/>
          <a:p>
            <a:endParaRPr lang="zh-CN" altLang="en-US"/>
          </a:p>
        </p:txBody>
      </p:sp>
      <p:sp>
        <p:nvSpPr>
          <p:cNvPr id="23" name="Freeform 23"/>
          <p:cNvSpPr>
            <a:spLocks/>
          </p:cNvSpPr>
          <p:nvPr/>
        </p:nvSpPr>
        <p:spPr bwMode="auto">
          <a:xfrm>
            <a:off x="885825" y="3510558"/>
            <a:ext cx="661988" cy="565150"/>
          </a:xfrm>
          <a:custGeom>
            <a:avLst/>
            <a:gdLst/>
            <a:ahLst/>
            <a:cxnLst>
              <a:cxn ang="0">
                <a:pos x="52" y="0"/>
              </a:cxn>
              <a:cxn ang="0">
                <a:pos x="0" y="80"/>
              </a:cxn>
              <a:cxn ang="0">
                <a:pos x="19" y="115"/>
              </a:cxn>
              <a:cxn ang="0">
                <a:pos x="44" y="149"/>
              </a:cxn>
              <a:cxn ang="0">
                <a:pos x="82" y="193"/>
              </a:cxn>
              <a:cxn ang="0">
                <a:pos x="179" y="271"/>
              </a:cxn>
              <a:cxn ang="0">
                <a:pos x="253" y="310"/>
              </a:cxn>
              <a:cxn ang="0">
                <a:pos x="274" y="320"/>
              </a:cxn>
              <a:cxn ang="0">
                <a:pos x="319" y="335"/>
              </a:cxn>
              <a:cxn ang="0">
                <a:pos x="370" y="347"/>
              </a:cxn>
              <a:cxn ang="0">
                <a:pos x="418" y="354"/>
              </a:cxn>
              <a:cxn ang="0">
                <a:pos x="466" y="356"/>
              </a:cxn>
              <a:cxn ang="0">
                <a:pos x="556" y="347"/>
              </a:cxn>
              <a:cxn ang="0">
                <a:pos x="635" y="323"/>
              </a:cxn>
              <a:cxn ang="0">
                <a:pos x="671" y="307"/>
              </a:cxn>
              <a:cxn ang="0">
                <a:pos x="704" y="291"/>
              </a:cxn>
              <a:cxn ang="0">
                <a:pos x="732" y="273"/>
              </a:cxn>
              <a:cxn ang="0">
                <a:pos x="799" y="223"/>
              </a:cxn>
              <a:cxn ang="0">
                <a:pos x="833" y="192"/>
              </a:cxn>
              <a:cxn ang="0">
                <a:pos x="766" y="161"/>
              </a:cxn>
              <a:cxn ang="0">
                <a:pos x="759" y="167"/>
              </a:cxn>
              <a:cxn ang="0">
                <a:pos x="660" y="231"/>
              </a:cxn>
              <a:cxn ang="0">
                <a:pos x="633" y="241"/>
              </a:cxn>
              <a:cxn ang="0">
                <a:pos x="601" y="252"/>
              </a:cxn>
              <a:cxn ang="0">
                <a:pos x="569" y="261"/>
              </a:cxn>
              <a:cxn ang="0">
                <a:pos x="533" y="268"/>
              </a:cxn>
              <a:cxn ang="0">
                <a:pos x="452" y="273"/>
              </a:cxn>
              <a:cxn ang="0">
                <a:pos x="362" y="262"/>
              </a:cxn>
              <a:cxn ang="0">
                <a:pos x="274" y="237"/>
              </a:cxn>
              <a:cxn ang="0">
                <a:pos x="190" y="189"/>
              </a:cxn>
              <a:cxn ang="0">
                <a:pos x="129" y="134"/>
              </a:cxn>
              <a:cxn ang="0">
                <a:pos x="111" y="112"/>
              </a:cxn>
              <a:cxn ang="0">
                <a:pos x="82" y="70"/>
              </a:cxn>
              <a:cxn ang="0">
                <a:pos x="64" y="33"/>
              </a:cxn>
              <a:cxn ang="0">
                <a:pos x="52" y="0"/>
              </a:cxn>
              <a:cxn ang="0">
                <a:pos x="52" y="0"/>
              </a:cxn>
            </a:cxnLst>
            <a:rect l="0" t="0" r="r" b="b"/>
            <a:pathLst>
              <a:path w="833" h="356">
                <a:moveTo>
                  <a:pt x="52" y="0"/>
                </a:moveTo>
                <a:lnTo>
                  <a:pt x="0" y="80"/>
                </a:lnTo>
                <a:lnTo>
                  <a:pt x="19" y="115"/>
                </a:lnTo>
                <a:lnTo>
                  <a:pt x="44" y="149"/>
                </a:lnTo>
                <a:lnTo>
                  <a:pt x="82" y="193"/>
                </a:lnTo>
                <a:lnTo>
                  <a:pt x="179" y="271"/>
                </a:lnTo>
                <a:lnTo>
                  <a:pt x="253" y="310"/>
                </a:lnTo>
                <a:lnTo>
                  <a:pt x="274" y="320"/>
                </a:lnTo>
                <a:lnTo>
                  <a:pt x="319" y="335"/>
                </a:lnTo>
                <a:lnTo>
                  <a:pt x="370" y="347"/>
                </a:lnTo>
                <a:lnTo>
                  <a:pt x="418" y="354"/>
                </a:lnTo>
                <a:lnTo>
                  <a:pt x="466" y="356"/>
                </a:lnTo>
                <a:lnTo>
                  <a:pt x="556" y="347"/>
                </a:lnTo>
                <a:lnTo>
                  <a:pt x="635" y="323"/>
                </a:lnTo>
                <a:lnTo>
                  <a:pt x="671" y="307"/>
                </a:lnTo>
                <a:lnTo>
                  <a:pt x="704" y="291"/>
                </a:lnTo>
                <a:lnTo>
                  <a:pt x="732" y="273"/>
                </a:lnTo>
                <a:lnTo>
                  <a:pt x="799" y="223"/>
                </a:lnTo>
                <a:lnTo>
                  <a:pt x="833" y="192"/>
                </a:lnTo>
                <a:lnTo>
                  <a:pt x="766" y="161"/>
                </a:lnTo>
                <a:lnTo>
                  <a:pt x="759" y="167"/>
                </a:lnTo>
                <a:lnTo>
                  <a:pt x="660" y="231"/>
                </a:lnTo>
                <a:lnTo>
                  <a:pt x="633" y="241"/>
                </a:lnTo>
                <a:lnTo>
                  <a:pt x="601" y="252"/>
                </a:lnTo>
                <a:lnTo>
                  <a:pt x="569" y="261"/>
                </a:lnTo>
                <a:lnTo>
                  <a:pt x="533" y="268"/>
                </a:lnTo>
                <a:lnTo>
                  <a:pt x="452" y="273"/>
                </a:lnTo>
                <a:lnTo>
                  <a:pt x="362" y="262"/>
                </a:lnTo>
                <a:lnTo>
                  <a:pt x="274" y="237"/>
                </a:lnTo>
                <a:lnTo>
                  <a:pt x="190" y="189"/>
                </a:lnTo>
                <a:lnTo>
                  <a:pt x="129" y="134"/>
                </a:lnTo>
                <a:lnTo>
                  <a:pt x="111" y="112"/>
                </a:lnTo>
                <a:lnTo>
                  <a:pt x="82" y="70"/>
                </a:lnTo>
                <a:lnTo>
                  <a:pt x="64" y="33"/>
                </a:lnTo>
                <a:lnTo>
                  <a:pt x="52" y="0"/>
                </a:lnTo>
                <a:lnTo>
                  <a:pt x="52" y="0"/>
                </a:lnTo>
                <a:close/>
              </a:path>
            </a:pathLst>
          </a:custGeom>
          <a:solidFill>
            <a:srgbClr val="A39494"/>
          </a:solidFill>
          <a:ln w="9525">
            <a:noFill/>
            <a:round/>
            <a:headEnd/>
            <a:tailEnd/>
          </a:ln>
        </p:spPr>
        <p:txBody>
          <a:bodyPr/>
          <a:lstStyle/>
          <a:p>
            <a:endParaRPr lang="zh-CN" altLang="en-US"/>
          </a:p>
        </p:txBody>
      </p:sp>
      <p:sp>
        <p:nvSpPr>
          <p:cNvPr id="24" name="Freeform 24"/>
          <p:cNvSpPr>
            <a:spLocks/>
          </p:cNvSpPr>
          <p:nvPr/>
        </p:nvSpPr>
        <p:spPr bwMode="auto">
          <a:xfrm>
            <a:off x="1495425" y="2846983"/>
            <a:ext cx="139700" cy="207963"/>
          </a:xfrm>
          <a:custGeom>
            <a:avLst/>
            <a:gdLst/>
            <a:ahLst/>
            <a:cxnLst>
              <a:cxn ang="0">
                <a:pos x="0" y="81"/>
              </a:cxn>
              <a:cxn ang="0">
                <a:pos x="148" y="0"/>
              </a:cxn>
              <a:cxn ang="0">
                <a:pos x="176" y="75"/>
              </a:cxn>
              <a:cxn ang="0">
                <a:pos x="43" y="131"/>
              </a:cxn>
              <a:cxn ang="0">
                <a:pos x="0" y="81"/>
              </a:cxn>
              <a:cxn ang="0">
                <a:pos x="0" y="81"/>
              </a:cxn>
            </a:cxnLst>
            <a:rect l="0" t="0" r="r" b="b"/>
            <a:pathLst>
              <a:path w="176" h="131">
                <a:moveTo>
                  <a:pt x="0" y="81"/>
                </a:moveTo>
                <a:lnTo>
                  <a:pt x="148" y="0"/>
                </a:lnTo>
                <a:lnTo>
                  <a:pt x="176" y="75"/>
                </a:lnTo>
                <a:lnTo>
                  <a:pt x="43" y="131"/>
                </a:lnTo>
                <a:lnTo>
                  <a:pt x="0" y="81"/>
                </a:lnTo>
                <a:lnTo>
                  <a:pt x="0" y="81"/>
                </a:lnTo>
                <a:close/>
              </a:path>
            </a:pathLst>
          </a:custGeom>
          <a:solidFill>
            <a:srgbClr val="A39494"/>
          </a:solidFill>
          <a:ln w="9525">
            <a:noFill/>
            <a:round/>
            <a:headEnd/>
            <a:tailEnd/>
          </a:ln>
        </p:spPr>
        <p:txBody>
          <a:bodyPr/>
          <a:lstStyle/>
          <a:p>
            <a:endParaRPr lang="zh-CN" altLang="en-US"/>
          </a:p>
        </p:txBody>
      </p:sp>
      <p:sp>
        <p:nvSpPr>
          <p:cNvPr id="25" name="Freeform 25"/>
          <p:cNvSpPr>
            <a:spLocks/>
          </p:cNvSpPr>
          <p:nvPr/>
        </p:nvSpPr>
        <p:spPr bwMode="auto">
          <a:xfrm>
            <a:off x="1008063" y="4763096"/>
            <a:ext cx="990600" cy="919162"/>
          </a:xfrm>
          <a:custGeom>
            <a:avLst/>
            <a:gdLst/>
            <a:ahLst/>
            <a:cxnLst>
              <a:cxn ang="0">
                <a:pos x="0" y="561"/>
              </a:cxn>
              <a:cxn ang="0">
                <a:pos x="817" y="0"/>
              </a:cxn>
              <a:cxn ang="0">
                <a:pos x="842" y="9"/>
              </a:cxn>
              <a:cxn ang="0">
                <a:pos x="871" y="22"/>
              </a:cxn>
              <a:cxn ang="0">
                <a:pos x="905" y="40"/>
              </a:cxn>
              <a:cxn ang="0">
                <a:pos x="925" y="52"/>
              </a:cxn>
              <a:cxn ang="0">
                <a:pos x="947" y="67"/>
              </a:cxn>
              <a:cxn ang="0">
                <a:pos x="968" y="82"/>
              </a:cxn>
              <a:cxn ang="0">
                <a:pos x="990" y="98"/>
              </a:cxn>
              <a:cxn ang="0">
                <a:pos x="1013" y="118"/>
              </a:cxn>
              <a:cxn ang="0">
                <a:pos x="1024" y="128"/>
              </a:cxn>
              <a:cxn ang="0">
                <a:pos x="1036" y="137"/>
              </a:cxn>
              <a:cxn ang="0">
                <a:pos x="1047" y="150"/>
              </a:cxn>
              <a:cxn ang="0">
                <a:pos x="1058" y="162"/>
              </a:cxn>
              <a:cxn ang="0">
                <a:pos x="1081" y="187"/>
              </a:cxn>
              <a:cxn ang="0">
                <a:pos x="1121" y="238"/>
              </a:cxn>
              <a:cxn ang="0">
                <a:pos x="1153" y="285"/>
              </a:cxn>
              <a:cxn ang="0">
                <a:pos x="1180" y="327"/>
              </a:cxn>
              <a:cxn ang="0">
                <a:pos x="1202" y="362"/>
              </a:cxn>
              <a:cxn ang="0">
                <a:pos x="1227" y="413"/>
              </a:cxn>
              <a:cxn ang="0">
                <a:pos x="1248" y="448"/>
              </a:cxn>
              <a:cxn ang="0">
                <a:pos x="1171" y="579"/>
              </a:cxn>
              <a:cxn ang="0">
                <a:pos x="1029" y="568"/>
              </a:cxn>
              <a:cxn ang="0">
                <a:pos x="1128" y="431"/>
              </a:cxn>
              <a:cxn ang="0">
                <a:pos x="1119" y="412"/>
              </a:cxn>
              <a:cxn ang="0">
                <a:pos x="1108" y="391"/>
              </a:cxn>
              <a:cxn ang="0">
                <a:pos x="1094" y="363"/>
              </a:cxn>
              <a:cxn ang="0">
                <a:pos x="1074" y="332"/>
              </a:cxn>
              <a:cxn ang="0">
                <a:pos x="1051" y="299"/>
              </a:cxn>
              <a:cxn ang="0">
                <a:pos x="1024" y="262"/>
              </a:cxn>
              <a:cxn ang="0">
                <a:pos x="993" y="226"/>
              </a:cxn>
              <a:cxn ang="0">
                <a:pos x="977" y="211"/>
              </a:cxn>
              <a:cxn ang="0">
                <a:pos x="959" y="195"/>
              </a:cxn>
              <a:cxn ang="0">
                <a:pos x="943" y="181"/>
              </a:cxn>
              <a:cxn ang="0">
                <a:pos x="927" y="169"/>
              </a:cxn>
              <a:cxn ang="0">
                <a:pos x="913" y="159"/>
              </a:cxn>
              <a:cxn ang="0">
                <a:pos x="898" y="150"/>
              </a:cxn>
              <a:cxn ang="0">
                <a:pos x="871" y="133"/>
              </a:cxn>
              <a:cxn ang="0">
                <a:pos x="850" y="121"/>
              </a:cxn>
              <a:cxn ang="0">
                <a:pos x="832" y="113"/>
              </a:cxn>
              <a:cxn ang="0">
                <a:pos x="817" y="107"/>
              </a:cxn>
              <a:cxn ang="0">
                <a:pos x="176" y="561"/>
              </a:cxn>
              <a:cxn ang="0">
                <a:pos x="0" y="561"/>
              </a:cxn>
              <a:cxn ang="0">
                <a:pos x="0" y="561"/>
              </a:cxn>
            </a:cxnLst>
            <a:rect l="0" t="0" r="r" b="b"/>
            <a:pathLst>
              <a:path w="1248" h="579">
                <a:moveTo>
                  <a:pt x="0" y="561"/>
                </a:moveTo>
                <a:lnTo>
                  <a:pt x="817" y="0"/>
                </a:lnTo>
                <a:lnTo>
                  <a:pt x="842" y="9"/>
                </a:lnTo>
                <a:lnTo>
                  <a:pt x="871" y="22"/>
                </a:lnTo>
                <a:lnTo>
                  <a:pt x="905" y="40"/>
                </a:lnTo>
                <a:lnTo>
                  <a:pt x="925" y="52"/>
                </a:lnTo>
                <a:lnTo>
                  <a:pt x="947" y="67"/>
                </a:lnTo>
                <a:lnTo>
                  <a:pt x="968" y="82"/>
                </a:lnTo>
                <a:lnTo>
                  <a:pt x="990" y="98"/>
                </a:lnTo>
                <a:lnTo>
                  <a:pt x="1013" y="118"/>
                </a:lnTo>
                <a:lnTo>
                  <a:pt x="1024" y="128"/>
                </a:lnTo>
                <a:lnTo>
                  <a:pt x="1036" y="137"/>
                </a:lnTo>
                <a:lnTo>
                  <a:pt x="1047" y="150"/>
                </a:lnTo>
                <a:lnTo>
                  <a:pt x="1058" y="162"/>
                </a:lnTo>
                <a:lnTo>
                  <a:pt x="1081" y="187"/>
                </a:lnTo>
                <a:lnTo>
                  <a:pt x="1121" y="238"/>
                </a:lnTo>
                <a:lnTo>
                  <a:pt x="1153" y="285"/>
                </a:lnTo>
                <a:lnTo>
                  <a:pt x="1180" y="327"/>
                </a:lnTo>
                <a:lnTo>
                  <a:pt x="1202" y="362"/>
                </a:lnTo>
                <a:lnTo>
                  <a:pt x="1227" y="413"/>
                </a:lnTo>
                <a:lnTo>
                  <a:pt x="1248" y="448"/>
                </a:lnTo>
                <a:lnTo>
                  <a:pt x="1171" y="579"/>
                </a:lnTo>
                <a:lnTo>
                  <a:pt x="1029" y="568"/>
                </a:lnTo>
                <a:lnTo>
                  <a:pt x="1128" y="431"/>
                </a:lnTo>
                <a:lnTo>
                  <a:pt x="1119" y="412"/>
                </a:lnTo>
                <a:lnTo>
                  <a:pt x="1108" y="391"/>
                </a:lnTo>
                <a:lnTo>
                  <a:pt x="1094" y="363"/>
                </a:lnTo>
                <a:lnTo>
                  <a:pt x="1074" y="332"/>
                </a:lnTo>
                <a:lnTo>
                  <a:pt x="1051" y="299"/>
                </a:lnTo>
                <a:lnTo>
                  <a:pt x="1024" y="262"/>
                </a:lnTo>
                <a:lnTo>
                  <a:pt x="993" y="226"/>
                </a:lnTo>
                <a:lnTo>
                  <a:pt x="977" y="211"/>
                </a:lnTo>
                <a:lnTo>
                  <a:pt x="959" y="195"/>
                </a:lnTo>
                <a:lnTo>
                  <a:pt x="943" y="181"/>
                </a:lnTo>
                <a:lnTo>
                  <a:pt x="927" y="169"/>
                </a:lnTo>
                <a:lnTo>
                  <a:pt x="913" y="159"/>
                </a:lnTo>
                <a:lnTo>
                  <a:pt x="898" y="150"/>
                </a:lnTo>
                <a:lnTo>
                  <a:pt x="871" y="133"/>
                </a:lnTo>
                <a:lnTo>
                  <a:pt x="850" y="121"/>
                </a:lnTo>
                <a:lnTo>
                  <a:pt x="832" y="113"/>
                </a:lnTo>
                <a:lnTo>
                  <a:pt x="817" y="107"/>
                </a:lnTo>
                <a:lnTo>
                  <a:pt x="176" y="561"/>
                </a:lnTo>
                <a:lnTo>
                  <a:pt x="0" y="561"/>
                </a:lnTo>
                <a:lnTo>
                  <a:pt x="0" y="561"/>
                </a:lnTo>
                <a:close/>
              </a:path>
            </a:pathLst>
          </a:custGeom>
          <a:solidFill>
            <a:srgbClr val="A39494"/>
          </a:solidFill>
          <a:ln w="9525">
            <a:noFill/>
            <a:round/>
            <a:headEnd/>
            <a:tailEnd/>
          </a:ln>
        </p:spPr>
        <p:txBody>
          <a:bodyPr/>
          <a:lstStyle/>
          <a:p>
            <a:endParaRPr lang="zh-CN" altLang="en-US"/>
          </a:p>
        </p:txBody>
      </p:sp>
      <p:sp>
        <p:nvSpPr>
          <p:cNvPr id="26" name="Freeform 26"/>
          <p:cNvSpPr>
            <a:spLocks/>
          </p:cNvSpPr>
          <p:nvPr/>
        </p:nvSpPr>
        <p:spPr bwMode="auto">
          <a:xfrm>
            <a:off x="522288" y="3628033"/>
            <a:ext cx="849312" cy="1677988"/>
          </a:xfrm>
          <a:custGeom>
            <a:avLst/>
            <a:gdLst/>
            <a:ahLst/>
            <a:cxnLst>
              <a:cxn ang="0">
                <a:pos x="0" y="155"/>
              </a:cxn>
              <a:cxn ang="0">
                <a:pos x="325" y="0"/>
              </a:cxn>
              <a:cxn ang="0">
                <a:pos x="427" y="87"/>
              </a:cxn>
              <a:cxn ang="0">
                <a:pos x="497" y="149"/>
              </a:cxn>
              <a:cxn ang="0">
                <a:pos x="574" y="221"/>
              </a:cxn>
              <a:cxn ang="0">
                <a:pos x="664" y="306"/>
              </a:cxn>
              <a:cxn ang="0">
                <a:pos x="747" y="392"/>
              </a:cxn>
              <a:cxn ang="0">
                <a:pos x="799" y="450"/>
              </a:cxn>
              <a:cxn ang="0">
                <a:pos x="828" y="487"/>
              </a:cxn>
              <a:cxn ang="0">
                <a:pos x="847" y="520"/>
              </a:cxn>
              <a:cxn ang="0">
                <a:pos x="919" y="664"/>
              </a:cxn>
              <a:cxn ang="0">
                <a:pos x="1061" y="994"/>
              </a:cxn>
              <a:cxn ang="0">
                <a:pos x="1068" y="1009"/>
              </a:cxn>
              <a:cxn ang="0">
                <a:pos x="971" y="1057"/>
              </a:cxn>
              <a:cxn ang="0">
                <a:pos x="953" y="996"/>
              </a:cxn>
              <a:cxn ang="0">
                <a:pos x="881" y="803"/>
              </a:cxn>
              <a:cxn ang="0">
                <a:pos x="862" y="756"/>
              </a:cxn>
              <a:cxn ang="0">
                <a:pos x="840" y="709"/>
              </a:cxn>
              <a:cxn ang="0">
                <a:pos x="817" y="664"/>
              </a:cxn>
              <a:cxn ang="0">
                <a:pos x="792" y="619"/>
              </a:cxn>
              <a:cxn ang="0">
                <a:pos x="691" y="485"/>
              </a:cxn>
              <a:cxn ang="0">
                <a:pos x="463" y="253"/>
              </a:cxn>
              <a:cxn ang="0">
                <a:pos x="357" y="155"/>
              </a:cxn>
              <a:cxn ang="0">
                <a:pos x="308" y="111"/>
              </a:cxn>
              <a:cxn ang="0">
                <a:pos x="21" y="249"/>
              </a:cxn>
              <a:cxn ang="0">
                <a:pos x="0" y="155"/>
              </a:cxn>
              <a:cxn ang="0">
                <a:pos x="0" y="155"/>
              </a:cxn>
            </a:cxnLst>
            <a:rect l="0" t="0" r="r" b="b"/>
            <a:pathLst>
              <a:path w="1068" h="1057">
                <a:moveTo>
                  <a:pt x="0" y="155"/>
                </a:moveTo>
                <a:lnTo>
                  <a:pt x="325" y="0"/>
                </a:lnTo>
                <a:lnTo>
                  <a:pt x="427" y="87"/>
                </a:lnTo>
                <a:lnTo>
                  <a:pt x="497" y="149"/>
                </a:lnTo>
                <a:lnTo>
                  <a:pt x="574" y="221"/>
                </a:lnTo>
                <a:lnTo>
                  <a:pt x="664" y="306"/>
                </a:lnTo>
                <a:lnTo>
                  <a:pt x="747" y="392"/>
                </a:lnTo>
                <a:lnTo>
                  <a:pt x="799" y="450"/>
                </a:lnTo>
                <a:lnTo>
                  <a:pt x="828" y="487"/>
                </a:lnTo>
                <a:lnTo>
                  <a:pt x="847" y="520"/>
                </a:lnTo>
                <a:lnTo>
                  <a:pt x="919" y="664"/>
                </a:lnTo>
                <a:lnTo>
                  <a:pt x="1061" y="994"/>
                </a:lnTo>
                <a:lnTo>
                  <a:pt x="1068" y="1009"/>
                </a:lnTo>
                <a:lnTo>
                  <a:pt x="971" y="1057"/>
                </a:lnTo>
                <a:lnTo>
                  <a:pt x="953" y="996"/>
                </a:lnTo>
                <a:lnTo>
                  <a:pt x="881" y="803"/>
                </a:lnTo>
                <a:lnTo>
                  <a:pt x="862" y="756"/>
                </a:lnTo>
                <a:lnTo>
                  <a:pt x="840" y="709"/>
                </a:lnTo>
                <a:lnTo>
                  <a:pt x="817" y="664"/>
                </a:lnTo>
                <a:lnTo>
                  <a:pt x="792" y="619"/>
                </a:lnTo>
                <a:lnTo>
                  <a:pt x="691" y="485"/>
                </a:lnTo>
                <a:lnTo>
                  <a:pt x="463" y="253"/>
                </a:lnTo>
                <a:lnTo>
                  <a:pt x="357" y="155"/>
                </a:lnTo>
                <a:lnTo>
                  <a:pt x="308" y="111"/>
                </a:lnTo>
                <a:lnTo>
                  <a:pt x="21" y="249"/>
                </a:lnTo>
                <a:lnTo>
                  <a:pt x="0" y="155"/>
                </a:lnTo>
                <a:lnTo>
                  <a:pt x="0" y="155"/>
                </a:lnTo>
                <a:close/>
              </a:path>
            </a:pathLst>
          </a:custGeom>
          <a:solidFill>
            <a:srgbClr val="A39494"/>
          </a:solidFill>
          <a:ln w="9525">
            <a:noFill/>
            <a:round/>
            <a:headEnd/>
            <a:tailEnd/>
          </a:ln>
        </p:spPr>
        <p:txBody>
          <a:bodyPr/>
          <a:lstStyle/>
          <a:p>
            <a:endParaRPr lang="zh-CN" altLang="en-US"/>
          </a:p>
        </p:txBody>
      </p:sp>
      <p:sp>
        <p:nvSpPr>
          <p:cNvPr id="27" name="Freeform 27"/>
          <p:cNvSpPr>
            <a:spLocks/>
          </p:cNvSpPr>
          <p:nvPr/>
        </p:nvSpPr>
        <p:spPr bwMode="auto">
          <a:xfrm>
            <a:off x="1417638" y="3780433"/>
            <a:ext cx="222250" cy="1162050"/>
          </a:xfrm>
          <a:custGeom>
            <a:avLst/>
            <a:gdLst/>
            <a:ahLst/>
            <a:cxnLst>
              <a:cxn ang="0">
                <a:pos x="70" y="0"/>
              </a:cxn>
              <a:cxn ang="0">
                <a:pos x="54" y="40"/>
              </a:cxn>
              <a:cxn ang="0">
                <a:pos x="24" y="136"/>
              </a:cxn>
              <a:cxn ang="0">
                <a:pos x="0" y="269"/>
              </a:cxn>
              <a:cxn ang="0">
                <a:pos x="0" y="342"/>
              </a:cxn>
              <a:cxn ang="0">
                <a:pos x="9" y="416"/>
              </a:cxn>
              <a:cxn ang="0">
                <a:pos x="31" y="484"/>
              </a:cxn>
              <a:cxn ang="0">
                <a:pos x="45" y="516"/>
              </a:cxn>
              <a:cxn ang="0">
                <a:pos x="60" y="546"/>
              </a:cxn>
              <a:cxn ang="0">
                <a:pos x="76" y="574"/>
              </a:cxn>
              <a:cxn ang="0">
                <a:pos x="187" y="710"/>
              </a:cxn>
              <a:cxn ang="0">
                <a:pos x="212" y="732"/>
              </a:cxn>
              <a:cxn ang="0">
                <a:pos x="281" y="671"/>
              </a:cxn>
              <a:cxn ang="0">
                <a:pos x="171" y="550"/>
              </a:cxn>
              <a:cxn ang="0">
                <a:pos x="140" y="499"/>
              </a:cxn>
              <a:cxn ang="0">
                <a:pos x="114" y="443"/>
              </a:cxn>
              <a:cxn ang="0">
                <a:pos x="96" y="380"/>
              </a:cxn>
              <a:cxn ang="0">
                <a:pos x="90" y="247"/>
              </a:cxn>
              <a:cxn ang="0">
                <a:pos x="101" y="184"/>
              </a:cxn>
              <a:cxn ang="0">
                <a:pos x="115" y="125"/>
              </a:cxn>
              <a:cxn ang="0">
                <a:pos x="133" y="76"/>
              </a:cxn>
              <a:cxn ang="0">
                <a:pos x="149" y="37"/>
              </a:cxn>
              <a:cxn ang="0">
                <a:pos x="166" y="0"/>
              </a:cxn>
              <a:cxn ang="0">
                <a:pos x="70" y="0"/>
              </a:cxn>
              <a:cxn ang="0">
                <a:pos x="70" y="0"/>
              </a:cxn>
            </a:cxnLst>
            <a:rect l="0" t="0" r="r" b="b"/>
            <a:pathLst>
              <a:path w="281" h="732">
                <a:moveTo>
                  <a:pt x="70" y="0"/>
                </a:moveTo>
                <a:lnTo>
                  <a:pt x="54" y="40"/>
                </a:lnTo>
                <a:lnTo>
                  <a:pt x="24" y="136"/>
                </a:lnTo>
                <a:lnTo>
                  <a:pt x="0" y="269"/>
                </a:lnTo>
                <a:lnTo>
                  <a:pt x="0" y="342"/>
                </a:lnTo>
                <a:lnTo>
                  <a:pt x="9" y="416"/>
                </a:lnTo>
                <a:lnTo>
                  <a:pt x="31" y="484"/>
                </a:lnTo>
                <a:lnTo>
                  <a:pt x="45" y="516"/>
                </a:lnTo>
                <a:lnTo>
                  <a:pt x="60" y="546"/>
                </a:lnTo>
                <a:lnTo>
                  <a:pt x="76" y="574"/>
                </a:lnTo>
                <a:lnTo>
                  <a:pt x="187" y="710"/>
                </a:lnTo>
                <a:lnTo>
                  <a:pt x="212" y="732"/>
                </a:lnTo>
                <a:lnTo>
                  <a:pt x="281" y="671"/>
                </a:lnTo>
                <a:lnTo>
                  <a:pt x="171" y="550"/>
                </a:lnTo>
                <a:lnTo>
                  <a:pt x="140" y="499"/>
                </a:lnTo>
                <a:lnTo>
                  <a:pt x="114" y="443"/>
                </a:lnTo>
                <a:lnTo>
                  <a:pt x="96" y="380"/>
                </a:lnTo>
                <a:lnTo>
                  <a:pt x="90" y="247"/>
                </a:lnTo>
                <a:lnTo>
                  <a:pt x="101" y="184"/>
                </a:lnTo>
                <a:lnTo>
                  <a:pt x="115" y="125"/>
                </a:lnTo>
                <a:lnTo>
                  <a:pt x="133" y="76"/>
                </a:lnTo>
                <a:lnTo>
                  <a:pt x="149" y="37"/>
                </a:lnTo>
                <a:lnTo>
                  <a:pt x="166" y="0"/>
                </a:lnTo>
                <a:lnTo>
                  <a:pt x="70" y="0"/>
                </a:lnTo>
                <a:lnTo>
                  <a:pt x="70" y="0"/>
                </a:lnTo>
                <a:close/>
              </a:path>
            </a:pathLst>
          </a:custGeom>
          <a:solidFill>
            <a:srgbClr val="A39494"/>
          </a:solidFill>
          <a:ln w="9525">
            <a:noFill/>
            <a:round/>
            <a:headEnd/>
            <a:tailEnd/>
          </a:ln>
        </p:spPr>
        <p:txBody>
          <a:bodyPr/>
          <a:lstStyle/>
          <a:p>
            <a:endParaRPr lang="zh-CN" altLang="en-US"/>
          </a:p>
        </p:txBody>
      </p:sp>
      <p:sp>
        <p:nvSpPr>
          <p:cNvPr id="28" name="Freeform 28"/>
          <p:cNvSpPr>
            <a:spLocks/>
          </p:cNvSpPr>
          <p:nvPr/>
        </p:nvSpPr>
        <p:spPr bwMode="auto">
          <a:xfrm>
            <a:off x="1809750" y="3123208"/>
            <a:ext cx="1627188" cy="1425575"/>
          </a:xfrm>
          <a:custGeom>
            <a:avLst/>
            <a:gdLst/>
            <a:ahLst/>
            <a:cxnLst>
              <a:cxn ang="0">
                <a:pos x="36" y="98"/>
              </a:cxn>
              <a:cxn ang="0">
                <a:pos x="133" y="83"/>
              </a:cxn>
              <a:cxn ang="0">
                <a:pos x="329" y="86"/>
              </a:cxn>
              <a:cxn ang="0">
                <a:pos x="704" y="217"/>
              </a:cxn>
              <a:cxn ang="0">
                <a:pos x="728" y="357"/>
              </a:cxn>
              <a:cxn ang="0">
                <a:pos x="746" y="402"/>
              </a:cxn>
              <a:cxn ang="0">
                <a:pos x="799" y="466"/>
              </a:cxn>
              <a:cxn ang="0">
                <a:pos x="956" y="532"/>
              </a:cxn>
              <a:cxn ang="0">
                <a:pos x="1092" y="539"/>
              </a:cxn>
              <a:cxn ang="0">
                <a:pos x="1191" y="506"/>
              </a:cxn>
              <a:cxn ang="0">
                <a:pos x="1238" y="473"/>
              </a:cxn>
              <a:cxn ang="0">
                <a:pos x="1284" y="422"/>
              </a:cxn>
              <a:cxn ang="0">
                <a:pos x="1575" y="410"/>
              </a:cxn>
              <a:cxn ang="0">
                <a:pos x="1712" y="448"/>
              </a:cxn>
              <a:cxn ang="0">
                <a:pos x="1839" y="523"/>
              </a:cxn>
              <a:cxn ang="0">
                <a:pos x="1881" y="558"/>
              </a:cxn>
              <a:cxn ang="0">
                <a:pos x="1954" y="701"/>
              </a:cxn>
              <a:cxn ang="0">
                <a:pos x="1954" y="880"/>
              </a:cxn>
              <a:cxn ang="0">
                <a:pos x="2049" y="783"/>
              </a:cxn>
              <a:cxn ang="0">
                <a:pos x="2028" y="613"/>
              </a:cxn>
              <a:cxn ang="0">
                <a:pos x="1979" y="544"/>
              </a:cxn>
              <a:cxn ang="0">
                <a:pos x="1841" y="433"/>
              </a:cxn>
              <a:cxn ang="0">
                <a:pos x="1719" y="369"/>
              </a:cxn>
              <a:cxn ang="0">
                <a:pos x="1638" y="345"/>
              </a:cxn>
              <a:cxn ang="0">
                <a:pos x="1252" y="295"/>
              </a:cxn>
              <a:cxn ang="0">
                <a:pos x="1225" y="366"/>
              </a:cxn>
              <a:cxn ang="0">
                <a:pos x="1162" y="439"/>
              </a:cxn>
              <a:cxn ang="0">
                <a:pos x="1112" y="464"/>
              </a:cxn>
              <a:cxn ang="0">
                <a:pos x="1045" y="473"/>
              </a:cxn>
              <a:cxn ang="0">
                <a:pos x="918" y="446"/>
              </a:cxn>
              <a:cxn ang="0">
                <a:pos x="855" y="408"/>
              </a:cxn>
              <a:cxn ang="0">
                <a:pos x="834" y="386"/>
              </a:cxn>
              <a:cxn ang="0">
                <a:pos x="796" y="288"/>
              </a:cxn>
              <a:cxn ang="0">
                <a:pos x="807" y="202"/>
              </a:cxn>
              <a:cxn ang="0">
                <a:pos x="494" y="62"/>
              </a:cxn>
              <a:cxn ang="0">
                <a:pos x="410" y="30"/>
              </a:cxn>
              <a:cxn ang="0">
                <a:pos x="325" y="11"/>
              </a:cxn>
              <a:cxn ang="0">
                <a:pos x="146" y="0"/>
              </a:cxn>
              <a:cxn ang="0">
                <a:pos x="15" y="21"/>
              </a:cxn>
              <a:cxn ang="0">
                <a:pos x="0" y="107"/>
              </a:cxn>
            </a:cxnLst>
            <a:rect l="0" t="0" r="r" b="b"/>
            <a:pathLst>
              <a:path w="2049" h="898">
                <a:moveTo>
                  <a:pt x="0" y="107"/>
                </a:moveTo>
                <a:lnTo>
                  <a:pt x="36" y="98"/>
                </a:lnTo>
                <a:lnTo>
                  <a:pt x="79" y="91"/>
                </a:lnTo>
                <a:lnTo>
                  <a:pt x="133" y="83"/>
                </a:lnTo>
                <a:lnTo>
                  <a:pt x="261" y="77"/>
                </a:lnTo>
                <a:lnTo>
                  <a:pt x="329" y="86"/>
                </a:lnTo>
                <a:lnTo>
                  <a:pt x="394" y="103"/>
                </a:lnTo>
                <a:lnTo>
                  <a:pt x="704" y="217"/>
                </a:lnTo>
                <a:lnTo>
                  <a:pt x="717" y="274"/>
                </a:lnTo>
                <a:lnTo>
                  <a:pt x="728" y="357"/>
                </a:lnTo>
                <a:lnTo>
                  <a:pt x="735" y="380"/>
                </a:lnTo>
                <a:lnTo>
                  <a:pt x="746" y="402"/>
                </a:lnTo>
                <a:lnTo>
                  <a:pt x="758" y="423"/>
                </a:lnTo>
                <a:lnTo>
                  <a:pt x="799" y="466"/>
                </a:lnTo>
                <a:lnTo>
                  <a:pt x="843" y="493"/>
                </a:lnTo>
                <a:lnTo>
                  <a:pt x="956" y="532"/>
                </a:lnTo>
                <a:lnTo>
                  <a:pt x="1004" y="541"/>
                </a:lnTo>
                <a:lnTo>
                  <a:pt x="1092" y="539"/>
                </a:lnTo>
                <a:lnTo>
                  <a:pt x="1162" y="521"/>
                </a:lnTo>
                <a:lnTo>
                  <a:pt x="1191" y="506"/>
                </a:lnTo>
                <a:lnTo>
                  <a:pt x="1216" y="490"/>
                </a:lnTo>
                <a:lnTo>
                  <a:pt x="1238" y="473"/>
                </a:lnTo>
                <a:lnTo>
                  <a:pt x="1257" y="455"/>
                </a:lnTo>
                <a:lnTo>
                  <a:pt x="1284" y="422"/>
                </a:lnTo>
                <a:lnTo>
                  <a:pt x="1304" y="387"/>
                </a:lnTo>
                <a:lnTo>
                  <a:pt x="1575" y="410"/>
                </a:lnTo>
                <a:lnTo>
                  <a:pt x="1685" y="436"/>
                </a:lnTo>
                <a:lnTo>
                  <a:pt x="1712" y="448"/>
                </a:lnTo>
                <a:lnTo>
                  <a:pt x="1816" y="506"/>
                </a:lnTo>
                <a:lnTo>
                  <a:pt x="1839" y="523"/>
                </a:lnTo>
                <a:lnTo>
                  <a:pt x="1861" y="539"/>
                </a:lnTo>
                <a:lnTo>
                  <a:pt x="1881" y="558"/>
                </a:lnTo>
                <a:lnTo>
                  <a:pt x="1933" y="625"/>
                </a:lnTo>
                <a:lnTo>
                  <a:pt x="1954" y="701"/>
                </a:lnTo>
                <a:lnTo>
                  <a:pt x="1958" y="783"/>
                </a:lnTo>
                <a:lnTo>
                  <a:pt x="1954" y="880"/>
                </a:lnTo>
                <a:lnTo>
                  <a:pt x="2048" y="898"/>
                </a:lnTo>
                <a:lnTo>
                  <a:pt x="2049" y="783"/>
                </a:lnTo>
                <a:lnTo>
                  <a:pt x="2042" y="690"/>
                </a:lnTo>
                <a:lnTo>
                  <a:pt x="2028" y="613"/>
                </a:lnTo>
                <a:lnTo>
                  <a:pt x="2010" y="582"/>
                </a:lnTo>
                <a:lnTo>
                  <a:pt x="1979" y="544"/>
                </a:lnTo>
                <a:lnTo>
                  <a:pt x="1925" y="493"/>
                </a:lnTo>
                <a:lnTo>
                  <a:pt x="1841" y="433"/>
                </a:lnTo>
                <a:lnTo>
                  <a:pt x="1755" y="386"/>
                </a:lnTo>
                <a:lnTo>
                  <a:pt x="1719" y="369"/>
                </a:lnTo>
                <a:lnTo>
                  <a:pt x="1678" y="356"/>
                </a:lnTo>
                <a:lnTo>
                  <a:pt x="1638" y="345"/>
                </a:lnTo>
                <a:lnTo>
                  <a:pt x="1595" y="336"/>
                </a:lnTo>
                <a:lnTo>
                  <a:pt x="1252" y="295"/>
                </a:lnTo>
                <a:lnTo>
                  <a:pt x="1239" y="332"/>
                </a:lnTo>
                <a:lnTo>
                  <a:pt x="1225" y="366"/>
                </a:lnTo>
                <a:lnTo>
                  <a:pt x="1173" y="429"/>
                </a:lnTo>
                <a:lnTo>
                  <a:pt x="1162" y="439"/>
                </a:lnTo>
                <a:lnTo>
                  <a:pt x="1139" y="452"/>
                </a:lnTo>
                <a:lnTo>
                  <a:pt x="1112" y="464"/>
                </a:lnTo>
                <a:lnTo>
                  <a:pt x="1080" y="470"/>
                </a:lnTo>
                <a:lnTo>
                  <a:pt x="1045" y="473"/>
                </a:lnTo>
                <a:lnTo>
                  <a:pt x="961" y="461"/>
                </a:lnTo>
                <a:lnTo>
                  <a:pt x="918" y="446"/>
                </a:lnTo>
                <a:lnTo>
                  <a:pt x="882" y="428"/>
                </a:lnTo>
                <a:lnTo>
                  <a:pt x="855" y="408"/>
                </a:lnTo>
                <a:lnTo>
                  <a:pt x="843" y="396"/>
                </a:lnTo>
                <a:lnTo>
                  <a:pt x="834" y="386"/>
                </a:lnTo>
                <a:lnTo>
                  <a:pt x="807" y="338"/>
                </a:lnTo>
                <a:lnTo>
                  <a:pt x="796" y="288"/>
                </a:lnTo>
                <a:lnTo>
                  <a:pt x="798" y="241"/>
                </a:lnTo>
                <a:lnTo>
                  <a:pt x="807" y="202"/>
                </a:lnTo>
                <a:lnTo>
                  <a:pt x="819" y="166"/>
                </a:lnTo>
                <a:lnTo>
                  <a:pt x="494" y="62"/>
                </a:lnTo>
                <a:lnTo>
                  <a:pt x="455" y="47"/>
                </a:lnTo>
                <a:lnTo>
                  <a:pt x="410" y="30"/>
                </a:lnTo>
                <a:lnTo>
                  <a:pt x="368" y="20"/>
                </a:lnTo>
                <a:lnTo>
                  <a:pt x="325" y="11"/>
                </a:lnTo>
                <a:lnTo>
                  <a:pt x="286" y="5"/>
                </a:lnTo>
                <a:lnTo>
                  <a:pt x="146" y="0"/>
                </a:lnTo>
                <a:lnTo>
                  <a:pt x="49" y="12"/>
                </a:lnTo>
                <a:lnTo>
                  <a:pt x="15" y="21"/>
                </a:lnTo>
                <a:lnTo>
                  <a:pt x="0" y="107"/>
                </a:lnTo>
                <a:lnTo>
                  <a:pt x="0" y="107"/>
                </a:lnTo>
                <a:close/>
              </a:path>
            </a:pathLst>
          </a:custGeom>
          <a:solidFill>
            <a:srgbClr val="C7695C"/>
          </a:solidFill>
          <a:ln w="9525">
            <a:noFill/>
            <a:round/>
            <a:headEnd/>
            <a:tailEnd/>
          </a:ln>
        </p:spPr>
        <p:txBody>
          <a:bodyPr/>
          <a:lstStyle/>
          <a:p>
            <a:endParaRPr lang="zh-CN" altLang="en-US"/>
          </a:p>
        </p:txBody>
      </p:sp>
      <p:sp>
        <p:nvSpPr>
          <p:cNvPr id="29" name="Freeform 29"/>
          <p:cNvSpPr>
            <a:spLocks/>
          </p:cNvSpPr>
          <p:nvPr/>
        </p:nvSpPr>
        <p:spPr bwMode="auto">
          <a:xfrm>
            <a:off x="1674813" y="4491633"/>
            <a:ext cx="1247775" cy="828675"/>
          </a:xfrm>
          <a:custGeom>
            <a:avLst/>
            <a:gdLst/>
            <a:ahLst/>
            <a:cxnLst>
              <a:cxn ang="0">
                <a:pos x="0" y="277"/>
              </a:cxn>
              <a:cxn ang="0">
                <a:pos x="344" y="68"/>
              </a:cxn>
              <a:cxn ang="0">
                <a:pos x="380" y="55"/>
              </a:cxn>
              <a:cxn ang="0">
                <a:pos x="422" y="45"/>
              </a:cxn>
              <a:cxn ang="0">
                <a:pos x="477" y="31"/>
              </a:cxn>
              <a:cxn ang="0">
                <a:pos x="542" y="18"/>
              </a:cxn>
              <a:cxn ang="0">
                <a:pos x="616" y="7"/>
              </a:cxn>
              <a:cxn ang="0">
                <a:pos x="695" y="1"/>
              </a:cxn>
              <a:cxn ang="0">
                <a:pos x="779" y="0"/>
              </a:cxn>
              <a:cxn ang="0">
                <a:pos x="944" y="10"/>
              </a:cxn>
              <a:cxn ang="0">
                <a:pos x="1086" y="30"/>
              </a:cxn>
              <a:cxn ang="0">
                <a:pos x="1185" y="48"/>
              </a:cxn>
              <a:cxn ang="0">
                <a:pos x="1221" y="55"/>
              </a:cxn>
              <a:cxn ang="0">
                <a:pos x="1262" y="80"/>
              </a:cxn>
              <a:cxn ang="0">
                <a:pos x="1429" y="185"/>
              </a:cxn>
              <a:cxn ang="0">
                <a:pos x="1542" y="278"/>
              </a:cxn>
              <a:cxn ang="0">
                <a:pos x="1560" y="312"/>
              </a:cxn>
              <a:cxn ang="0">
                <a:pos x="1569" y="348"/>
              </a:cxn>
              <a:cxn ang="0">
                <a:pos x="1571" y="429"/>
              </a:cxn>
              <a:cxn ang="0">
                <a:pos x="1562" y="495"/>
              </a:cxn>
              <a:cxn ang="0">
                <a:pos x="1557" y="522"/>
              </a:cxn>
              <a:cxn ang="0">
                <a:pos x="1481" y="313"/>
              </a:cxn>
              <a:cxn ang="0">
                <a:pos x="1169" y="117"/>
              </a:cxn>
              <a:cxn ang="0">
                <a:pos x="1088" y="105"/>
              </a:cxn>
              <a:cxn ang="0">
                <a:pos x="1002" y="95"/>
              </a:cxn>
              <a:cxn ang="0">
                <a:pos x="898" y="86"/>
              </a:cxn>
              <a:cxn ang="0">
                <a:pos x="784" y="78"/>
              </a:cxn>
              <a:cxn ang="0">
                <a:pos x="673" y="78"/>
              </a:cxn>
              <a:cxn ang="0">
                <a:pos x="573" y="86"/>
              </a:cxn>
              <a:cxn ang="0">
                <a:pos x="492" y="104"/>
              </a:cxn>
              <a:cxn ang="0">
                <a:pos x="459" y="119"/>
              </a:cxn>
              <a:cxn ang="0">
                <a:pos x="425" y="134"/>
              </a:cxn>
              <a:cxn ang="0">
                <a:pos x="151" y="284"/>
              </a:cxn>
              <a:cxn ang="0">
                <a:pos x="95" y="321"/>
              </a:cxn>
              <a:cxn ang="0">
                <a:pos x="0" y="277"/>
              </a:cxn>
              <a:cxn ang="0">
                <a:pos x="0" y="277"/>
              </a:cxn>
            </a:cxnLst>
            <a:rect l="0" t="0" r="r" b="b"/>
            <a:pathLst>
              <a:path w="1571" h="522">
                <a:moveTo>
                  <a:pt x="0" y="277"/>
                </a:moveTo>
                <a:lnTo>
                  <a:pt x="344" y="68"/>
                </a:lnTo>
                <a:lnTo>
                  <a:pt x="380" y="55"/>
                </a:lnTo>
                <a:lnTo>
                  <a:pt x="422" y="45"/>
                </a:lnTo>
                <a:lnTo>
                  <a:pt x="477" y="31"/>
                </a:lnTo>
                <a:lnTo>
                  <a:pt x="542" y="18"/>
                </a:lnTo>
                <a:lnTo>
                  <a:pt x="616" y="7"/>
                </a:lnTo>
                <a:lnTo>
                  <a:pt x="695" y="1"/>
                </a:lnTo>
                <a:lnTo>
                  <a:pt x="779" y="0"/>
                </a:lnTo>
                <a:lnTo>
                  <a:pt x="944" y="10"/>
                </a:lnTo>
                <a:lnTo>
                  <a:pt x="1086" y="30"/>
                </a:lnTo>
                <a:lnTo>
                  <a:pt x="1185" y="48"/>
                </a:lnTo>
                <a:lnTo>
                  <a:pt x="1221" y="55"/>
                </a:lnTo>
                <a:lnTo>
                  <a:pt x="1262" y="80"/>
                </a:lnTo>
                <a:lnTo>
                  <a:pt x="1429" y="185"/>
                </a:lnTo>
                <a:lnTo>
                  <a:pt x="1542" y="278"/>
                </a:lnTo>
                <a:lnTo>
                  <a:pt x="1560" y="312"/>
                </a:lnTo>
                <a:lnTo>
                  <a:pt x="1569" y="348"/>
                </a:lnTo>
                <a:lnTo>
                  <a:pt x="1571" y="429"/>
                </a:lnTo>
                <a:lnTo>
                  <a:pt x="1562" y="495"/>
                </a:lnTo>
                <a:lnTo>
                  <a:pt x="1557" y="522"/>
                </a:lnTo>
                <a:lnTo>
                  <a:pt x="1481" y="313"/>
                </a:lnTo>
                <a:lnTo>
                  <a:pt x="1169" y="117"/>
                </a:lnTo>
                <a:lnTo>
                  <a:pt x="1088" y="105"/>
                </a:lnTo>
                <a:lnTo>
                  <a:pt x="1002" y="95"/>
                </a:lnTo>
                <a:lnTo>
                  <a:pt x="898" y="86"/>
                </a:lnTo>
                <a:lnTo>
                  <a:pt x="784" y="78"/>
                </a:lnTo>
                <a:lnTo>
                  <a:pt x="673" y="78"/>
                </a:lnTo>
                <a:lnTo>
                  <a:pt x="573" y="86"/>
                </a:lnTo>
                <a:lnTo>
                  <a:pt x="492" y="104"/>
                </a:lnTo>
                <a:lnTo>
                  <a:pt x="459" y="119"/>
                </a:lnTo>
                <a:lnTo>
                  <a:pt x="425" y="134"/>
                </a:lnTo>
                <a:lnTo>
                  <a:pt x="151" y="284"/>
                </a:lnTo>
                <a:lnTo>
                  <a:pt x="95" y="321"/>
                </a:lnTo>
                <a:lnTo>
                  <a:pt x="0" y="277"/>
                </a:lnTo>
                <a:lnTo>
                  <a:pt x="0" y="277"/>
                </a:lnTo>
                <a:close/>
              </a:path>
            </a:pathLst>
          </a:custGeom>
          <a:solidFill>
            <a:srgbClr val="A39494"/>
          </a:solidFill>
          <a:ln w="9525">
            <a:noFill/>
            <a:round/>
            <a:headEnd/>
            <a:tailEnd/>
          </a:ln>
        </p:spPr>
        <p:txBody>
          <a:bodyPr/>
          <a:lstStyle/>
          <a:p>
            <a:endParaRPr lang="zh-CN" altLang="en-US"/>
          </a:p>
        </p:txBody>
      </p:sp>
      <p:sp>
        <p:nvSpPr>
          <p:cNvPr id="30" name="Freeform 30"/>
          <p:cNvSpPr>
            <a:spLocks/>
          </p:cNvSpPr>
          <p:nvPr/>
        </p:nvSpPr>
        <p:spPr bwMode="auto">
          <a:xfrm>
            <a:off x="2347913" y="1843683"/>
            <a:ext cx="280987" cy="2817813"/>
          </a:xfrm>
          <a:custGeom>
            <a:avLst/>
            <a:gdLst/>
            <a:ahLst/>
            <a:cxnLst>
              <a:cxn ang="0">
                <a:pos x="0" y="0"/>
              </a:cxn>
              <a:cxn ang="0">
                <a:pos x="266" y="1737"/>
              </a:cxn>
              <a:cxn ang="0">
                <a:pos x="354" y="1775"/>
              </a:cxn>
              <a:cxn ang="0">
                <a:pos x="88" y="0"/>
              </a:cxn>
              <a:cxn ang="0">
                <a:pos x="0" y="0"/>
              </a:cxn>
              <a:cxn ang="0">
                <a:pos x="0" y="0"/>
              </a:cxn>
            </a:cxnLst>
            <a:rect l="0" t="0" r="r" b="b"/>
            <a:pathLst>
              <a:path w="354" h="1775">
                <a:moveTo>
                  <a:pt x="0" y="0"/>
                </a:moveTo>
                <a:lnTo>
                  <a:pt x="266" y="1737"/>
                </a:lnTo>
                <a:lnTo>
                  <a:pt x="354" y="1775"/>
                </a:lnTo>
                <a:lnTo>
                  <a:pt x="88" y="0"/>
                </a:lnTo>
                <a:lnTo>
                  <a:pt x="0" y="0"/>
                </a:lnTo>
                <a:lnTo>
                  <a:pt x="0" y="0"/>
                </a:lnTo>
                <a:close/>
              </a:path>
            </a:pathLst>
          </a:custGeom>
          <a:solidFill>
            <a:srgbClr val="A39494"/>
          </a:solidFill>
          <a:ln w="9525">
            <a:noFill/>
            <a:round/>
            <a:headEnd/>
            <a:tailEnd/>
          </a:ln>
        </p:spPr>
        <p:txBody>
          <a:bodyPr/>
          <a:lstStyle/>
          <a:p>
            <a:endParaRPr lang="zh-CN" altLang="en-US"/>
          </a:p>
        </p:txBody>
      </p:sp>
      <p:sp>
        <p:nvSpPr>
          <p:cNvPr id="31" name="Freeform 31"/>
          <p:cNvSpPr>
            <a:spLocks/>
          </p:cNvSpPr>
          <p:nvPr/>
        </p:nvSpPr>
        <p:spPr bwMode="auto">
          <a:xfrm>
            <a:off x="1462088" y="3882033"/>
            <a:ext cx="549275" cy="474663"/>
          </a:xfrm>
          <a:custGeom>
            <a:avLst/>
            <a:gdLst/>
            <a:ahLst/>
            <a:cxnLst>
              <a:cxn ang="0">
                <a:pos x="34" y="0"/>
              </a:cxn>
              <a:cxn ang="0">
                <a:pos x="691" y="18"/>
              </a:cxn>
              <a:cxn ang="0">
                <a:pos x="656" y="299"/>
              </a:cxn>
              <a:cxn ang="0">
                <a:pos x="521" y="217"/>
              </a:cxn>
              <a:cxn ang="0">
                <a:pos x="395" y="153"/>
              </a:cxn>
              <a:cxn ang="0">
                <a:pos x="363" y="140"/>
              </a:cxn>
              <a:cxn ang="0">
                <a:pos x="332" y="128"/>
              </a:cxn>
              <a:cxn ang="0">
                <a:pos x="300" y="117"/>
              </a:cxn>
              <a:cxn ang="0">
                <a:pos x="172" y="93"/>
              </a:cxn>
              <a:cxn ang="0">
                <a:pos x="106" y="84"/>
              </a:cxn>
              <a:cxn ang="0">
                <a:pos x="0" y="78"/>
              </a:cxn>
              <a:cxn ang="0">
                <a:pos x="34" y="0"/>
              </a:cxn>
              <a:cxn ang="0">
                <a:pos x="34" y="0"/>
              </a:cxn>
            </a:cxnLst>
            <a:rect l="0" t="0" r="r" b="b"/>
            <a:pathLst>
              <a:path w="691" h="299">
                <a:moveTo>
                  <a:pt x="34" y="0"/>
                </a:moveTo>
                <a:lnTo>
                  <a:pt x="691" y="18"/>
                </a:lnTo>
                <a:lnTo>
                  <a:pt x="656" y="299"/>
                </a:lnTo>
                <a:lnTo>
                  <a:pt x="521" y="217"/>
                </a:lnTo>
                <a:lnTo>
                  <a:pt x="395" y="153"/>
                </a:lnTo>
                <a:lnTo>
                  <a:pt x="363" y="140"/>
                </a:lnTo>
                <a:lnTo>
                  <a:pt x="332" y="128"/>
                </a:lnTo>
                <a:lnTo>
                  <a:pt x="300" y="117"/>
                </a:lnTo>
                <a:lnTo>
                  <a:pt x="172" y="93"/>
                </a:lnTo>
                <a:lnTo>
                  <a:pt x="106" y="84"/>
                </a:lnTo>
                <a:lnTo>
                  <a:pt x="0" y="78"/>
                </a:lnTo>
                <a:lnTo>
                  <a:pt x="34" y="0"/>
                </a:lnTo>
                <a:lnTo>
                  <a:pt x="34" y="0"/>
                </a:lnTo>
                <a:close/>
              </a:path>
            </a:pathLst>
          </a:custGeom>
          <a:solidFill>
            <a:srgbClr val="C7695C"/>
          </a:solidFill>
          <a:ln w="9525">
            <a:noFill/>
            <a:round/>
            <a:headEnd/>
            <a:tailEnd/>
          </a:ln>
        </p:spPr>
        <p:txBody>
          <a:bodyPr/>
          <a:lstStyle/>
          <a:p>
            <a:endParaRPr lang="zh-CN" altLang="en-US"/>
          </a:p>
        </p:txBody>
      </p:sp>
      <p:sp>
        <p:nvSpPr>
          <p:cNvPr id="32" name="Freeform 32"/>
          <p:cNvSpPr>
            <a:spLocks/>
          </p:cNvSpPr>
          <p:nvPr/>
        </p:nvSpPr>
        <p:spPr bwMode="auto">
          <a:xfrm>
            <a:off x="2024063" y="3451821"/>
            <a:ext cx="381000" cy="628650"/>
          </a:xfrm>
          <a:custGeom>
            <a:avLst/>
            <a:gdLst/>
            <a:ahLst/>
            <a:cxnLst>
              <a:cxn ang="0">
                <a:pos x="192" y="66"/>
              </a:cxn>
              <a:cxn ang="0">
                <a:pos x="188" y="46"/>
              </a:cxn>
              <a:cxn ang="0">
                <a:pos x="177" y="28"/>
              </a:cxn>
              <a:cxn ang="0">
                <a:pos x="167" y="21"/>
              </a:cxn>
              <a:cxn ang="0">
                <a:pos x="158" y="15"/>
              </a:cxn>
              <a:cxn ang="0">
                <a:pos x="134" y="6"/>
              </a:cxn>
              <a:cxn ang="0">
                <a:pos x="82" y="0"/>
              </a:cxn>
              <a:cxn ang="0">
                <a:pos x="39" y="19"/>
              </a:cxn>
              <a:cxn ang="0">
                <a:pos x="0" y="87"/>
              </a:cxn>
              <a:cxn ang="0">
                <a:pos x="10" y="122"/>
              </a:cxn>
              <a:cxn ang="0">
                <a:pos x="54" y="155"/>
              </a:cxn>
              <a:cxn ang="0">
                <a:pos x="239" y="204"/>
              </a:cxn>
              <a:cxn ang="0">
                <a:pos x="289" y="216"/>
              </a:cxn>
              <a:cxn ang="0">
                <a:pos x="332" y="229"/>
              </a:cxn>
              <a:cxn ang="0">
                <a:pos x="366" y="244"/>
              </a:cxn>
              <a:cxn ang="0">
                <a:pos x="384" y="260"/>
              </a:cxn>
              <a:cxn ang="0">
                <a:pos x="388" y="272"/>
              </a:cxn>
              <a:cxn ang="0">
                <a:pos x="375" y="275"/>
              </a:cxn>
              <a:cxn ang="0">
                <a:pos x="327" y="271"/>
              </a:cxn>
              <a:cxn ang="0">
                <a:pos x="273" y="275"/>
              </a:cxn>
              <a:cxn ang="0">
                <a:pos x="256" y="290"/>
              </a:cxn>
              <a:cxn ang="0">
                <a:pos x="253" y="320"/>
              </a:cxn>
              <a:cxn ang="0">
                <a:pos x="265" y="361"/>
              </a:cxn>
              <a:cxn ang="0">
                <a:pos x="278" y="372"/>
              </a:cxn>
              <a:cxn ang="0">
                <a:pos x="294" y="379"/>
              </a:cxn>
              <a:cxn ang="0">
                <a:pos x="368" y="396"/>
              </a:cxn>
              <a:cxn ang="0">
                <a:pos x="409" y="391"/>
              </a:cxn>
              <a:cxn ang="0">
                <a:pos x="431" y="378"/>
              </a:cxn>
              <a:cxn ang="0">
                <a:pos x="450" y="360"/>
              </a:cxn>
              <a:cxn ang="0">
                <a:pos x="479" y="313"/>
              </a:cxn>
              <a:cxn ang="0">
                <a:pos x="481" y="265"/>
              </a:cxn>
              <a:cxn ang="0">
                <a:pos x="474" y="253"/>
              </a:cxn>
              <a:cxn ang="0">
                <a:pos x="461" y="241"/>
              </a:cxn>
              <a:cxn ang="0">
                <a:pos x="239" y="156"/>
              </a:cxn>
              <a:cxn ang="0">
                <a:pos x="186" y="143"/>
              </a:cxn>
              <a:cxn ang="0">
                <a:pos x="134" y="131"/>
              </a:cxn>
              <a:cxn ang="0">
                <a:pos x="192" y="66"/>
              </a:cxn>
              <a:cxn ang="0">
                <a:pos x="192" y="66"/>
              </a:cxn>
            </a:cxnLst>
            <a:rect l="0" t="0" r="r" b="b"/>
            <a:pathLst>
              <a:path w="481" h="396">
                <a:moveTo>
                  <a:pt x="192" y="66"/>
                </a:moveTo>
                <a:lnTo>
                  <a:pt x="188" y="46"/>
                </a:lnTo>
                <a:lnTo>
                  <a:pt x="177" y="28"/>
                </a:lnTo>
                <a:lnTo>
                  <a:pt x="167" y="21"/>
                </a:lnTo>
                <a:lnTo>
                  <a:pt x="158" y="15"/>
                </a:lnTo>
                <a:lnTo>
                  <a:pt x="134" y="6"/>
                </a:lnTo>
                <a:lnTo>
                  <a:pt x="82" y="0"/>
                </a:lnTo>
                <a:lnTo>
                  <a:pt x="39" y="19"/>
                </a:lnTo>
                <a:lnTo>
                  <a:pt x="0" y="87"/>
                </a:lnTo>
                <a:lnTo>
                  <a:pt x="10" y="122"/>
                </a:lnTo>
                <a:lnTo>
                  <a:pt x="54" y="155"/>
                </a:lnTo>
                <a:lnTo>
                  <a:pt x="239" y="204"/>
                </a:lnTo>
                <a:lnTo>
                  <a:pt x="289" y="216"/>
                </a:lnTo>
                <a:lnTo>
                  <a:pt x="332" y="229"/>
                </a:lnTo>
                <a:lnTo>
                  <a:pt x="366" y="244"/>
                </a:lnTo>
                <a:lnTo>
                  <a:pt x="384" y="260"/>
                </a:lnTo>
                <a:lnTo>
                  <a:pt x="388" y="272"/>
                </a:lnTo>
                <a:lnTo>
                  <a:pt x="375" y="275"/>
                </a:lnTo>
                <a:lnTo>
                  <a:pt x="327" y="271"/>
                </a:lnTo>
                <a:lnTo>
                  <a:pt x="273" y="275"/>
                </a:lnTo>
                <a:lnTo>
                  <a:pt x="256" y="290"/>
                </a:lnTo>
                <a:lnTo>
                  <a:pt x="253" y="320"/>
                </a:lnTo>
                <a:lnTo>
                  <a:pt x="265" y="361"/>
                </a:lnTo>
                <a:lnTo>
                  <a:pt x="278" y="372"/>
                </a:lnTo>
                <a:lnTo>
                  <a:pt x="294" y="379"/>
                </a:lnTo>
                <a:lnTo>
                  <a:pt x="368" y="396"/>
                </a:lnTo>
                <a:lnTo>
                  <a:pt x="409" y="391"/>
                </a:lnTo>
                <a:lnTo>
                  <a:pt x="431" y="378"/>
                </a:lnTo>
                <a:lnTo>
                  <a:pt x="450" y="360"/>
                </a:lnTo>
                <a:lnTo>
                  <a:pt x="479" y="313"/>
                </a:lnTo>
                <a:lnTo>
                  <a:pt x="481" y="265"/>
                </a:lnTo>
                <a:lnTo>
                  <a:pt x="474" y="253"/>
                </a:lnTo>
                <a:lnTo>
                  <a:pt x="461" y="241"/>
                </a:lnTo>
                <a:lnTo>
                  <a:pt x="239" y="156"/>
                </a:lnTo>
                <a:lnTo>
                  <a:pt x="186" y="143"/>
                </a:lnTo>
                <a:lnTo>
                  <a:pt x="134" y="131"/>
                </a:lnTo>
                <a:lnTo>
                  <a:pt x="192" y="66"/>
                </a:lnTo>
                <a:lnTo>
                  <a:pt x="192" y="66"/>
                </a:lnTo>
                <a:close/>
              </a:path>
            </a:pathLst>
          </a:custGeom>
          <a:solidFill>
            <a:srgbClr val="C7695C"/>
          </a:solidFill>
          <a:ln w="9525">
            <a:noFill/>
            <a:round/>
            <a:headEnd/>
            <a:tailEnd/>
          </a:ln>
        </p:spPr>
        <p:txBody>
          <a:bodyPr/>
          <a:lstStyle/>
          <a:p>
            <a:endParaRPr lang="zh-CN" altLang="en-US"/>
          </a:p>
        </p:txBody>
      </p:sp>
      <p:sp>
        <p:nvSpPr>
          <p:cNvPr id="33" name="Freeform 33"/>
          <p:cNvSpPr>
            <a:spLocks/>
          </p:cNvSpPr>
          <p:nvPr/>
        </p:nvSpPr>
        <p:spPr bwMode="auto">
          <a:xfrm>
            <a:off x="2659063" y="4170958"/>
            <a:ext cx="690562" cy="568325"/>
          </a:xfrm>
          <a:custGeom>
            <a:avLst/>
            <a:gdLst/>
            <a:ahLst/>
            <a:cxnLst>
              <a:cxn ang="0">
                <a:pos x="0" y="0"/>
              </a:cxn>
              <a:cxn ang="0">
                <a:pos x="869" y="197"/>
              </a:cxn>
              <a:cxn ang="0">
                <a:pos x="770" y="358"/>
              </a:cxn>
              <a:cxn ang="0">
                <a:pos x="3" y="233"/>
              </a:cxn>
              <a:cxn ang="0">
                <a:pos x="0" y="0"/>
              </a:cxn>
              <a:cxn ang="0">
                <a:pos x="0" y="0"/>
              </a:cxn>
            </a:cxnLst>
            <a:rect l="0" t="0" r="r" b="b"/>
            <a:pathLst>
              <a:path w="869" h="358">
                <a:moveTo>
                  <a:pt x="0" y="0"/>
                </a:moveTo>
                <a:lnTo>
                  <a:pt x="869" y="197"/>
                </a:lnTo>
                <a:lnTo>
                  <a:pt x="770" y="358"/>
                </a:lnTo>
                <a:lnTo>
                  <a:pt x="3" y="233"/>
                </a:lnTo>
                <a:lnTo>
                  <a:pt x="0" y="0"/>
                </a:lnTo>
                <a:lnTo>
                  <a:pt x="0" y="0"/>
                </a:lnTo>
                <a:close/>
              </a:path>
            </a:pathLst>
          </a:custGeom>
          <a:solidFill>
            <a:srgbClr val="C7695C"/>
          </a:solidFill>
          <a:ln w="9525">
            <a:noFill/>
            <a:round/>
            <a:headEnd/>
            <a:tailEnd/>
          </a:ln>
        </p:spPr>
        <p:txBody>
          <a:bodyPr/>
          <a:lstStyle/>
          <a:p>
            <a:endParaRPr lang="zh-CN" altLang="en-US"/>
          </a:p>
        </p:txBody>
      </p:sp>
      <p:sp>
        <p:nvSpPr>
          <p:cNvPr id="34" name="Freeform 34"/>
          <p:cNvSpPr>
            <a:spLocks/>
          </p:cNvSpPr>
          <p:nvPr/>
        </p:nvSpPr>
        <p:spPr bwMode="auto">
          <a:xfrm>
            <a:off x="2895600" y="4690071"/>
            <a:ext cx="520700" cy="649287"/>
          </a:xfrm>
          <a:custGeom>
            <a:avLst/>
            <a:gdLst/>
            <a:ahLst/>
            <a:cxnLst>
              <a:cxn ang="0">
                <a:pos x="560" y="0"/>
              </a:cxn>
              <a:cxn ang="0">
                <a:pos x="553" y="27"/>
              </a:cxn>
              <a:cxn ang="0">
                <a:pos x="544" y="58"/>
              </a:cxn>
              <a:cxn ang="0">
                <a:pos x="526" y="95"/>
              </a:cxn>
              <a:cxn ang="0">
                <a:pos x="503" y="137"/>
              </a:cxn>
              <a:cxn ang="0">
                <a:pos x="472" y="180"/>
              </a:cxn>
              <a:cxn ang="0">
                <a:pos x="463" y="191"/>
              </a:cxn>
              <a:cxn ang="0">
                <a:pos x="454" y="200"/>
              </a:cxn>
              <a:cxn ang="0">
                <a:pos x="443" y="211"/>
              </a:cxn>
              <a:cxn ang="0">
                <a:pos x="433" y="220"/>
              </a:cxn>
              <a:cxn ang="0">
                <a:pos x="420" y="230"/>
              </a:cxn>
              <a:cxn ang="0">
                <a:pos x="407" y="239"/>
              </a:cxn>
              <a:cxn ang="0">
                <a:pos x="395" y="248"/>
              </a:cxn>
              <a:cxn ang="0">
                <a:pos x="382" y="256"/>
              </a:cxn>
              <a:cxn ang="0">
                <a:pos x="352" y="271"/>
              </a:cxn>
              <a:cxn ang="0">
                <a:pos x="323" y="284"/>
              </a:cxn>
              <a:cxn ang="0">
                <a:pos x="291" y="295"/>
              </a:cxn>
              <a:cxn ang="0">
                <a:pos x="258" y="304"/>
              </a:cxn>
              <a:cxn ang="0">
                <a:pos x="195" y="316"/>
              </a:cxn>
              <a:cxn ang="0">
                <a:pos x="136" y="324"/>
              </a:cxn>
              <a:cxn ang="0">
                <a:pos x="0" y="327"/>
              </a:cxn>
              <a:cxn ang="0">
                <a:pos x="10" y="409"/>
              </a:cxn>
              <a:cxn ang="0">
                <a:pos x="169" y="405"/>
              </a:cxn>
              <a:cxn ang="0">
                <a:pos x="312" y="385"/>
              </a:cxn>
              <a:cxn ang="0">
                <a:pos x="384" y="367"/>
              </a:cxn>
              <a:cxn ang="0">
                <a:pos x="416" y="355"/>
              </a:cxn>
              <a:cxn ang="0">
                <a:pos x="449" y="340"/>
              </a:cxn>
              <a:cxn ang="0">
                <a:pos x="479" y="324"/>
              </a:cxn>
              <a:cxn ang="0">
                <a:pos x="504" y="304"/>
              </a:cxn>
              <a:cxn ang="0">
                <a:pos x="517" y="293"/>
              </a:cxn>
              <a:cxn ang="0">
                <a:pos x="528" y="283"/>
              </a:cxn>
              <a:cxn ang="0">
                <a:pos x="549" y="259"/>
              </a:cxn>
              <a:cxn ang="0">
                <a:pos x="585" y="206"/>
              </a:cxn>
              <a:cxn ang="0">
                <a:pos x="614" y="152"/>
              </a:cxn>
              <a:cxn ang="0">
                <a:pos x="646" y="61"/>
              </a:cxn>
              <a:cxn ang="0">
                <a:pos x="655" y="24"/>
              </a:cxn>
              <a:cxn ang="0">
                <a:pos x="560" y="0"/>
              </a:cxn>
              <a:cxn ang="0">
                <a:pos x="560" y="0"/>
              </a:cxn>
            </a:cxnLst>
            <a:rect l="0" t="0" r="r" b="b"/>
            <a:pathLst>
              <a:path w="655" h="409">
                <a:moveTo>
                  <a:pt x="560" y="0"/>
                </a:moveTo>
                <a:lnTo>
                  <a:pt x="553" y="27"/>
                </a:lnTo>
                <a:lnTo>
                  <a:pt x="544" y="58"/>
                </a:lnTo>
                <a:lnTo>
                  <a:pt x="526" y="95"/>
                </a:lnTo>
                <a:lnTo>
                  <a:pt x="503" y="137"/>
                </a:lnTo>
                <a:lnTo>
                  <a:pt x="472" y="180"/>
                </a:lnTo>
                <a:lnTo>
                  <a:pt x="463" y="191"/>
                </a:lnTo>
                <a:lnTo>
                  <a:pt x="454" y="200"/>
                </a:lnTo>
                <a:lnTo>
                  <a:pt x="443" y="211"/>
                </a:lnTo>
                <a:lnTo>
                  <a:pt x="433" y="220"/>
                </a:lnTo>
                <a:lnTo>
                  <a:pt x="420" y="230"/>
                </a:lnTo>
                <a:lnTo>
                  <a:pt x="407" y="239"/>
                </a:lnTo>
                <a:lnTo>
                  <a:pt x="395" y="248"/>
                </a:lnTo>
                <a:lnTo>
                  <a:pt x="382" y="256"/>
                </a:lnTo>
                <a:lnTo>
                  <a:pt x="352" y="271"/>
                </a:lnTo>
                <a:lnTo>
                  <a:pt x="323" y="284"/>
                </a:lnTo>
                <a:lnTo>
                  <a:pt x="291" y="295"/>
                </a:lnTo>
                <a:lnTo>
                  <a:pt x="258" y="304"/>
                </a:lnTo>
                <a:lnTo>
                  <a:pt x="195" y="316"/>
                </a:lnTo>
                <a:lnTo>
                  <a:pt x="136" y="324"/>
                </a:lnTo>
                <a:lnTo>
                  <a:pt x="0" y="327"/>
                </a:lnTo>
                <a:lnTo>
                  <a:pt x="10" y="409"/>
                </a:lnTo>
                <a:lnTo>
                  <a:pt x="169" y="405"/>
                </a:lnTo>
                <a:lnTo>
                  <a:pt x="312" y="385"/>
                </a:lnTo>
                <a:lnTo>
                  <a:pt x="384" y="367"/>
                </a:lnTo>
                <a:lnTo>
                  <a:pt x="416" y="355"/>
                </a:lnTo>
                <a:lnTo>
                  <a:pt x="449" y="340"/>
                </a:lnTo>
                <a:lnTo>
                  <a:pt x="479" y="324"/>
                </a:lnTo>
                <a:lnTo>
                  <a:pt x="504" y="304"/>
                </a:lnTo>
                <a:lnTo>
                  <a:pt x="517" y="293"/>
                </a:lnTo>
                <a:lnTo>
                  <a:pt x="528" y="283"/>
                </a:lnTo>
                <a:lnTo>
                  <a:pt x="549" y="259"/>
                </a:lnTo>
                <a:lnTo>
                  <a:pt x="585" y="206"/>
                </a:lnTo>
                <a:lnTo>
                  <a:pt x="614" y="152"/>
                </a:lnTo>
                <a:lnTo>
                  <a:pt x="646" y="61"/>
                </a:lnTo>
                <a:lnTo>
                  <a:pt x="655" y="24"/>
                </a:lnTo>
                <a:lnTo>
                  <a:pt x="560" y="0"/>
                </a:lnTo>
                <a:lnTo>
                  <a:pt x="560" y="0"/>
                </a:lnTo>
                <a:close/>
              </a:path>
            </a:pathLst>
          </a:custGeom>
          <a:solidFill>
            <a:srgbClr val="A39494"/>
          </a:solidFill>
          <a:ln w="9525">
            <a:noFill/>
            <a:round/>
            <a:headEnd/>
            <a:tailEnd/>
          </a:ln>
        </p:spPr>
        <p:txBody>
          <a:bodyPr/>
          <a:lstStyle/>
          <a:p>
            <a:endParaRPr lang="zh-CN" altLang="en-US"/>
          </a:p>
        </p:txBody>
      </p:sp>
      <p:sp>
        <p:nvSpPr>
          <p:cNvPr id="35" name="Freeform 35"/>
          <p:cNvSpPr>
            <a:spLocks/>
          </p:cNvSpPr>
          <p:nvPr/>
        </p:nvSpPr>
        <p:spPr bwMode="auto">
          <a:xfrm>
            <a:off x="1897063" y="5072658"/>
            <a:ext cx="865187" cy="606425"/>
          </a:xfrm>
          <a:custGeom>
            <a:avLst/>
            <a:gdLst/>
            <a:ahLst/>
            <a:cxnLst>
              <a:cxn ang="0">
                <a:pos x="1052" y="185"/>
              </a:cxn>
              <a:cxn ang="0">
                <a:pos x="1090" y="382"/>
              </a:cxn>
              <a:cxn ang="0">
                <a:pos x="1002" y="376"/>
              </a:cxn>
              <a:cxn ang="0">
                <a:pos x="957" y="223"/>
              </a:cxn>
              <a:cxn ang="0">
                <a:pos x="826" y="135"/>
              </a:cxn>
              <a:cxn ang="0">
                <a:pos x="797" y="144"/>
              </a:cxn>
              <a:cxn ang="0">
                <a:pos x="765" y="153"/>
              </a:cxn>
              <a:cxn ang="0">
                <a:pos x="724" y="162"/>
              </a:cxn>
              <a:cxn ang="0">
                <a:pos x="675" y="171"/>
              </a:cxn>
              <a:cxn ang="0">
                <a:pos x="619" y="177"/>
              </a:cxn>
              <a:cxn ang="0">
                <a:pos x="501" y="173"/>
              </a:cxn>
              <a:cxn ang="0">
                <a:pos x="395" y="152"/>
              </a:cxn>
              <a:cxn ang="0">
                <a:pos x="352" y="140"/>
              </a:cxn>
              <a:cxn ang="0">
                <a:pos x="258" y="105"/>
              </a:cxn>
              <a:cxn ang="0">
                <a:pos x="21" y="235"/>
              </a:cxn>
              <a:cxn ang="0">
                <a:pos x="0" y="129"/>
              </a:cxn>
              <a:cxn ang="0">
                <a:pos x="228" y="0"/>
              </a:cxn>
              <a:cxn ang="0">
                <a:pos x="237" y="4"/>
              </a:cxn>
              <a:cxn ang="0">
                <a:pos x="262" y="15"/>
              </a:cxn>
              <a:cxn ang="0">
                <a:pos x="345" y="46"/>
              </a:cxn>
              <a:cxn ang="0">
                <a:pos x="370" y="55"/>
              </a:cxn>
              <a:cxn ang="0">
                <a:pos x="397" y="63"/>
              </a:cxn>
              <a:cxn ang="0">
                <a:pos x="452" y="78"/>
              </a:cxn>
              <a:cxn ang="0">
                <a:pos x="508" y="86"/>
              </a:cxn>
              <a:cxn ang="0">
                <a:pos x="560" y="86"/>
              </a:cxn>
              <a:cxn ang="0">
                <a:pos x="661" y="74"/>
              </a:cxn>
              <a:cxn ang="0">
                <a:pos x="846" y="43"/>
              </a:cxn>
              <a:cxn ang="0">
                <a:pos x="1052" y="185"/>
              </a:cxn>
              <a:cxn ang="0">
                <a:pos x="1052" y="185"/>
              </a:cxn>
            </a:cxnLst>
            <a:rect l="0" t="0" r="r" b="b"/>
            <a:pathLst>
              <a:path w="1090" h="382">
                <a:moveTo>
                  <a:pt x="1052" y="185"/>
                </a:moveTo>
                <a:lnTo>
                  <a:pt x="1090" y="382"/>
                </a:lnTo>
                <a:lnTo>
                  <a:pt x="1002" y="376"/>
                </a:lnTo>
                <a:lnTo>
                  <a:pt x="957" y="223"/>
                </a:lnTo>
                <a:lnTo>
                  <a:pt x="826" y="135"/>
                </a:lnTo>
                <a:lnTo>
                  <a:pt x="797" y="144"/>
                </a:lnTo>
                <a:lnTo>
                  <a:pt x="765" y="153"/>
                </a:lnTo>
                <a:lnTo>
                  <a:pt x="724" y="162"/>
                </a:lnTo>
                <a:lnTo>
                  <a:pt x="675" y="171"/>
                </a:lnTo>
                <a:lnTo>
                  <a:pt x="619" y="177"/>
                </a:lnTo>
                <a:lnTo>
                  <a:pt x="501" y="173"/>
                </a:lnTo>
                <a:lnTo>
                  <a:pt x="395" y="152"/>
                </a:lnTo>
                <a:lnTo>
                  <a:pt x="352" y="140"/>
                </a:lnTo>
                <a:lnTo>
                  <a:pt x="258" y="105"/>
                </a:lnTo>
                <a:lnTo>
                  <a:pt x="21" y="235"/>
                </a:lnTo>
                <a:lnTo>
                  <a:pt x="0" y="129"/>
                </a:lnTo>
                <a:lnTo>
                  <a:pt x="228" y="0"/>
                </a:lnTo>
                <a:lnTo>
                  <a:pt x="237" y="4"/>
                </a:lnTo>
                <a:lnTo>
                  <a:pt x="262" y="15"/>
                </a:lnTo>
                <a:lnTo>
                  <a:pt x="345" y="46"/>
                </a:lnTo>
                <a:lnTo>
                  <a:pt x="370" y="55"/>
                </a:lnTo>
                <a:lnTo>
                  <a:pt x="397" y="63"/>
                </a:lnTo>
                <a:lnTo>
                  <a:pt x="452" y="78"/>
                </a:lnTo>
                <a:lnTo>
                  <a:pt x="508" y="86"/>
                </a:lnTo>
                <a:lnTo>
                  <a:pt x="560" y="86"/>
                </a:lnTo>
                <a:lnTo>
                  <a:pt x="661" y="74"/>
                </a:lnTo>
                <a:lnTo>
                  <a:pt x="846" y="43"/>
                </a:lnTo>
                <a:lnTo>
                  <a:pt x="1052" y="185"/>
                </a:lnTo>
                <a:lnTo>
                  <a:pt x="1052" y="185"/>
                </a:lnTo>
                <a:close/>
              </a:path>
            </a:pathLst>
          </a:custGeom>
          <a:solidFill>
            <a:srgbClr val="A39494"/>
          </a:solidFill>
          <a:ln w="9525">
            <a:noFill/>
            <a:round/>
            <a:headEnd/>
            <a:tailEnd/>
          </a:ln>
        </p:spPr>
        <p:txBody>
          <a:bodyPr/>
          <a:lstStyle/>
          <a:p>
            <a:endParaRPr lang="zh-CN" altLang="en-US"/>
          </a:p>
        </p:txBody>
      </p:sp>
      <p:sp>
        <p:nvSpPr>
          <p:cNvPr id="36" name="Freeform 36"/>
          <p:cNvSpPr>
            <a:spLocks/>
          </p:cNvSpPr>
          <p:nvPr/>
        </p:nvSpPr>
        <p:spPr bwMode="auto">
          <a:xfrm>
            <a:off x="2611438" y="4904383"/>
            <a:ext cx="268287" cy="736600"/>
          </a:xfrm>
          <a:custGeom>
            <a:avLst/>
            <a:gdLst/>
            <a:ahLst/>
            <a:cxnLst>
              <a:cxn ang="0">
                <a:pos x="0" y="0"/>
              </a:cxn>
              <a:cxn ang="0">
                <a:pos x="5" y="80"/>
              </a:cxn>
              <a:cxn ang="0">
                <a:pos x="204" y="211"/>
              </a:cxn>
              <a:cxn ang="0">
                <a:pos x="271" y="464"/>
              </a:cxn>
              <a:cxn ang="0">
                <a:pos x="337" y="347"/>
              </a:cxn>
              <a:cxn ang="0">
                <a:pos x="242" y="124"/>
              </a:cxn>
              <a:cxn ang="0">
                <a:pos x="0" y="0"/>
              </a:cxn>
              <a:cxn ang="0">
                <a:pos x="0" y="0"/>
              </a:cxn>
            </a:cxnLst>
            <a:rect l="0" t="0" r="r" b="b"/>
            <a:pathLst>
              <a:path w="337" h="464">
                <a:moveTo>
                  <a:pt x="0" y="0"/>
                </a:moveTo>
                <a:lnTo>
                  <a:pt x="5" y="80"/>
                </a:lnTo>
                <a:lnTo>
                  <a:pt x="204" y="211"/>
                </a:lnTo>
                <a:lnTo>
                  <a:pt x="271" y="464"/>
                </a:lnTo>
                <a:lnTo>
                  <a:pt x="337" y="347"/>
                </a:lnTo>
                <a:lnTo>
                  <a:pt x="242" y="124"/>
                </a:lnTo>
                <a:lnTo>
                  <a:pt x="0" y="0"/>
                </a:lnTo>
                <a:lnTo>
                  <a:pt x="0" y="0"/>
                </a:lnTo>
                <a:close/>
              </a:path>
            </a:pathLst>
          </a:custGeom>
          <a:solidFill>
            <a:srgbClr val="A39494"/>
          </a:solidFill>
          <a:ln w="9525">
            <a:noFill/>
            <a:round/>
            <a:headEnd/>
            <a:tailEnd/>
          </a:ln>
        </p:spPr>
        <p:txBody>
          <a:bodyPr/>
          <a:lstStyle/>
          <a:p>
            <a:endParaRPr lang="zh-CN" altLang="en-US"/>
          </a:p>
        </p:txBody>
      </p:sp>
      <p:sp>
        <p:nvSpPr>
          <p:cNvPr id="37" name="Freeform 37"/>
          <p:cNvSpPr>
            <a:spLocks/>
          </p:cNvSpPr>
          <p:nvPr/>
        </p:nvSpPr>
        <p:spPr bwMode="auto">
          <a:xfrm>
            <a:off x="3716338" y="4677371"/>
            <a:ext cx="279400" cy="561975"/>
          </a:xfrm>
          <a:custGeom>
            <a:avLst/>
            <a:gdLst/>
            <a:ahLst/>
            <a:cxnLst>
              <a:cxn ang="0">
                <a:pos x="65" y="82"/>
              </a:cxn>
              <a:cxn ang="0">
                <a:pos x="236" y="223"/>
              </a:cxn>
              <a:cxn ang="0">
                <a:pos x="74" y="285"/>
              </a:cxn>
              <a:cxn ang="0">
                <a:pos x="0" y="354"/>
              </a:cxn>
              <a:cxn ang="0">
                <a:pos x="352" y="249"/>
              </a:cxn>
              <a:cxn ang="0">
                <a:pos x="79" y="0"/>
              </a:cxn>
              <a:cxn ang="0">
                <a:pos x="65" y="82"/>
              </a:cxn>
              <a:cxn ang="0">
                <a:pos x="65" y="82"/>
              </a:cxn>
            </a:cxnLst>
            <a:rect l="0" t="0" r="r" b="b"/>
            <a:pathLst>
              <a:path w="352" h="354">
                <a:moveTo>
                  <a:pt x="65" y="82"/>
                </a:moveTo>
                <a:lnTo>
                  <a:pt x="236" y="223"/>
                </a:lnTo>
                <a:lnTo>
                  <a:pt x="74" y="285"/>
                </a:lnTo>
                <a:lnTo>
                  <a:pt x="0" y="354"/>
                </a:lnTo>
                <a:lnTo>
                  <a:pt x="352" y="249"/>
                </a:lnTo>
                <a:lnTo>
                  <a:pt x="79" y="0"/>
                </a:lnTo>
                <a:lnTo>
                  <a:pt x="65" y="82"/>
                </a:lnTo>
                <a:lnTo>
                  <a:pt x="65" y="82"/>
                </a:lnTo>
                <a:close/>
              </a:path>
            </a:pathLst>
          </a:custGeom>
          <a:solidFill>
            <a:srgbClr val="A39494"/>
          </a:solidFill>
          <a:ln w="9525">
            <a:noFill/>
            <a:round/>
            <a:headEnd/>
            <a:tailEnd/>
          </a:ln>
        </p:spPr>
        <p:txBody>
          <a:bodyPr/>
          <a:lstStyle/>
          <a:p>
            <a:endParaRPr lang="zh-CN" altLang="en-US"/>
          </a:p>
        </p:txBody>
      </p:sp>
      <p:sp>
        <p:nvSpPr>
          <p:cNvPr id="38" name="Freeform 38"/>
          <p:cNvSpPr>
            <a:spLocks/>
          </p:cNvSpPr>
          <p:nvPr/>
        </p:nvSpPr>
        <p:spPr bwMode="auto">
          <a:xfrm>
            <a:off x="3808413" y="4493221"/>
            <a:ext cx="303212" cy="657225"/>
          </a:xfrm>
          <a:custGeom>
            <a:avLst/>
            <a:gdLst/>
            <a:ahLst/>
            <a:cxnLst>
              <a:cxn ang="0">
                <a:pos x="0" y="0"/>
              </a:cxn>
              <a:cxn ang="0">
                <a:pos x="22" y="92"/>
              </a:cxn>
              <a:cxn ang="0">
                <a:pos x="302" y="291"/>
              </a:cxn>
              <a:cxn ang="0">
                <a:pos x="327" y="414"/>
              </a:cxn>
              <a:cxn ang="0">
                <a:pos x="383" y="265"/>
              </a:cxn>
              <a:cxn ang="0">
                <a:pos x="0" y="0"/>
              </a:cxn>
              <a:cxn ang="0">
                <a:pos x="0" y="0"/>
              </a:cxn>
            </a:cxnLst>
            <a:rect l="0" t="0" r="r" b="b"/>
            <a:pathLst>
              <a:path w="383" h="414">
                <a:moveTo>
                  <a:pt x="0" y="0"/>
                </a:moveTo>
                <a:lnTo>
                  <a:pt x="22" y="92"/>
                </a:lnTo>
                <a:lnTo>
                  <a:pt x="302" y="291"/>
                </a:lnTo>
                <a:lnTo>
                  <a:pt x="327" y="414"/>
                </a:lnTo>
                <a:lnTo>
                  <a:pt x="383" y="265"/>
                </a:lnTo>
                <a:lnTo>
                  <a:pt x="0" y="0"/>
                </a:lnTo>
                <a:lnTo>
                  <a:pt x="0" y="0"/>
                </a:lnTo>
                <a:close/>
              </a:path>
            </a:pathLst>
          </a:custGeom>
          <a:solidFill>
            <a:srgbClr val="A39494"/>
          </a:solidFill>
          <a:ln w="9525">
            <a:noFill/>
            <a:round/>
            <a:headEnd/>
            <a:tailEnd/>
          </a:ln>
        </p:spPr>
        <p:txBody>
          <a:bodyPr/>
          <a:lstStyle/>
          <a:p>
            <a:endParaRPr lang="zh-CN" altLang="en-US"/>
          </a:p>
        </p:txBody>
      </p:sp>
      <p:sp>
        <p:nvSpPr>
          <p:cNvPr id="39" name="Freeform 39"/>
          <p:cNvSpPr>
            <a:spLocks/>
          </p:cNvSpPr>
          <p:nvPr/>
        </p:nvSpPr>
        <p:spPr bwMode="auto">
          <a:xfrm>
            <a:off x="3997325" y="4493221"/>
            <a:ext cx="376238" cy="935037"/>
          </a:xfrm>
          <a:custGeom>
            <a:avLst/>
            <a:gdLst/>
            <a:ahLst/>
            <a:cxnLst>
              <a:cxn ang="0">
                <a:pos x="74" y="68"/>
              </a:cxn>
              <a:cxn ang="0">
                <a:pos x="390" y="169"/>
              </a:cxn>
              <a:cxn ang="0">
                <a:pos x="377" y="460"/>
              </a:cxn>
              <a:cxn ang="0">
                <a:pos x="74" y="517"/>
              </a:cxn>
              <a:cxn ang="0">
                <a:pos x="0" y="589"/>
              </a:cxn>
              <a:cxn ang="0">
                <a:pos x="472" y="527"/>
              </a:cxn>
              <a:cxn ang="0">
                <a:pos x="470" y="119"/>
              </a:cxn>
              <a:cxn ang="0">
                <a:pos x="27" y="0"/>
              </a:cxn>
              <a:cxn ang="0">
                <a:pos x="74" y="68"/>
              </a:cxn>
              <a:cxn ang="0">
                <a:pos x="74" y="68"/>
              </a:cxn>
            </a:cxnLst>
            <a:rect l="0" t="0" r="r" b="b"/>
            <a:pathLst>
              <a:path w="472" h="589">
                <a:moveTo>
                  <a:pt x="74" y="68"/>
                </a:moveTo>
                <a:lnTo>
                  <a:pt x="390" y="169"/>
                </a:lnTo>
                <a:lnTo>
                  <a:pt x="377" y="460"/>
                </a:lnTo>
                <a:lnTo>
                  <a:pt x="74" y="517"/>
                </a:lnTo>
                <a:lnTo>
                  <a:pt x="0" y="589"/>
                </a:lnTo>
                <a:lnTo>
                  <a:pt x="472" y="527"/>
                </a:lnTo>
                <a:lnTo>
                  <a:pt x="470" y="119"/>
                </a:lnTo>
                <a:lnTo>
                  <a:pt x="27" y="0"/>
                </a:lnTo>
                <a:lnTo>
                  <a:pt x="74" y="68"/>
                </a:lnTo>
                <a:lnTo>
                  <a:pt x="74" y="68"/>
                </a:lnTo>
                <a:close/>
              </a:path>
            </a:pathLst>
          </a:custGeom>
          <a:solidFill>
            <a:srgbClr val="A39494"/>
          </a:solidFill>
          <a:ln w="9525">
            <a:noFill/>
            <a:round/>
            <a:headEnd/>
            <a:tailEnd/>
          </a:ln>
        </p:spPr>
        <p:txBody>
          <a:bodyPr/>
          <a:lstStyle/>
          <a:p>
            <a:endParaRPr lang="zh-CN" altLang="en-US"/>
          </a:p>
        </p:txBody>
      </p:sp>
      <p:sp>
        <p:nvSpPr>
          <p:cNvPr id="40" name="Freeform 40"/>
          <p:cNvSpPr>
            <a:spLocks/>
          </p:cNvSpPr>
          <p:nvPr/>
        </p:nvSpPr>
        <p:spPr bwMode="auto">
          <a:xfrm>
            <a:off x="3352800" y="5285383"/>
            <a:ext cx="700088" cy="384175"/>
          </a:xfrm>
          <a:custGeom>
            <a:avLst/>
            <a:gdLst/>
            <a:ahLst/>
            <a:cxnLst>
              <a:cxn ang="0">
                <a:pos x="814" y="0"/>
              </a:cxn>
              <a:cxn ang="0">
                <a:pos x="706" y="63"/>
              </a:cxn>
              <a:cxn ang="0">
                <a:pos x="311" y="45"/>
              </a:cxn>
              <a:cxn ang="0">
                <a:pos x="0" y="236"/>
              </a:cxn>
              <a:cxn ang="0">
                <a:pos x="193" y="242"/>
              </a:cxn>
              <a:cxn ang="0">
                <a:pos x="354" y="113"/>
              </a:cxn>
              <a:cxn ang="0">
                <a:pos x="780" y="135"/>
              </a:cxn>
              <a:cxn ang="0">
                <a:pos x="882" y="57"/>
              </a:cxn>
              <a:cxn ang="0">
                <a:pos x="814" y="0"/>
              </a:cxn>
              <a:cxn ang="0">
                <a:pos x="814" y="0"/>
              </a:cxn>
            </a:cxnLst>
            <a:rect l="0" t="0" r="r" b="b"/>
            <a:pathLst>
              <a:path w="882" h="242">
                <a:moveTo>
                  <a:pt x="814" y="0"/>
                </a:moveTo>
                <a:lnTo>
                  <a:pt x="706" y="63"/>
                </a:lnTo>
                <a:lnTo>
                  <a:pt x="311" y="45"/>
                </a:lnTo>
                <a:lnTo>
                  <a:pt x="0" y="236"/>
                </a:lnTo>
                <a:lnTo>
                  <a:pt x="193" y="242"/>
                </a:lnTo>
                <a:lnTo>
                  <a:pt x="354" y="113"/>
                </a:lnTo>
                <a:lnTo>
                  <a:pt x="780" y="135"/>
                </a:lnTo>
                <a:lnTo>
                  <a:pt x="882" y="57"/>
                </a:lnTo>
                <a:lnTo>
                  <a:pt x="814" y="0"/>
                </a:lnTo>
                <a:lnTo>
                  <a:pt x="814" y="0"/>
                </a:lnTo>
                <a:close/>
              </a:path>
            </a:pathLst>
          </a:custGeom>
          <a:solidFill>
            <a:srgbClr val="A39494"/>
          </a:solidFill>
          <a:ln w="9525">
            <a:noFill/>
            <a:round/>
            <a:headEnd/>
            <a:tailEnd/>
          </a:ln>
        </p:spPr>
        <p:txBody>
          <a:bodyPr/>
          <a:lstStyle/>
          <a:p>
            <a:endParaRPr lang="zh-CN" altLang="en-US"/>
          </a:p>
        </p:txBody>
      </p:sp>
      <p:sp>
        <p:nvSpPr>
          <p:cNvPr id="41" name="Freeform 41"/>
          <p:cNvSpPr>
            <a:spLocks/>
          </p:cNvSpPr>
          <p:nvPr/>
        </p:nvSpPr>
        <p:spPr bwMode="auto">
          <a:xfrm>
            <a:off x="3263900" y="4763096"/>
            <a:ext cx="450850" cy="395287"/>
          </a:xfrm>
          <a:custGeom>
            <a:avLst/>
            <a:gdLst/>
            <a:ahLst/>
            <a:cxnLst>
              <a:cxn ang="0">
                <a:pos x="47" y="171"/>
              </a:cxn>
              <a:cxn ang="0">
                <a:pos x="514" y="0"/>
              </a:cxn>
              <a:cxn ang="0">
                <a:pos x="568" y="62"/>
              </a:cxn>
              <a:cxn ang="0">
                <a:pos x="0" y="249"/>
              </a:cxn>
              <a:cxn ang="0">
                <a:pos x="47" y="171"/>
              </a:cxn>
              <a:cxn ang="0">
                <a:pos x="47" y="171"/>
              </a:cxn>
            </a:cxnLst>
            <a:rect l="0" t="0" r="r" b="b"/>
            <a:pathLst>
              <a:path w="568" h="249">
                <a:moveTo>
                  <a:pt x="47" y="171"/>
                </a:moveTo>
                <a:lnTo>
                  <a:pt x="514" y="0"/>
                </a:lnTo>
                <a:lnTo>
                  <a:pt x="568" y="62"/>
                </a:lnTo>
                <a:lnTo>
                  <a:pt x="0" y="249"/>
                </a:lnTo>
                <a:lnTo>
                  <a:pt x="47" y="171"/>
                </a:lnTo>
                <a:lnTo>
                  <a:pt x="47" y="171"/>
                </a:lnTo>
                <a:close/>
              </a:path>
            </a:pathLst>
          </a:custGeom>
          <a:solidFill>
            <a:srgbClr val="A39494"/>
          </a:solidFill>
          <a:ln w="9525">
            <a:noFill/>
            <a:round/>
            <a:headEnd/>
            <a:tailEnd/>
          </a:ln>
        </p:spPr>
        <p:txBody>
          <a:bodyPr/>
          <a:lstStyle/>
          <a:p>
            <a:endParaRPr lang="zh-CN" altLang="en-US"/>
          </a:p>
        </p:txBody>
      </p:sp>
      <p:sp>
        <p:nvSpPr>
          <p:cNvPr id="42" name="Freeform 42"/>
          <p:cNvSpPr>
            <a:spLocks/>
          </p:cNvSpPr>
          <p:nvPr/>
        </p:nvSpPr>
        <p:spPr bwMode="auto">
          <a:xfrm>
            <a:off x="4352925" y="4817071"/>
            <a:ext cx="361950" cy="676275"/>
          </a:xfrm>
          <a:custGeom>
            <a:avLst/>
            <a:gdLst/>
            <a:ahLst/>
            <a:cxnLst>
              <a:cxn ang="0">
                <a:pos x="0" y="266"/>
              </a:cxn>
              <a:cxn ang="0">
                <a:pos x="67" y="73"/>
              </a:cxn>
              <a:cxn ang="0">
                <a:pos x="207" y="197"/>
              </a:cxn>
              <a:cxn ang="0">
                <a:pos x="178" y="152"/>
              </a:cxn>
              <a:cxn ang="0">
                <a:pos x="183" y="100"/>
              </a:cxn>
              <a:cxn ang="0">
                <a:pos x="201" y="70"/>
              </a:cxn>
              <a:cxn ang="0">
                <a:pos x="235" y="37"/>
              </a:cxn>
              <a:cxn ang="0">
                <a:pos x="257" y="22"/>
              </a:cxn>
              <a:cxn ang="0">
                <a:pos x="277" y="10"/>
              </a:cxn>
              <a:cxn ang="0">
                <a:pos x="316" y="0"/>
              </a:cxn>
              <a:cxn ang="0">
                <a:pos x="350" y="0"/>
              </a:cxn>
              <a:cxn ang="0">
                <a:pos x="381" y="7"/>
              </a:cxn>
              <a:cxn ang="0">
                <a:pos x="406" y="21"/>
              </a:cxn>
              <a:cxn ang="0">
                <a:pos x="426" y="34"/>
              </a:cxn>
              <a:cxn ang="0">
                <a:pos x="440" y="49"/>
              </a:cxn>
              <a:cxn ang="0">
                <a:pos x="456" y="346"/>
              </a:cxn>
              <a:cxn ang="0">
                <a:pos x="316" y="426"/>
              </a:cxn>
              <a:cxn ang="0">
                <a:pos x="0" y="266"/>
              </a:cxn>
              <a:cxn ang="0">
                <a:pos x="0" y="266"/>
              </a:cxn>
            </a:cxnLst>
            <a:rect l="0" t="0" r="r" b="b"/>
            <a:pathLst>
              <a:path w="456" h="426">
                <a:moveTo>
                  <a:pt x="0" y="266"/>
                </a:moveTo>
                <a:lnTo>
                  <a:pt x="67" y="73"/>
                </a:lnTo>
                <a:lnTo>
                  <a:pt x="207" y="197"/>
                </a:lnTo>
                <a:lnTo>
                  <a:pt x="178" y="152"/>
                </a:lnTo>
                <a:lnTo>
                  <a:pt x="183" y="100"/>
                </a:lnTo>
                <a:lnTo>
                  <a:pt x="201" y="70"/>
                </a:lnTo>
                <a:lnTo>
                  <a:pt x="235" y="37"/>
                </a:lnTo>
                <a:lnTo>
                  <a:pt x="257" y="22"/>
                </a:lnTo>
                <a:lnTo>
                  <a:pt x="277" y="10"/>
                </a:lnTo>
                <a:lnTo>
                  <a:pt x="316" y="0"/>
                </a:lnTo>
                <a:lnTo>
                  <a:pt x="350" y="0"/>
                </a:lnTo>
                <a:lnTo>
                  <a:pt x="381" y="7"/>
                </a:lnTo>
                <a:lnTo>
                  <a:pt x="406" y="21"/>
                </a:lnTo>
                <a:lnTo>
                  <a:pt x="426" y="34"/>
                </a:lnTo>
                <a:lnTo>
                  <a:pt x="440" y="49"/>
                </a:lnTo>
                <a:lnTo>
                  <a:pt x="456" y="346"/>
                </a:lnTo>
                <a:lnTo>
                  <a:pt x="316" y="426"/>
                </a:lnTo>
                <a:lnTo>
                  <a:pt x="0" y="266"/>
                </a:lnTo>
                <a:lnTo>
                  <a:pt x="0" y="266"/>
                </a:lnTo>
                <a:close/>
              </a:path>
            </a:pathLst>
          </a:custGeom>
          <a:solidFill>
            <a:srgbClr val="A39494"/>
          </a:solidFill>
          <a:ln w="9525">
            <a:noFill/>
            <a:round/>
            <a:headEnd/>
            <a:tailEnd/>
          </a:ln>
        </p:spPr>
        <p:txBody>
          <a:bodyPr/>
          <a:lstStyle/>
          <a:p>
            <a:endParaRPr lang="zh-CN" altLang="en-US"/>
          </a:p>
        </p:txBody>
      </p:sp>
      <p:sp>
        <p:nvSpPr>
          <p:cNvPr id="43" name="Freeform 43"/>
          <p:cNvSpPr>
            <a:spLocks/>
          </p:cNvSpPr>
          <p:nvPr/>
        </p:nvSpPr>
        <p:spPr bwMode="auto">
          <a:xfrm>
            <a:off x="814388" y="3343871"/>
            <a:ext cx="169862" cy="530225"/>
          </a:xfrm>
          <a:custGeom>
            <a:avLst/>
            <a:gdLst/>
            <a:ahLst/>
            <a:cxnLst>
              <a:cxn ang="0">
                <a:pos x="140" y="0"/>
              </a:cxn>
              <a:cxn ang="0">
                <a:pos x="0" y="297"/>
              </a:cxn>
              <a:cxn ang="0">
                <a:pos x="66" y="334"/>
              </a:cxn>
              <a:cxn ang="0">
                <a:pos x="213" y="18"/>
              </a:cxn>
              <a:cxn ang="0">
                <a:pos x="140" y="0"/>
              </a:cxn>
              <a:cxn ang="0">
                <a:pos x="140" y="0"/>
              </a:cxn>
            </a:cxnLst>
            <a:rect l="0" t="0" r="r" b="b"/>
            <a:pathLst>
              <a:path w="213" h="334">
                <a:moveTo>
                  <a:pt x="140" y="0"/>
                </a:moveTo>
                <a:lnTo>
                  <a:pt x="0" y="297"/>
                </a:lnTo>
                <a:lnTo>
                  <a:pt x="66" y="334"/>
                </a:lnTo>
                <a:lnTo>
                  <a:pt x="213" y="18"/>
                </a:lnTo>
                <a:lnTo>
                  <a:pt x="140" y="0"/>
                </a:lnTo>
                <a:lnTo>
                  <a:pt x="140" y="0"/>
                </a:lnTo>
                <a:close/>
              </a:path>
            </a:pathLst>
          </a:custGeom>
          <a:solidFill>
            <a:srgbClr val="A39494"/>
          </a:solidFill>
          <a:ln w="9525">
            <a:noFill/>
            <a:round/>
            <a:headEnd/>
            <a:tailEnd/>
          </a:ln>
        </p:spPr>
        <p:txBody>
          <a:bodyPr/>
          <a:lstStyle/>
          <a:p>
            <a:endParaRPr lang="zh-CN" altLang="en-US"/>
          </a:p>
        </p:txBody>
      </p:sp>
      <p:sp>
        <p:nvSpPr>
          <p:cNvPr id="44" name="Freeform 44"/>
          <p:cNvSpPr>
            <a:spLocks/>
          </p:cNvSpPr>
          <p:nvPr/>
        </p:nvSpPr>
        <p:spPr bwMode="auto">
          <a:xfrm>
            <a:off x="3906838" y="4464646"/>
            <a:ext cx="342900" cy="928687"/>
          </a:xfrm>
          <a:custGeom>
            <a:avLst/>
            <a:gdLst/>
            <a:ahLst/>
            <a:cxnLst>
              <a:cxn ang="0">
                <a:pos x="0" y="47"/>
              </a:cxn>
              <a:cxn ang="0">
                <a:pos x="14" y="0"/>
              </a:cxn>
              <a:cxn ang="0">
                <a:pos x="433" y="234"/>
              </a:cxn>
              <a:cxn ang="0">
                <a:pos x="377" y="488"/>
              </a:cxn>
              <a:cxn ang="0">
                <a:pos x="250" y="585"/>
              </a:cxn>
              <a:cxn ang="0">
                <a:pos x="183" y="562"/>
              </a:cxn>
              <a:cxn ang="0">
                <a:pos x="296" y="461"/>
              </a:cxn>
              <a:cxn ang="0">
                <a:pos x="330" y="256"/>
              </a:cxn>
              <a:cxn ang="0">
                <a:pos x="0" y="47"/>
              </a:cxn>
              <a:cxn ang="0">
                <a:pos x="0" y="47"/>
              </a:cxn>
            </a:cxnLst>
            <a:rect l="0" t="0" r="r" b="b"/>
            <a:pathLst>
              <a:path w="433" h="585">
                <a:moveTo>
                  <a:pt x="0" y="47"/>
                </a:moveTo>
                <a:lnTo>
                  <a:pt x="14" y="0"/>
                </a:lnTo>
                <a:lnTo>
                  <a:pt x="433" y="234"/>
                </a:lnTo>
                <a:lnTo>
                  <a:pt x="377" y="488"/>
                </a:lnTo>
                <a:lnTo>
                  <a:pt x="250" y="585"/>
                </a:lnTo>
                <a:lnTo>
                  <a:pt x="183" y="562"/>
                </a:lnTo>
                <a:lnTo>
                  <a:pt x="296" y="461"/>
                </a:lnTo>
                <a:lnTo>
                  <a:pt x="330" y="256"/>
                </a:lnTo>
                <a:lnTo>
                  <a:pt x="0" y="47"/>
                </a:lnTo>
                <a:lnTo>
                  <a:pt x="0" y="47"/>
                </a:lnTo>
                <a:close/>
              </a:path>
            </a:pathLst>
          </a:custGeom>
          <a:solidFill>
            <a:srgbClr val="A39494"/>
          </a:solidFill>
          <a:ln w="9525">
            <a:noFill/>
            <a:round/>
            <a:headEnd/>
            <a:tailEnd/>
          </a:ln>
        </p:spPr>
        <p:txBody>
          <a:bodyPr/>
          <a:lstStyle/>
          <a:p>
            <a:endParaRPr lang="zh-CN" altLang="en-US"/>
          </a:p>
        </p:txBody>
      </p:sp>
      <p:sp>
        <p:nvSpPr>
          <p:cNvPr id="45" name="Freeform 45"/>
          <p:cNvSpPr>
            <a:spLocks/>
          </p:cNvSpPr>
          <p:nvPr/>
        </p:nvSpPr>
        <p:spPr bwMode="auto">
          <a:xfrm>
            <a:off x="1441450" y="3986808"/>
            <a:ext cx="222250" cy="873125"/>
          </a:xfrm>
          <a:custGeom>
            <a:avLst/>
            <a:gdLst/>
            <a:ahLst/>
            <a:cxnLst>
              <a:cxn ang="0">
                <a:pos x="18" y="0"/>
              </a:cxn>
              <a:cxn ang="0">
                <a:pos x="2" y="87"/>
              </a:cxn>
              <a:cxn ang="0">
                <a:pos x="0" y="160"/>
              </a:cxn>
              <a:cxn ang="0">
                <a:pos x="11" y="232"/>
              </a:cxn>
              <a:cxn ang="0">
                <a:pos x="32" y="301"/>
              </a:cxn>
              <a:cxn ang="0">
                <a:pos x="45" y="333"/>
              </a:cxn>
              <a:cxn ang="0">
                <a:pos x="61" y="363"/>
              </a:cxn>
              <a:cxn ang="0">
                <a:pos x="174" y="515"/>
              </a:cxn>
              <a:cxn ang="0">
                <a:pos x="212" y="550"/>
              </a:cxn>
              <a:cxn ang="0">
                <a:pos x="280" y="488"/>
              </a:cxn>
              <a:cxn ang="0">
                <a:pos x="232" y="443"/>
              </a:cxn>
              <a:cxn ang="0">
                <a:pos x="203" y="408"/>
              </a:cxn>
              <a:cxn ang="0">
                <a:pos x="171" y="367"/>
              </a:cxn>
              <a:cxn ang="0">
                <a:pos x="142" y="316"/>
              </a:cxn>
              <a:cxn ang="0">
                <a:pos x="115" y="261"/>
              </a:cxn>
              <a:cxn ang="0">
                <a:pos x="95" y="197"/>
              </a:cxn>
              <a:cxn ang="0">
                <a:pos x="90" y="98"/>
              </a:cxn>
              <a:cxn ang="0">
                <a:pos x="106" y="17"/>
              </a:cxn>
              <a:cxn ang="0">
                <a:pos x="18" y="0"/>
              </a:cxn>
              <a:cxn ang="0">
                <a:pos x="18" y="0"/>
              </a:cxn>
            </a:cxnLst>
            <a:rect l="0" t="0" r="r" b="b"/>
            <a:pathLst>
              <a:path w="280" h="550">
                <a:moveTo>
                  <a:pt x="18" y="0"/>
                </a:moveTo>
                <a:lnTo>
                  <a:pt x="2" y="87"/>
                </a:lnTo>
                <a:lnTo>
                  <a:pt x="0" y="160"/>
                </a:lnTo>
                <a:lnTo>
                  <a:pt x="11" y="232"/>
                </a:lnTo>
                <a:lnTo>
                  <a:pt x="32" y="301"/>
                </a:lnTo>
                <a:lnTo>
                  <a:pt x="45" y="333"/>
                </a:lnTo>
                <a:lnTo>
                  <a:pt x="61" y="363"/>
                </a:lnTo>
                <a:lnTo>
                  <a:pt x="174" y="515"/>
                </a:lnTo>
                <a:lnTo>
                  <a:pt x="212" y="550"/>
                </a:lnTo>
                <a:lnTo>
                  <a:pt x="280" y="488"/>
                </a:lnTo>
                <a:lnTo>
                  <a:pt x="232" y="443"/>
                </a:lnTo>
                <a:lnTo>
                  <a:pt x="203" y="408"/>
                </a:lnTo>
                <a:lnTo>
                  <a:pt x="171" y="367"/>
                </a:lnTo>
                <a:lnTo>
                  <a:pt x="142" y="316"/>
                </a:lnTo>
                <a:lnTo>
                  <a:pt x="115" y="261"/>
                </a:lnTo>
                <a:lnTo>
                  <a:pt x="95" y="197"/>
                </a:lnTo>
                <a:lnTo>
                  <a:pt x="90" y="98"/>
                </a:lnTo>
                <a:lnTo>
                  <a:pt x="106" y="17"/>
                </a:lnTo>
                <a:lnTo>
                  <a:pt x="18" y="0"/>
                </a:lnTo>
                <a:lnTo>
                  <a:pt x="18" y="0"/>
                </a:lnTo>
                <a:close/>
              </a:path>
            </a:pathLst>
          </a:custGeom>
          <a:solidFill>
            <a:srgbClr val="FFFFFF"/>
          </a:solidFill>
          <a:ln w="9525">
            <a:noFill/>
            <a:round/>
            <a:headEnd/>
            <a:tailEnd/>
          </a:ln>
        </p:spPr>
        <p:txBody>
          <a:bodyPr/>
          <a:lstStyle/>
          <a:p>
            <a:endParaRPr lang="zh-CN" altLang="en-US"/>
          </a:p>
        </p:txBody>
      </p:sp>
      <p:sp>
        <p:nvSpPr>
          <p:cNvPr id="46" name="Freeform 46"/>
          <p:cNvSpPr>
            <a:spLocks/>
          </p:cNvSpPr>
          <p:nvPr/>
        </p:nvSpPr>
        <p:spPr bwMode="auto">
          <a:xfrm>
            <a:off x="2894013" y="4569421"/>
            <a:ext cx="519112" cy="650875"/>
          </a:xfrm>
          <a:custGeom>
            <a:avLst/>
            <a:gdLst/>
            <a:ahLst/>
            <a:cxnLst>
              <a:cxn ang="0">
                <a:pos x="560" y="0"/>
              </a:cxn>
              <a:cxn ang="0">
                <a:pos x="553" y="29"/>
              </a:cxn>
              <a:cxn ang="0">
                <a:pos x="542" y="59"/>
              </a:cxn>
              <a:cxn ang="0">
                <a:pos x="526" y="97"/>
              </a:cxn>
              <a:cxn ang="0">
                <a:pos x="503" y="139"/>
              </a:cxn>
              <a:cxn ang="0">
                <a:pos x="444" y="213"/>
              </a:cxn>
              <a:cxn ang="0">
                <a:pos x="383" y="258"/>
              </a:cxn>
              <a:cxn ang="0">
                <a:pos x="352" y="272"/>
              </a:cxn>
              <a:cxn ang="0">
                <a:pos x="323" y="285"/>
              </a:cxn>
              <a:cxn ang="0">
                <a:pos x="291" y="296"/>
              </a:cxn>
              <a:cxn ang="0">
                <a:pos x="259" y="305"/>
              </a:cxn>
              <a:cxn ang="0">
                <a:pos x="196" y="317"/>
              </a:cxn>
              <a:cxn ang="0">
                <a:pos x="137" y="326"/>
              </a:cxn>
              <a:cxn ang="0">
                <a:pos x="0" y="329"/>
              </a:cxn>
              <a:cxn ang="0">
                <a:pos x="11" y="410"/>
              </a:cxn>
              <a:cxn ang="0">
                <a:pos x="169" y="406"/>
              </a:cxn>
              <a:cxn ang="0">
                <a:pos x="313" y="388"/>
              </a:cxn>
              <a:cxn ang="0">
                <a:pos x="384" y="368"/>
              </a:cxn>
              <a:cxn ang="0">
                <a:pos x="417" y="356"/>
              </a:cxn>
              <a:cxn ang="0">
                <a:pos x="449" y="342"/>
              </a:cxn>
              <a:cxn ang="0">
                <a:pos x="480" y="326"/>
              </a:cxn>
              <a:cxn ang="0">
                <a:pos x="505" y="306"/>
              </a:cxn>
              <a:cxn ang="0">
                <a:pos x="517" y="296"/>
              </a:cxn>
              <a:cxn ang="0">
                <a:pos x="528" y="284"/>
              </a:cxn>
              <a:cxn ang="0">
                <a:pos x="550" y="259"/>
              </a:cxn>
              <a:cxn ang="0">
                <a:pos x="586" y="207"/>
              </a:cxn>
              <a:cxn ang="0">
                <a:pos x="614" y="154"/>
              </a:cxn>
              <a:cxn ang="0">
                <a:pos x="647" y="64"/>
              </a:cxn>
              <a:cxn ang="0">
                <a:pos x="656" y="26"/>
              </a:cxn>
              <a:cxn ang="0">
                <a:pos x="560" y="0"/>
              </a:cxn>
              <a:cxn ang="0">
                <a:pos x="560" y="0"/>
              </a:cxn>
            </a:cxnLst>
            <a:rect l="0" t="0" r="r" b="b"/>
            <a:pathLst>
              <a:path w="656" h="410">
                <a:moveTo>
                  <a:pt x="560" y="0"/>
                </a:moveTo>
                <a:lnTo>
                  <a:pt x="553" y="29"/>
                </a:lnTo>
                <a:lnTo>
                  <a:pt x="542" y="59"/>
                </a:lnTo>
                <a:lnTo>
                  <a:pt x="526" y="97"/>
                </a:lnTo>
                <a:lnTo>
                  <a:pt x="503" y="139"/>
                </a:lnTo>
                <a:lnTo>
                  <a:pt x="444" y="213"/>
                </a:lnTo>
                <a:lnTo>
                  <a:pt x="383" y="258"/>
                </a:lnTo>
                <a:lnTo>
                  <a:pt x="352" y="272"/>
                </a:lnTo>
                <a:lnTo>
                  <a:pt x="323" y="285"/>
                </a:lnTo>
                <a:lnTo>
                  <a:pt x="291" y="296"/>
                </a:lnTo>
                <a:lnTo>
                  <a:pt x="259" y="305"/>
                </a:lnTo>
                <a:lnTo>
                  <a:pt x="196" y="317"/>
                </a:lnTo>
                <a:lnTo>
                  <a:pt x="137" y="326"/>
                </a:lnTo>
                <a:lnTo>
                  <a:pt x="0" y="329"/>
                </a:lnTo>
                <a:lnTo>
                  <a:pt x="11" y="410"/>
                </a:lnTo>
                <a:lnTo>
                  <a:pt x="169" y="406"/>
                </a:lnTo>
                <a:lnTo>
                  <a:pt x="313" y="388"/>
                </a:lnTo>
                <a:lnTo>
                  <a:pt x="384" y="368"/>
                </a:lnTo>
                <a:lnTo>
                  <a:pt x="417" y="356"/>
                </a:lnTo>
                <a:lnTo>
                  <a:pt x="449" y="342"/>
                </a:lnTo>
                <a:lnTo>
                  <a:pt x="480" y="326"/>
                </a:lnTo>
                <a:lnTo>
                  <a:pt x="505" y="306"/>
                </a:lnTo>
                <a:lnTo>
                  <a:pt x="517" y="296"/>
                </a:lnTo>
                <a:lnTo>
                  <a:pt x="528" y="284"/>
                </a:lnTo>
                <a:lnTo>
                  <a:pt x="550" y="259"/>
                </a:lnTo>
                <a:lnTo>
                  <a:pt x="586" y="207"/>
                </a:lnTo>
                <a:lnTo>
                  <a:pt x="614" y="154"/>
                </a:lnTo>
                <a:lnTo>
                  <a:pt x="647" y="64"/>
                </a:lnTo>
                <a:lnTo>
                  <a:pt x="656" y="26"/>
                </a:lnTo>
                <a:lnTo>
                  <a:pt x="560" y="0"/>
                </a:lnTo>
                <a:lnTo>
                  <a:pt x="560" y="0"/>
                </a:lnTo>
                <a:close/>
              </a:path>
            </a:pathLst>
          </a:custGeom>
          <a:solidFill>
            <a:srgbClr val="FFFFFF"/>
          </a:solidFill>
          <a:ln w="9525">
            <a:noFill/>
            <a:round/>
            <a:headEnd/>
            <a:tailEnd/>
          </a:ln>
        </p:spPr>
        <p:txBody>
          <a:bodyPr/>
          <a:lstStyle/>
          <a:p>
            <a:endParaRPr lang="zh-CN" altLang="en-US"/>
          </a:p>
        </p:txBody>
      </p:sp>
      <p:sp>
        <p:nvSpPr>
          <p:cNvPr id="47" name="Freeform 47"/>
          <p:cNvSpPr>
            <a:spLocks/>
          </p:cNvSpPr>
          <p:nvPr/>
        </p:nvSpPr>
        <p:spPr bwMode="auto">
          <a:xfrm>
            <a:off x="673100" y="1700808"/>
            <a:ext cx="3892550" cy="192088"/>
          </a:xfrm>
          <a:custGeom>
            <a:avLst/>
            <a:gdLst/>
            <a:ahLst/>
            <a:cxnLst>
              <a:cxn ang="0">
                <a:pos x="0" y="121"/>
              </a:cxn>
              <a:cxn ang="0">
                <a:pos x="4903" y="121"/>
              </a:cxn>
              <a:cxn ang="0">
                <a:pos x="4903" y="0"/>
              </a:cxn>
              <a:cxn ang="0">
                <a:pos x="0" y="0"/>
              </a:cxn>
              <a:cxn ang="0">
                <a:pos x="0" y="121"/>
              </a:cxn>
              <a:cxn ang="0">
                <a:pos x="0" y="121"/>
              </a:cxn>
            </a:cxnLst>
            <a:rect l="0" t="0" r="r" b="b"/>
            <a:pathLst>
              <a:path w="4903" h="121">
                <a:moveTo>
                  <a:pt x="0" y="121"/>
                </a:moveTo>
                <a:lnTo>
                  <a:pt x="4903" y="121"/>
                </a:lnTo>
                <a:lnTo>
                  <a:pt x="4903" y="0"/>
                </a:lnTo>
                <a:lnTo>
                  <a:pt x="0" y="0"/>
                </a:lnTo>
                <a:lnTo>
                  <a:pt x="0" y="121"/>
                </a:lnTo>
                <a:lnTo>
                  <a:pt x="0" y="121"/>
                </a:lnTo>
                <a:close/>
              </a:path>
            </a:pathLst>
          </a:custGeom>
          <a:solidFill>
            <a:srgbClr val="000000"/>
          </a:solidFill>
          <a:ln w="9525">
            <a:noFill/>
            <a:round/>
            <a:headEnd/>
            <a:tailEnd/>
          </a:ln>
        </p:spPr>
        <p:txBody>
          <a:bodyPr/>
          <a:lstStyle/>
          <a:p>
            <a:endParaRPr lang="zh-CN" altLang="en-US"/>
          </a:p>
        </p:txBody>
      </p:sp>
      <p:sp>
        <p:nvSpPr>
          <p:cNvPr id="48" name="Freeform 48"/>
          <p:cNvSpPr>
            <a:spLocks/>
          </p:cNvSpPr>
          <p:nvPr/>
        </p:nvSpPr>
        <p:spPr bwMode="auto">
          <a:xfrm>
            <a:off x="4549775" y="1700808"/>
            <a:ext cx="222250" cy="4019550"/>
          </a:xfrm>
          <a:custGeom>
            <a:avLst/>
            <a:gdLst/>
            <a:ahLst/>
            <a:cxnLst>
              <a:cxn ang="0">
                <a:pos x="124" y="2317"/>
              </a:cxn>
              <a:cxn ang="0">
                <a:pos x="124" y="215"/>
              </a:cxn>
              <a:cxn ang="0">
                <a:pos x="117" y="178"/>
              </a:cxn>
              <a:cxn ang="0">
                <a:pos x="95" y="152"/>
              </a:cxn>
              <a:cxn ang="0">
                <a:pos x="70" y="130"/>
              </a:cxn>
              <a:cxn ang="0">
                <a:pos x="38" y="119"/>
              </a:cxn>
              <a:cxn ang="0">
                <a:pos x="0" y="118"/>
              </a:cxn>
              <a:cxn ang="0">
                <a:pos x="0" y="0"/>
              </a:cxn>
              <a:cxn ang="0">
                <a:pos x="54" y="0"/>
              </a:cxn>
              <a:cxn ang="0">
                <a:pos x="104" y="9"/>
              </a:cxn>
              <a:cxn ang="0">
                <a:pos x="151" y="29"/>
              </a:cxn>
              <a:cxn ang="0">
                <a:pos x="192" y="53"/>
              </a:cxn>
              <a:cxn ang="0">
                <a:pos x="226" y="84"/>
              </a:cxn>
              <a:cxn ang="0">
                <a:pos x="253" y="122"/>
              </a:cxn>
              <a:cxn ang="0">
                <a:pos x="271" y="164"/>
              </a:cxn>
              <a:cxn ang="0">
                <a:pos x="280" y="217"/>
              </a:cxn>
              <a:cxn ang="0">
                <a:pos x="276" y="2327"/>
              </a:cxn>
              <a:cxn ang="0">
                <a:pos x="271" y="2366"/>
              </a:cxn>
              <a:cxn ang="0">
                <a:pos x="253" y="2408"/>
              </a:cxn>
              <a:cxn ang="0">
                <a:pos x="228" y="2446"/>
              </a:cxn>
              <a:cxn ang="0">
                <a:pos x="194" y="2478"/>
              </a:cxn>
              <a:cxn ang="0">
                <a:pos x="151" y="2503"/>
              </a:cxn>
              <a:cxn ang="0">
                <a:pos x="104" y="2524"/>
              </a:cxn>
              <a:cxn ang="0">
                <a:pos x="54" y="2532"/>
              </a:cxn>
              <a:cxn ang="0">
                <a:pos x="2" y="2532"/>
              </a:cxn>
              <a:cxn ang="0">
                <a:pos x="2" y="2414"/>
              </a:cxn>
              <a:cxn ang="0">
                <a:pos x="38" y="2413"/>
              </a:cxn>
              <a:cxn ang="0">
                <a:pos x="70" y="2402"/>
              </a:cxn>
              <a:cxn ang="0">
                <a:pos x="97" y="2380"/>
              </a:cxn>
              <a:cxn ang="0">
                <a:pos x="117" y="2354"/>
              </a:cxn>
              <a:cxn ang="0">
                <a:pos x="124" y="2317"/>
              </a:cxn>
              <a:cxn ang="0">
                <a:pos x="124" y="2317"/>
              </a:cxn>
            </a:cxnLst>
            <a:rect l="0" t="0" r="r" b="b"/>
            <a:pathLst>
              <a:path w="280" h="2532">
                <a:moveTo>
                  <a:pt x="124" y="2317"/>
                </a:moveTo>
                <a:lnTo>
                  <a:pt x="124" y="215"/>
                </a:lnTo>
                <a:lnTo>
                  <a:pt x="117" y="178"/>
                </a:lnTo>
                <a:lnTo>
                  <a:pt x="95" y="152"/>
                </a:lnTo>
                <a:lnTo>
                  <a:pt x="70" y="130"/>
                </a:lnTo>
                <a:lnTo>
                  <a:pt x="38" y="119"/>
                </a:lnTo>
                <a:lnTo>
                  <a:pt x="0" y="118"/>
                </a:lnTo>
                <a:lnTo>
                  <a:pt x="0" y="0"/>
                </a:lnTo>
                <a:lnTo>
                  <a:pt x="54" y="0"/>
                </a:lnTo>
                <a:lnTo>
                  <a:pt x="104" y="9"/>
                </a:lnTo>
                <a:lnTo>
                  <a:pt x="151" y="29"/>
                </a:lnTo>
                <a:lnTo>
                  <a:pt x="192" y="53"/>
                </a:lnTo>
                <a:lnTo>
                  <a:pt x="226" y="84"/>
                </a:lnTo>
                <a:lnTo>
                  <a:pt x="253" y="122"/>
                </a:lnTo>
                <a:lnTo>
                  <a:pt x="271" y="164"/>
                </a:lnTo>
                <a:lnTo>
                  <a:pt x="280" y="217"/>
                </a:lnTo>
                <a:lnTo>
                  <a:pt x="276" y="2327"/>
                </a:lnTo>
                <a:lnTo>
                  <a:pt x="271" y="2366"/>
                </a:lnTo>
                <a:lnTo>
                  <a:pt x="253" y="2408"/>
                </a:lnTo>
                <a:lnTo>
                  <a:pt x="228" y="2446"/>
                </a:lnTo>
                <a:lnTo>
                  <a:pt x="194" y="2478"/>
                </a:lnTo>
                <a:lnTo>
                  <a:pt x="151" y="2503"/>
                </a:lnTo>
                <a:lnTo>
                  <a:pt x="104" y="2524"/>
                </a:lnTo>
                <a:lnTo>
                  <a:pt x="54" y="2532"/>
                </a:lnTo>
                <a:lnTo>
                  <a:pt x="2" y="2532"/>
                </a:lnTo>
                <a:lnTo>
                  <a:pt x="2" y="2414"/>
                </a:lnTo>
                <a:lnTo>
                  <a:pt x="38" y="2413"/>
                </a:lnTo>
                <a:lnTo>
                  <a:pt x="70" y="2402"/>
                </a:lnTo>
                <a:lnTo>
                  <a:pt x="97" y="2380"/>
                </a:lnTo>
                <a:lnTo>
                  <a:pt x="117" y="2354"/>
                </a:lnTo>
                <a:lnTo>
                  <a:pt x="124" y="2317"/>
                </a:lnTo>
                <a:lnTo>
                  <a:pt x="124" y="2317"/>
                </a:lnTo>
                <a:close/>
              </a:path>
            </a:pathLst>
          </a:custGeom>
          <a:solidFill>
            <a:srgbClr val="000000"/>
          </a:solidFill>
          <a:ln w="9525">
            <a:noFill/>
            <a:round/>
            <a:headEnd/>
            <a:tailEnd/>
          </a:ln>
        </p:spPr>
        <p:txBody>
          <a:bodyPr/>
          <a:lstStyle/>
          <a:p>
            <a:endParaRPr lang="zh-CN" altLang="en-US"/>
          </a:p>
        </p:txBody>
      </p:sp>
      <p:sp>
        <p:nvSpPr>
          <p:cNvPr id="49" name="Freeform 49"/>
          <p:cNvSpPr>
            <a:spLocks/>
          </p:cNvSpPr>
          <p:nvPr/>
        </p:nvSpPr>
        <p:spPr bwMode="auto">
          <a:xfrm>
            <a:off x="674688" y="5528271"/>
            <a:ext cx="3890962" cy="192087"/>
          </a:xfrm>
          <a:custGeom>
            <a:avLst/>
            <a:gdLst/>
            <a:ahLst/>
            <a:cxnLst>
              <a:cxn ang="0">
                <a:pos x="0" y="121"/>
              </a:cxn>
              <a:cxn ang="0">
                <a:pos x="4901" y="121"/>
              </a:cxn>
              <a:cxn ang="0">
                <a:pos x="4901" y="0"/>
              </a:cxn>
              <a:cxn ang="0">
                <a:pos x="0" y="0"/>
              </a:cxn>
              <a:cxn ang="0">
                <a:pos x="0" y="121"/>
              </a:cxn>
              <a:cxn ang="0">
                <a:pos x="0" y="121"/>
              </a:cxn>
            </a:cxnLst>
            <a:rect l="0" t="0" r="r" b="b"/>
            <a:pathLst>
              <a:path w="4901" h="121">
                <a:moveTo>
                  <a:pt x="0" y="121"/>
                </a:moveTo>
                <a:lnTo>
                  <a:pt x="4901" y="121"/>
                </a:lnTo>
                <a:lnTo>
                  <a:pt x="4901" y="0"/>
                </a:lnTo>
                <a:lnTo>
                  <a:pt x="0" y="0"/>
                </a:lnTo>
                <a:lnTo>
                  <a:pt x="0" y="121"/>
                </a:lnTo>
                <a:lnTo>
                  <a:pt x="0" y="121"/>
                </a:lnTo>
                <a:close/>
              </a:path>
            </a:pathLst>
          </a:custGeom>
          <a:solidFill>
            <a:srgbClr val="000000"/>
          </a:solidFill>
          <a:ln w="9525">
            <a:noFill/>
            <a:round/>
            <a:headEnd/>
            <a:tailEnd/>
          </a:ln>
        </p:spPr>
        <p:txBody>
          <a:bodyPr/>
          <a:lstStyle/>
          <a:p>
            <a:endParaRPr lang="zh-CN" altLang="en-US"/>
          </a:p>
        </p:txBody>
      </p:sp>
      <p:sp>
        <p:nvSpPr>
          <p:cNvPr id="50" name="Freeform 50"/>
          <p:cNvSpPr>
            <a:spLocks/>
          </p:cNvSpPr>
          <p:nvPr/>
        </p:nvSpPr>
        <p:spPr bwMode="auto">
          <a:xfrm>
            <a:off x="466725" y="1700808"/>
            <a:ext cx="219075" cy="4019550"/>
          </a:xfrm>
          <a:custGeom>
            <a:avLst/>
            <a:gdLst/>
            <a:ahLst/>
            <a:cxnLst>
              <a:cxn ang="0">
                <a:pos x="150" y="2317"/>
              </a:cxn>
              <a:cxn ang="0">
                <a:pos x="150" y="215"/>
              </a:cxn>
              <a:cxn ang="0">
                <a:pos x="159" y="178"/>
              </a:cxn>
              <a:cxn ang="0">
                <a:pos x="179" y="152"/>
              </a:cxn>
              <a:cxn ang="0">
                <a:pos x="206" y="130"/>
              </a:cxn>
              <a:cxn ang="0">
                <a:pos x="238" y="119"/>
              </a:cxn>
              <a:cxn ang="0">
                <a:pos x="274" y="118"/>
              </a:cxn>
              <a:cxn ang="0">
                <a:pos x="274" y="0"/>
              </a:cxn>
              <a:cxn ang="0">
                <a:pos x="222" y="0"/>
              </a:cxn>
              <a:cxn ang="0">
                <a:pos x="170" y="9"/>
              </a:cxn>
              <a:cxn ang="0">
                <a:pos x="123" y="29"/>
              </a:cxn>
              <a:cxn ang="0">
                <a:pos x="84" y="53"/>
              </a:cxn>
              <a:cxn ang="0">
                <a:pos x="48" y="84"/>
              </a:cxn>
              <a:cxn ang="0">
                <a:pos x="21" y="122"/>
              </a:cxn>
              <a:cxn ang="0">
                <a:pos x="7" y="164"/>
              </a:cxn>
              <a:cxn ang="0">
                <a:pos x="0" y="206"/>
              </a:cxn>
              <a:cxn ang="0">
                <a:pos x="0" y="2327"/>
              </a:cxn>
              <a:cxn ang="0">
                <a:pos x="5" y="2366"/>
              </a:cxn>
              <a:cxn ang="0">
                <a:pos x="21" y="2408"/>
              </a:cxn>
              <a:cxn ang="0">
                <a:pos x="48" y="2446"/>
              </a:cxn>
              <a:cxn ang="0">
                <a:pos x="84" y="2478"/>
              </a:cxn>
              <a:cxn ang="0">
                <a:pos x="123" y="2503"/>
              </a:cxn>
              <a:cxn ang="0">
                <a:pos x="170" y="2524"/>
              </a:cxn>
              <a:cxn ang="0">
                <a:pos x="220" y="2532"/>
              </a:cxn>
              <a:cxn ang="0">
                <a:pos x="274" y="2532"/>
              </a:cxn>
              <a:cxn ang="0">
                <a:pos x="274" y="2414"/>
              </a:cxn>
              <a:cxn ang="0">
                <a:pos x="238" y="2413"/>
              </a:cxn>
              <a:cxn ang="0">
                <a:pos x="206" y="2402"/>
              </a:cxn>
              <a:cxn ang="0">
                <a:pos x="179" y="2380"/>
              </a:cxn>
              <a:cxn ang="0">
                <a:pos x="158" y="2354"/>
              </a:cxn>
              <a:cxn ang="0">
                <a:pos x="150" y="2317"/>
              </a:cxn>
              <a:cxn ang="0">
                <a:pos x="150" y="2317"/>
              </a:cxn>
            </a:cxnLst>
            <a:rect l="0" t="0" r="r" b="b"/>
            <a:pathLst>
              <a:path w="274" h="2532">
                <a:moveTo>
                  <a:pt x="150" y="2317"/>
                </a:moveTo>
                <a:lnTo>
                  <a:pt x="150" y="215"/>
                </a:lnTo>
                <a:lnTo>
                  <a:pt x="159" y="178"/>
                </a:lnTo>
                <a:lnTo>
                  <a:pt x="179" y="152"/>
                </a:lnTo>
                <a:lnTo>
                  <a:pt x="206" y="130"/>
                </a:lnTo>
                <a:lnTo>
                  <a:pt x="238" y="119"/>
                </a:lnTo>
                <a:lnTo>
                  <a:pt x="274" y="118"/>
                </a:lnTo>
                <a:lnTo>
                  <a:pt x="274" y="0"/>
                </a:lnTo>
                <a:lnTo>
                  <a:pt x="222" y="0"/>
                </a:lnTo>
                <a:lnTo>
                  <a:pt x="170" y="9"/>
                </a:lnTo>
                <a:lnTo>
                  <a:pt x="123" y="29"/>
                </a:lnTo>
                <a:lnTo>
                  <a:pt x="84" y="53"/>
                </a:lnTo>
                <a:lnTo>
                  <a:pt x="48" y="84"/>
                </a:lnTo>
                <a:lnTo>
                  <a:pt x="21" y="122"/>
                </a:lnTo>
                <a:lnTo>
                  <a:pt x="7" y="164"/>
                </a:lnTo>
                <a:lnTo>
                  <a:pt x="0" y="206"/>
                </a:lnTo>
                <a:lnTo>
                  <a:pt x="0" y="2327"/>
                </a:lnTo>
                <a:lnTo>
                  <a:pt x="5" y="2366"/>
                </a:lnTo>
                <a:lnTo>
                  <a:pt x="21" y="2408"/>
                </a:lnTo>
                <a:lnTo>
                  <a:pt x="48" y="2446"/>
                </a:lnTo>
                <a:lnTo>
                  <a:pt x="84" y="2478"/>
                </a:lnTo>
                <a:lnTo>
                  <a:pt x="123" y="2503"/>
                </a:lnTo>
                <a:lnTo>
                  <a:pt x="170" y="2524"/>
                </a:lnTo>
                <a:lnTo>
                  <a:pt x="220" y="2532"/>
                </a:lnTo>
                <a:lnTo>
                  <a:pt x="274" y="2532"/>
                </a:lnTo>
                <a:lnTo>
                  <a:pt x="274" y="2414"/>
                </a:lnTo>
                <a:lnTo>
                  <a:pt x="238" y="2413"/>
                </a:lnTo>
                <a:lnTo>
                  <a:pt x="206" y="2402"/>
                </a:lnTo>
                <a:lnTo>
                  <a:pt x="179" y="2380"/>
                </a:lnTo>
                <a:lnTo>
                  <a:pt x="158" y="2354"/>
                </a:lnTo>
                <a:lnTo>
                  <a:pt x="150" y="2317"/>
                </a:lnTo>
                <a:lnTo>
                  <a:pt x="150" y="2317"/>
                </a:lnTo>
                <a:close/>
              </a:path>
            </a:pathLst>
          </a:custGeom>
          <a:solidFill>
            <a:srgbClr val="000000"/>
          </a:solidFill>
          <a:ln w="9525">
            <a:noFill/>
            <a:round/>
            <a:headEnd/>
            <a:tailEnd/>
          </a:ln>
        </p:spPr>
        <p:txBody>
          <a:bodyPr/>
          <a:lstStyle/>
          <a:p>
            <a:endParaRPr lang="zh-CN" altLang="en-US"/>
          </a:p>
        </p:txBody>
      </p:sp>
      <p:sp>
        <p:nvSpPr>
          <p:cNvPr id="51" name="Freeform 51"/>
          <p:cNvSpPr>
            <a:spLocks/>
          </p:cNvSpPr>
          <p:nvPr/>
        </p:nvSpPr>
        <p:spPr bwMode="auto">
          <a:xfrm>
            <a:off x="1123950" y="1777008"/>
            <a:ext cx="639763" cy="1147763"/>
          </a:xfrm>
          <a:custGeom>
            <a:avLst/>
            <a:gdLst/>
            <a:ahLst/>
            <a:cxnLst>
              <a:cxn ang="0">
                <a:pos x="679" y="0"/>
              </a:cxn>
              <a:cxn ang="0">
                <a:pos x="694" y="12"/>
              </a:cxn>
              <a:cxn ang="0">
                <a:pos x="712" y="27"/>
              </a:cxn>
              <a:cxn ang="0">
                <a:pos x="721" y="38"/>
              </a:cxn>
              <a:cxn ang="0">
                <a:pos x="731" y="50"/>
              </a:cxn>
              <a:cxn ang="0">
                <a:pos x="773" y="112"/>
              </a:cxn>
              <a:cxn ang="0">
                <a:pos x="805" y="198"/>
              </a:cxn>
              <a:cxn ang="0">
                <a:pos x="803" y="246"/>
              </a:cxn>
              <a:cxn ang="0">
                <a:pos x="794" y="270"/>
              </a:cxn>
              <a:cxn ang="0">
                <a:pos x="780" y="293"/>
              </a:cxn>
              <a:cxn ang="0">
                <a:pos x="762" y="315"/>
              </a:cxn>
              <a:cxn ang="0">
                <a:pos x="701" y="368"/>
              </a:cxn>
              <a:cxn ang="0">
                <a:pos x="660" y="395"/>
              </a:cxn>
              <a:cxn ang="0">
                <a:pos x="629" y="410"/>
              </a:cxn>
              <a:cxn ang="0">
                <a:pos x="598" y="425"/>
              </a:cxn>
              <a:cxn ang="0">
                <a:pos x="568" y="437"/>
              </a:cxn>
              <a:cxn ang="0">
                <a:pos x="539" y="446"/>
              </a:cxn>
              <a:cxn ang="0">
                <a:pos x="510" y="454"/>
              </a:cxn>
              <a:cxn ang="0">
                <a:pos x="460" y="463"/>
              </a:cxn>
              <a:cxn ang="0">
                <a:pos x="277" y="461"/>
              </a:cxn>
              <a:cxn ang="0">
                <a:pos x="184" y="457"/>
              </a:cxn>
              <a:cxn ang="0">
                <a:pos x="83" y="723"/>
              </a:cxn>
              <a:cxn ang="0">
                <a:pos x="0" y="684"/>
              </a:cxn>
              <a:cxn ang="0">
                <a:pos x="115" y="360"/>
              </a:cxn>
              <a:cxn ang="0">
                <a:pos x="189" y="368"/>
              </a:cxn>
              <a:cxn ang="0">
                <a:pos x="360" y="375"/>
              </a:cxn>
              <a:cxn ang="0">
                <a:pos x="457" y="369"/>
              </a:cxn>
              <a:cxn ang="0">
                <a:pos x="548" y="354"/>
              </a:cxn>
              <a:cxn ang="0">
                <a:pos x="588" y="341"/>
              </a:cxn>
              <a:cxn ang="0">
                <a:pos x="625" y="324"/>
              </a:cxn>
              <a:cxn ang="0">
                <a:pos x="656" y="303"/>
              </a:cxn>
              <a:cxn ang="0">
                <a:pos x="669" y="291"/>
              </a:cxn>
              <a:cxn ang="0">
                <a:pos x="679" y="279"/>
              </a:cxn>
              <a:cxn ang="0">
                <a:pos x="703" y="223"/>
              </a:cxn>
              <a:cxn ang="0">
                <a:pos x="701" y="172"/>
              </a:cxn>
              <a:cxn ang="0">
                <a:pos x="694" y="148"/>
              </a:cxn>
              <a:cxn ang="0">
                <a:pos x="681" y="125"/>
              </a:cxn>
              <a:cxn ang="0">
                <a:pos x="651" y="83"/>
              </a:cxn>
              <a:cxn ang="0">
                <a:pos x="634" y="65"/>
              </a:cxn>
              <a:cxn ang="0">
                <a:pos x="555" y="6"/>
              </a:cxn>
              <a:cxn ang="0">
                <a:pos x="546" y="0"/>
              </a:cxn>
              <a:cxn ang="0">
                <a:pos x="679" y="0"/>
              </a:cxn>
              <a:cxn ang="0">
                <a:pos x="679" y="0"/>
              </a:cxn>
            </a:cxnLst>
            <a:rect l="0" t="0" r="r" b="b"/>
            <a:pathLst>
              <a:path w="805" h="723">
                <a:moveTo>
                  <a:pt x="679" y="0"/>
                </a:moveTo>
                <a:lnTo>
                  <a:pt x="694" y="12"/>
                </a:lnTo>
                <a:lnTo>
                  <a:pt x="712" y="27"/>
                </a:lnTo>
                <a:lnTo>
                  <a:pt x="721" y="38"/>
                </a:lnTo>
                <a:lnTo>
                  <a:pt x="731" y="50"/>
                </a:lnTo>
                <a:lnTo>
                  <a:pt x="773" y="112"/>
                </a:lnTo>
                <a:lnTo>
                  <a:pt x="805" y="198"/>
                </a:lnTo>
                <a:lnTo>
                  <a:pt x="803" y="246"/>
                </a:lnTo>
                <a:lnTo>
                  <a:pt x="794" y="270"/>
                </a:lnTo>
                <a:lnTo>
                  <a:pt x="780" y="293"/>
                </a:lnTo>
                <a:lnTo>
                  <a:pt x="762" y="315"/>
                </a:lnTo>
                <a:lnTo>
                  <a:pt x="701" y="368"/>
                </a:lnTo>
                <a:lnTo>
                  <a:pt x="660" y="395"/>
                </a:lnTo>
                <a:lnTo>
                  <a:pt x="629" y="410"/>
                </a:lnTo>
                <a:lnTo>
                  <a:pt x="598" y="425"/>
                </a:lnTo>
                <a:lnTo>
                  <a:pt x="568" y="437"/>
                </a:lnTo>
                <a:lnTo>
                  <a:pt x="539" y="446"/>
                </a:lnTo>
                <a:lnTo>
                  <a:pt x="510" y="454"/>
                </a:lnTo>
                <a:lnTo>
                  <a:pt x="460" y="463"/>
                </a:lnTo>
                <a:lnTo>
                  <a:pt x="277" y="461"/>
                </a:lnTo>
                <a:lnTo>
                  <a:pt x="184" y="457"/>
                </a:lnTo>
                <a:lnTo>
                  <a:pt x="83" y="723"/>
                </a:lnTo>
                <a:lnTo>
                  <a:pt x="0" y="684"/>
                </a:lnTo>
                <a:lnTo>
                  <a:pt x="115" y="360"/>
                </a:lnTo>
                <a:lnTo>
                  <a:pt x="189" y="368"/>
                </a:lnTo>
                <a:lnTo>
                  <a:pt x="360" y="375"/>
                </a:lnTo>
                <a:lnTo>
                  <a:pt x="457" y="369"/>
                </a:lnTo>
                <a:lnTo>
                  <a:pt x="548" y="354"/>
                </a:lnTo>
                <a:lnTo>
                  <a:pt x="588" y="341"/>
                </a:lnTo>
                <a:lnTo>
                  <a:pt x="625" y="324"/>
                </a:lnTo>
                <a:lnTo>
                  <a:pt x="656" y="303"/>
                </a:lnTo>
                <a:lnTo>
                  <a:pt x="669" y="291"/>
                </a:lnTo>
                <a:lnTo>
                  <a:pt x="679" y="279"/>
                </a:lnTo>
                <a:lnTo>
                  <a:pt x="703" y="223"/>
                </a:lnTo>
                <a:lnTo>
                  <a:pt x="701" y="172"/>
                </a:lnTo>
                <a:lnTo>
                  <a:pt x="694" y="148"/>
                </a:lnTo>
                <a:lnTo>
                  <a:pt x="681" y="125"/>
                </a:lnTo>
                <a:lnTo>
                  <a:pt x="651" y="83"/>
                </a:lnTo>
                <a:lnTo>
                  <a:pt x="634" y="65"/>
                </a:lnTo>
                <a:lnTo>
                  <a:pt x="555" y="6"/>
                </a:lnTo>
                <a:lnTo>
                  <a:pt x="546" y="0"/>
                </a:lnTo>
                <a:lnTo>
                  <a:pt x="679" y="0"/>
                </a:lnTo>
                <a:lnTo>
                  <a:pt x="679" y="0"/>
                </a:lnTo>
                <a:close/>
              </a:path>
            </a:pathLst>
          </a:custGeom>
          <a:solidFill>
            <a:srgbClr val="000000"/>
          </a:solidFill>
          <a:ln w="9525">
            <a:noFill/>
            <a:round/>
            <a:headEnd/>
            <a:tailEnd/>
          </a:ln>
        </p:spPr>
        <p:txBody>
          <a:bodyPr/>
          <a:lstStyle/>
          <a:p>
            <a:endParaRPr lang="zh-CN" altLang="en-US"/>
          </a:p>
        </p:txBody>
      </p:sp>
      <p:sp>
        <p:nvSpPr>
          <p:cNvPr id="52" name="Freeform 52"/>
          <p:cNvSpPr>
            <a:spLocks/>
          </p:cNvSpPr>
          <p:nvPr/>
        </p:nvSpPr>
        <p:spPr bwMode="auto">
          <a:xfrm>
            <a:off x="619125" y="1757958"/>
            <a:ext cx="412750" cy="1435100"/>
          </a:xfrm>
          <a:custGeom>
            <a:avLst/>
            <a:gdLst/>
            <a:ahLst/>
            <a:cxnLst>
              <a:cxn ang="0">
                <a:pos x="452" y="0"/>
              </a:cxn>
              <a:cxn ang="0">
                <a:pos x="400" y="9"/>
              </a:cxn>
              <a:cxn ang="0">
                <a:pos x="348" y="23"/>
              </a:cxn>
              <a:cxn ang="0">
                <a:pos x="165" y="113"/>
              </a:cxn>
              <a:cxn ang="0">
                <a:pos x="149" y="127"/>
              </a:cxn>
              <a:cxn ang="0">
                <a:pos x="134" y="140"/>
              </a:cxn>
              <a:cxn ang="0">
                <a:pos x="118" y="155"/>
              </a:cxn>
              <a:cxn ang="0">
                <a:pos x="91" y="187"/>
              </a:cxn>
              <a:cxn ang="0">
                <a:pos x="50" y="265"/>
              </a:cxn>
              <a:cxn ang="0">
                <a:pos x="23" y="339"/>
              </a:cxn>
              <a:cxn ang="0">
                <a:pos x="9" y="408"/>
              </a:cxn>
              <a:cxn ang="0">
                <a:pos x="0" y="526"/>
              </a:cxn>
              <a:cxn ang="0">
                <a:pos x="9" y="576"/>
              </a:cxn>
              <a:cxn ang="0">
                <a:pos x="21" y="621"/>
              </a:cxn>
              <a:cxn ang="0">
                <a:pos x="41" y="663"/>
              </a:cxn>
              <a:cxn ang="0">
                <a:pos x="66" y="699"/>
              </a:cxn>
              <a:cxn ang="0">
                <a:pos x="95" y="732"/>
              </a:cxn>
              <a:cxn ang="0">
                <a:pos x="179" y="803"/>
              </a:cxn>
              <a:cxn ang="0">
                <a:pos x="348" y="904"/>
              </a:cxn>
              <a:cxn ang="0">
                <a:pos x="341" y="797"/>
              </a:cxn>
              <a:cxn ang="0">
                <a:pos x="194" y="702"/>
              </a:cxn>
              <a:cxn ang="0">
                <a:pos x="183" y="692"/>
              </a:cxn>
              <a:cxn ang="0">
                <a:pos x="172" y="681"/>
              </a:cxn>
              <a:cxn ang="0">
                <a:pos x="134" y="628"/>
              </a:cxn>
              <a:cxn ang="0">
                <a:pos x="109" y="565"/>
              </a:cxn>
              <a:cxn ang="0">
                <a:pos x="104" y="491"/>
              </a:cxn>
              <a:cxn ang="0">
                <a:pos x="116" y="384"/>
              </a:cxn>
              <a:cxn ang="0">
                <a:pos x="127" y="339"/>
              </a:cxn>
              <a:cxn ang="0">
                <a:pos x="142" y="300"/>
              </a:cxn>
              <a:cxn ang="0">
                <a:pos x="158" y="265"/>
              </a:cxn>
              <a:cxn ang="0">
                <a:pos x="179" y="235"/>
              </a:cxn>
              <a:cxn ang="0">
                <a:pos x="201" y="208"/>
              </a:cxn>
              <a:cxn ang="0">
                <a:pos x="213" y="196"/>
              </a:cxn>
              <a:cxn ang="0">
                <a:pos x="300" y="137"/>
              </a:cxn>
              <a:cxn ang="0">
                <a:pos x="431" y="85"/>
              </a:cxn>
              <a:cxn ang="0">
                <a:pos x="474" y="71"/>
              </a:cxn>
              <a:cxn ang="0">
                <a:pos x="519" y="56"/>
              </a:cxn>
              <a:cxn ang="0">
                <a:pos x="452" y="0"/>
              </a:cxn>
              <a:cxn ang="0">
                <a:pos x="452" y="0"/>
              </a:cxn>
            </a:cxnLst>
            <a:rect l="0" t="0" r="r" b="b"/>
            <a:pathLst>
              <a:path w="519" h="904">
                <a:moveTo>
                  <a:pt x="452" y="0"/>
                </a:moveTo>
                <a:lnTo>
                  <a:pt x="400" y="9"/>
                </a:lnTo>
                <a:lnTo>
                  <a:pt x="348" y="23"/>
                </a:lnTo>
                <a:lnTo>
                  <a:pt x="165" y="113"/>
                </a:lnTo>
                <a:lnTo>
                  <a:pt x="149" y="127"/>
                </a:lnTo>
                <a:lnTo>
                  <a:pt x="134" y="140"/>
                </a:lnTo>
                <a:lnTo>
                  <a:pt x="118" y="155"/>
                </a:lnTo>
                <a:lnTo>
                  <a:pt x="91" y="187"/>
                </a:lnTo>
                <a:lnTo>
                  <a:pt x="50" y="265"/>
                </a:lnTo>
                <a:lnTo>
                  <a:pt x="23" y="339"/>
                </a:lnTo>
                <a:lnTo>
                  <a:pt x="9" y="408"/>
                </a:lnTo>
                <a:lnTo>
                  <a:pt x="0" y="526"/>
                </a:lnTo>
                <a:lnTo>
                  <a:pt x="9" y="576"/>
                </a:lnTo>
                <a:lnTo>
                  <a:pt x="21" y="621"/>
                </a:lnTo>
                <a:lnTo>
                  <a:pt x="41" y="663"/>
                </a:lnTo>
                <a:lnTo>
                  <a:pt x="66" y="699"/>
                </a:lnTo>
                <a:lnTo>
                  <a:pt x="95" y="732"/>
                </a:lnTo>
                <a:lnTo>
                  <a:pt x="179" y="803"/>
                </a:lnTo>
                <a:lnTo>
                  <a:pt x="348" y="904"/>
                </a:lnTo>
                <a:lnTo>
                  <a:pt x="341" y="797"/>
                </a:lnTo>
                <a:lnTo>
                  <a:pt x="194" y="702"/>
                </a:lnTo>
                <a:lnTo>
                  <a:pt x="183" y="692"/>
                </a:lnTo>
                <a:lnTo>
                  <a:pt x="172" y="681"/>
                </a:lnTo>
                <a:lnTo>
                  <a:pt x="134" y="628"/>
                </a:lnTo>
                <a:lnTo>
                  <a:pt x="109" y="565"/>
                </a:lnTo>
                <a:lnTo>
                  <a:pt x="104" y="491"/>
                </a:lnTo>
                <a:lnTo>
                  <a:pt x="116" y="384"/>
                </a:lnTo>
                <a:lnTo>
                  <a:pt x="127" y="339"/>
                </a:lnTo>
                <a:lnTo>
                  <a:pt x="142" y="300"/>
                </a:lnTo>
                <a:lnTo>
                  <a:pt x="158" y="265"/>
                </a:lnTo>
                <a:lnTo>
                  <a:pt x="179" y="235"/>
                </a:lnTo>
                <a:lnTo>
                  <a:pt x="201" y="208"/>
                </a:lnTo>
                <a:lnTo>
                  <a:pt x="213" y="196"/>
                </a:lnTo>
                <a:lnTo>
                  <a:pt x="300" y="137"/>
                </a:lnTo>
                <a:lnTo>
                  <a:pt x="431" y="85"/>
                </a:lnTo>
                <a:lnTo>
                  <a:pt x="474" y="71"/>
                </a:lnTo>
                <a:lnTo>
                  <a:pt x="519" y="56"/>
                </a:lnTo>
                <a:lnTo>
                  <a:pt x="452" y="0"/>
                </a:lnTo>
                <a:lnTo>
                  <a:pt x="452" y="0"/>
                </a:lnTo>
                <a:close/>
              </a:path>
            </a:pathLst>
          </a:custGeom>
          <a:solidFill>
            <a:srgbClr val="000000"/>
          </a:solidFill>
          <a:ln w="9525">
            <a:noFill/>
            <a:round/>
            <a:headEnd/>
            <a:tailEnd/>
          </a:ln>
        </p:spPr>
        <p:txBody>
          <a:bodyPr/>
          <a:lstStyle/>
          <a:p>
            <a:endParaRPr lang="zh-CN" altLang="en-US"/>
          </a:p>
        </p:txBody>
      </p:sp>
      <p:sp>
        <p:nvSpPr>
          <p:cNvPr id="53" name="Freeform 53"/>
          <p:cNvSpPr>
            <a:spLocks/>
          </p:cNvSpPr>
          <p:nvPr/>
        </p:nvSpPr>
        <p:spPr bwMode="auto">
          <a:xfrm>
            <a:off x="836613" y="2875558"/>
            <a:ext cx="298450" cy="554038"/>
          </a:xfrm>
          <a:custGeom>
            <a:avLst/>
            <a:gdLst/>
            <a:ahLst/>
            <a:cxnLst>
              <a:cxn ang="0">
                <a:pos x="242" y="3"/>
              </a:cxn>
              <a:cxn ang="0">
                <a:pos x="201" y="0"/>
              </a:cxn>
              <a:cxn ang="0">
                <a:pos x="113" y="4"/>
              </a:cxn>
              <a:cxn ang="0">
                <a:pos x="66" y="18"/>
              </a:cxn>
              <a:cxn ang="0">
                <a:pos x="28" y="42"/>
              </a:cxn>
              <a:cxn ang="0">
                <a:pos x="3" y="78"/>
              </a:cxn>
              <a:cxn ang="0">
                <a:pos x="0" y="134"/>
              </a:cxn>
              <a:cxn ang="0">
                <a:pos x="10" y="191"/>
              </a:cxn>
              <a:cxn ang="0">
                <a:pos x="27" y="238"/>
              </a:cxn>
              <a:cxn ang="0">
                <a:pos x="48" y="274"/>
              </a:cxn>
              <a:cxn ang="0">
                <a:pos x="63" y="287"/>
              </a:cxn>
              <a:cxn ang="0">
                <a:pos x="77" y="301"/>
              </a:cxn>
              <a:cxn ang="0">
                <a:pos x="93" y="311"/>
              </a:cxn>
              <a:cxn ang="0">
                <a:pos x="109" y="320"/>
              </a:cxn>
              <a:cxn ang="0">
                <a:pos x="147" y="334"/>
              </a:cxn>
              <a:cxn ang="0">
                <a:pos x="188" y="343"/>
              </a:cxn>
              <a:cxn ang="0">
                <a:pos x="235" y="349"/>
              </a:cxn>
              <a:cxn ang="0">
                <a:pos x="278" y="348"/>
              </a:cxn>
              <a:cxn ang="0">
                <a:pos x="310" y="335"/>
              </a:cxn>
              <a:cxn ang="0">
                <a:pos x="336" y="317"/>
              </a:cxn>
              <a:cxn ang="0">
                <a:pos x="353" y="296"/>
              </a:cxn>
              <a:cxn ang="0">
                <a:pos x="377" y="235"/>
              </a:cxn>
              <a:cxn ang="0">
                <a:pos x="303" y="183"/>
              </a:cxn>
              <a:cxn ang="0">
                <a:pos x="296" y="209"/>
              </a:cxn>
              <a:cxn ang="0">
                <a:pos x="287" y="232"/>
              </a:cxn>
              <a:cxn ang="0">
                <a:pos x="274" y="254"/>
              </a:cxn>
              <a:cxn ang="0">
                <a:pos x="257" y="274"/>
              </a:cxn>
              <a:cxn ang="0">
                <a:pos x="231" y="283"/>
              </a:cxn>
              <a:cxn ang="0">
                <a:pos x="201" y="277"/>
              </a:cxn>
              <a:cxn ang="0">
                <a:pos x="160" y="253"/>
              </a:cxn>
              <a:cxn ang="0">
                <a:pos x="142" y="235"/>
              </a:cxn>
              <a:cxn ang="0">
                <a:pos x="125" y="218"/>
              </a:cxn>
              <a:cxn ang="0">
                <a:pos x="100" y="189"/>
              </a:cxn>
              <a:cxn ang="0">
                <a:pos x="84" y="141"/>
              </a:cxn>
              <a:cxn ang="0">
                <a:pos x="88" y="122"/>
              </a:cxn>
              <a:cxn ang="0">
                <a:pos x="98" y="105"/>
              </a:cxn>
              <a:cxn ang="0">
                <a:pos x="107" y="98"/>
              </a:cxn>
              <a:cxn ang="0">
                <a:pos x="115" y="90"/>
              </a:cxn>
              <a:cxn ang="0">
                <a:pos x="134" y="76"/>
              </a:cxn>
              <a:cxn ang="0">
                <a:pos x="156" y="67"/>
              </a:cxn>
              <a:cxn ang="0">
                <a:pos x="177" y="64"/>
              </a:cxn>
              <a:cxn ang="0">
                <a:pos x="222" y="69"/>
              </a:cxn>
              <a:cxn ang="0">
                <a:pos x="255" y="81"/>
              </a:cxn>
              <a:cxn ang="0">
                <a:pos x="269" y="87"/>
              </a:cxn>
              <a:cxn ang="0">
                <a:pos x="242" y="3"/>
              </a:cxn>
              <a:cxn ang="0">
                <a:pos x="242" y="3"/>
              </a:cxn>
            </a:cxnLst>
            <a:rect l="0" t="0" r="r" b="b"/>
            <a:pathLst>
              <a:path w="377" h="349">
                <a:moveTo>
                  <a:pt x="242" y="3"/>
                </a:moveTo>
                <a:lnTo>
                  <a:pt x="201" y="0"/>
                </a:lnTo>
                <a:lnTo>
                  <a:pt x="113" y="4"/>
                </a:lnTo>
                <a:lnTo>
                  <a:pt x="66" y="18"/>
                </a:lnTo>
                <a:lnTo>
                  <a:pt x="28" y="42"/>
                </a:lnTo>
                <a:lnTo>
                  <a:pt x="3" y="78"/>
                </a:lnTo>
                <a:lnTo>
                  <a:pt x="0" y="134"/>
                </a:lnTo>
                <a:lnTo>
                  <a:pt x="10" y="191"/>
                </a:lnTo>
                <a:lnTo>
                  <a:pt x="27" y="238"/>
                </a:lnTo>
                <a:lnTo>
                  <a:pt x="48" y="274"/>
                </a:lnTo>
                <a:lnTo>
                  <a:pt x="63" y="287"/>
                </a:lnTo>
                <a:lnTo>
                  <a:pt x="77" y="301"/>
                </a:lnTo>
                <a:lnTo>
                  <a:pt x="93" y="311"/>
                </a:lnTo>
                <a:lnTo>
                  <a:pt x="109" y="320"/>
                </a:lnTo>
                <a:lnTo>
                  <a:pt x="147" y="334"/>
                </a:lnTo>
                <a:lnTo>
                  <a:pt x="188" y="343"/>
                </a:lnTo>
                <a:lnTo>
                  <a:pt x="235" y="349"/>
                </a:lnTo>
                <a:lnTo>
                  <a:pt x="278" y="348"/>
                </a:lnTo>
                <a:lnTo>
                  <a:pt x="310" y="335"/>
                </a:lnTo>
                <a:lnTo>
                  <a:pt x="336" y="317"/>
                </a:lnTo>
                <a:lnTo>
                  <a:pt x="353" y="296"/>
                </a:lnTo>
                <a:lnTo>
                  <a:pt x="377" y="235"/>
                </a:lnTo>
                <a:lnTo>
                  <a:pt x="303" y="183"/>
                </a:lnTo>
                <a:lnTo>
                  <a:pt x="296" y="209"/>
                </a:lnTo>
                <a:lnTo>
                  <a:pt x="287" y="232"/>
                </a:lnTo>
                <a:lnTo>
                  <a:pt x="274" y="254"/>
                </a:lnTo>
                <a:lnTo>
                  <a:pt x="257" y="274"/>
                </a:lnTo>
                <a:lnTo>
                  <a:pt x="231" y="283"/>
                </a:lnTo>
                <a:lnTo>
                  <a:pt x="201" y="277"/>
                </a:lnTo>
                <a:lnTo>
                  <a:pt x="160" y="253"/>
                </a:lnTo>
                <a:lnTo>
                  <a:pt x="142" y="235"/>
                </a:lnTo>
                <a:lnTo>
                  <a:pt x="125" y="218"/>
                </a:lnTo>
                <a:lnTo>
                  <a:pt x="100" y="189"/>
                </a:lnTo>
                <a:lnTo>
                  <a:pt x="84" y="141"/>
                </a:lnTo>
                <a:lnTo>
                  <a:pt x="88" y="122"/>
                </a:lnTo>
                <a:lnTo>
                  <a:pt x="98" y="105"/>
                </a:lnTo>
                <a:lnTo>
                  <a:pt x="107" y="98"/>
                </a:lnTo>
                <a:lnTo>
                  <a:pt x="115" y="90"/>
                </a:lnTo>
                <a:lnTo>
                  <a:pt x="134" y="76"/>
                </a:lnTo>
                <a:lnTo>
                  <a:pt x="156" y="67"/>
                </a:lnTo>
                <a:lnTo>
                  <a:pt x="177" y="64"/>
                </a:lnTo>
                <a:lnTo>
                  <a:pt x="222" y="69"/>
                </a:lnTo>
                <a:lnTo>
                  <a:pt x="255" y="81"/>
                </a:lnTo>
                <a:lnTo>
                  <a:pt x="269" y="87"/>
                </a:lnTo>
                <a:lnTo>
                  <a:pt x="242" y="3"/>
                </a:lnTo>
                <a:lnTo>
                  <a:pt x="242" y="3"/>
                </a:lnTo>
                <a:close/>
              </a:path>
            </a:pathLst>
          </a:custGeom>
          <a:solidFill>
            <a:srgbClr val="000000"/>
          </a:solidFill>
          <a:ln w="9525">
            <a:noFill/>
            <a:round/>
            <a:headEnd/>
            <a:tailEnd/>
          </a:ln>
        </p:spPr>
        <p:txBody>
          <a:bodyPr/>
          <a:lstStyle/>
          <a:p>
            <a:endParaRPr lang="zh-CN" altLang="en-US"/>
          </a:p>
        </p:txBody>
      </p:sp>
      <p:sp>
        <p:nvSpPr>
          <p:cNvPr id="54" name="Freeform 54"/>
          <p:cNvSpPr>
            <a:spLocks/>
          </p:cNvSpPr>
          <p:nvPr/>
        </p:nvSpPr>
        <p:spPr bwMode="auto">
          <a:xfrm>
            <a:off x="1281113" y="2238971"/>
            <a:ext cx="604837" cy="1555750"/>
          </a:xfrm>
          <a:custGeom>
            <a:avLst/>
            <a:gdLst/>
            <a:ahLst/>
            <a:cxnLst>
              <a:cxn ang="0">
                <a:pos x="422" y="36"/>
              </a:cxn>
              <a:cxn ang="0">
                <a:pos x="584" y="253"/>
              </a:cxn>
              <a:cxn ang="0">
                <a:pos x="546" y="352"/>
              </a:cxn>
              <a:cxn ang="0">
                <a:pos x="657" y="556"/>
              </a:cxn>
              <a:cxn ang="0">
                <a:pos x="539" y="625"/>
              </a:cxn>
              <a:cxn ang="0">
                <a:pos x="557" y="652"/>
              </a:cxn>
              <a:cxn ang="0">
                <a:pos x="569" y="682"/>
              </a:cxn>
              <a:cxn ang="0">
                <a:pos x="584" y="718"/>
              </a:cxn>
              <a:cxn ang="0">
                <a:pos x="596" y="801"/>
              </a:cxn>
              <a:cxn ang="0">
                <a:pos x="587" y="842"/>
              </a:cxn>
              <a:cxn ang="0">
                <a:pos x="562" y="878"/>
              </a:cxn>
              <a:cxn ang="0">
                <a:pos x="553" y="886"/>
              </a:cxn>
              <a:cxn ang="0">
                <a:pos x="541" y="892"/>
              </a:cxn>
              <a:cxn ang="0">
                <a:pos x="512" y="901"/>
              </a:cxn>
              <a:cxn ang="0">
                <a:pos x="436" y="907"/>
              </a:cxn>
              <a:cxn ang="0">
                <a:pos x="248" y="886"/>
              </a:cxn>
              <a:cxn ang="0">
                <a:pos x="154" y="868"/>
              </a:cxn>
              <a:cxn ang="0">
                <a:pos x="0" y="830"/>
              </a:cxn>
              <a:cxn ang="0">
                <a:pos x="66" y="908"/>
              </a:cxn>
              <a:cxn ang="0">
                <a:pos x="223" y="949"/>
              </a:cxn>
              <a:cxn ang="0">
                <a:pos x="262" y="958"/>
              </a:cxn>
              <a:cxn ang="0">
                <a:pos x="347" y="971"/>
              </a:cxn>
              <a:cxn ang="0">
                <a:pos x="431" y="980"/>
              </a:cxn>
              <a:cxn ang="0">
                <a:pos x="512" y="979"/>
              </a:cxn>
              <a:cxn ang="0">
                <a:pos x="580" y="965"/>
              </a:cxn>
              <a:cxn ang="0">
                <a:pos x="630" y="935"/>
              </a:cxn>
              <a:cxn ang="0">
                <a:pos x="659" y="893"/>
              </a:cxn>
              <a:cxn ang="0">
                <a:pos x="673" y="842"/>
              </a:cxn>
              <a:cxn ang="0">
                <a:pos x="673" y="788"/>
              </a:cxn>
              <a:cxn ang="0">
                <a:pos x="668" y="736"/>
              </a:cxn>
              <a:cxn ang="0">
                <a:pos x="659" y="694"/>
              </a:cxn>
              <a:cxn ang="0">
                <a:pos x="648" y="654"/>
              </a:cxn>
              <a:cxn ang="0">
                <a:pos x="761" y="557"/>
              </a:cxn>
              <a:cxn ang="0">
                <a:pos x="636" y="334"/>
              </a:cxn>
              <a:cxn ang="0">
                <a:pos x="681" y="209"/>
              </a:cxn>
              <a:cxn ang="0">
                <a:pos x="539" y="0"/>
              </a:cxn>
              <a:cxn ang="0">
                <a:pos x="422" y="36"/>
              </a:cxn>
              <a:cxn ang="0">
                <a:pos x="422" y="36"/>
              </a:cxn>
            </a:cxnLst>
            <a:rect l="0" t="0" r="r" b="b"/>
            <a:pathLst>
              <a:path w="761" h="980">
                <a:moveTo>
                  <a:pt x="422" y="36"/>
                </a:moveTo>
                <a:lnTo>
                  <a:pt x="584" y="253"/>
                </a:lnTo>
                <a:lnTo>
                  <a:pt x="546" y="352"/>
                </a:lnTo>
                <a:lnTo>
                  <a:pt x="657" y="556"/>
                </a:lnTo>
                <a:lnTo>
                  <a:pt x="539" y="625"/>
                </a:lnTo>
                <a:lnTo>
                  <a:pt x="557" y="652"/>
                </a:lnTo>
                <a:lnTo>
                  <a:pt x="569" y="682"/>
                </a:lnTo>
                <a:lnTo>
                  <a:pt x="584" y="718"/>
                </a:lnTo>
                <a:lnTo>
                  <a:pt x="596" y="801"/>
                </a:lnTo>
                <a:lnTo>
                  <a:pt x="587" y="842"/>
                </a:lnTo>
                <a:lnTo>
                  <a:pt x="562" y="878"/>
                </a:lnTo>
                <a:lnTo>
                  <a:pt x="553" y="886"/>
                </a:lnTo>
                <a:lnTo>
                  <a:pt x="541" y="892"/>
                </a:lnTo>
                <a:lnTo>
                  <a:pt x="512" y="901"/>
                </a:lnTo>
                <a:lnTo>
                  <a:pt x="436" y="907"/>
                </a:lnTo>
                <a:lnTo>
                  <a:pt x="248" y="886"/>
                </a:lnTo>
                <a:lnTo>
                  <a:pt x="154" y="868"/>
                </a:lnTo>
                <a:lnTo>
                  <a:pt x="0" y="830"/>
                </a:lnTo>
                <a:lnTo>
                  <a:pt x="66" y="908"/>
                </a:lnTo>
                <a:lnTo>
                  <a:pt x="223" y="949"/>
                </a:lnTo>
                <a:lnTo>
                  <a:pt x="262" y="958"/>
                </a:lnTo>
                <a:lnTo>
                  <a:pt x="347" y="971"/>
                </a:lnTo>
                <a:lnTo>
                  <a:pt x="431" y="980"/>
                </a:lnTo>
                <a:lnTo>
                  <a:pt x="512" y="979"/>
                </a:lnTo>
                <a:lnTo>
                  <a:pt x="580" y="965"/>
                </a:lnTo>
                <a:lnTo>
                  <a:pt x="630" y="935"/>
                </a:lnTo>
                <a:lnTo>
                  <a:pt x="659" y="893"/>
                </a:lnTo>
                <a:lnTo>
                  <a:pt x="673" y="842"/>
                </a:lnTo>
                <a:lnTo>
                  <a:pt x="673" y="788"/>
                </a:lnTo>
                <a:lnTo>
                  <a:pt x="668" y="736"/>
                </a:lnTo>
                <a:lnTo>
                  <a:pt x="659" y="694"/>
                </a:lnTo>
                <a:lnTo>
                  <a:pt x="648" y="654"/>
                </a:lnTo>
                <a:lnTo>
                  <a:pt x="761" y="557"/>
                </a:lnTo>
                <a:lnTo>
                  <a:pt x="636" y="334"/>
                </a:lnTo>
                <a:lnTo>
                  <a:pt x="681" y="209"/>
                </a:lnTo>
                <a:lnTo>
                  <a:pt x="539" y="0"/>
                </a:lnTo>
                <a:lnTo>
                  <a:pt x="422" y="36"/>
                </a:lnTo>
                <a:lnTo>
                  <a:pt x="422" y="36"/>
                </a:lnTo>
                <a:close/>
              </a:path>
            </a:pathLst>
          </a:custGeom>
          <a:solidFill>
            <a:srgbClr val="000000"/>
          </a:solidFill>
          <a:ln w="9525">
            <a:noFill/>
            <a:round/>
            <a:headEnd/>
            <a:tailEnd/>
          </a:ln>
        </p:spPr>
        <p:txBody>
          <a:bodyPr/>
          <a:lstStyle/>
          <a:p>
            <a:endParaRPr lang="zh-CN" altLang="en-US"/>
          </a:p>
        </p:txBody>
      </p:sp>
      <p:sp>
        <p:nvSpPr>
          <p:cNvPr id="55" name="Freeform 55"/>
          <p:cNvSpPr>
            <a:spLocks/>
          </p:cNvSpPr>
          <p:nvPr/>
        </p:nvSpPr>
        <p:spPr bwMode="auto">
          <a:xfrm>
            <a:off x="885825" y="3437533"/>
            <a:ext cx="661988" cy="563563"/>
          </a:xfrm>
          <a:custGeom>
            <a:avLst/>
            <a:gdLst/>
            <a:ahLst/>
            <a:cxnLst>
              <a:cxn ang="0">
                <a:pos x="52" y="0"/>
              </a:cxn>
              <a:cxn ang="0">
                <a:pos x="0" y="79"/>
              </a:cxn>
              <a:cxn ang="0">
                <a:pos x="19" y="114"/>
              </a:cxn>
              <a:cxn ang="0">
                <a:pos x="44" y="149"/>
              </a:cxn>
              <a:cxn ang="0">
                <a:pos x="82" y="192"/>
              </a:cxn>
              <a:cxn ang="0">
                <a:pos x="118" y="225"/>
              </a:cxn>
              <a:cxn ang="0">
                <a:pos x="253" y="310"/>
              </a:cxn>
              <a:cxn ang="0">
                <a:pos x="274" y="319"/>
              </a:cxn>
              <a:cxn ang="0">
                <a:pos x="319" y="334"/>
              </a:cxn>
              <a:cxn ang="0">
                <a:pos x="368" y="346"/>
              </a:cxn>
              <a:cxn ang="0">
                <a:pos x="418" y="353"/>
              </a:cxn>
              <a:cxn ang="0">
                <a:pos x="466" y="355"/>
              </a:cxn>
              <a:cxn ang="0">
                <a:pos x="556" y="346"/>
              </a:cxn>
              <a:cxn ang="0">
                <a:pos x="635" y="322"/>
              </a:cxn>
              <a:cxn ang="0">
                <a:pos x="671" y="307"/>
              </a:cxn>
              <a:cxn ang="0">
                <a:pos x="704" y="290"/>
              </a:cxn>
              <a:cxn ang="0">
                <a:pos x="732" y="272"/>
              </a:cxn>
              <a:cxn ang="0">
                <a:pos x="799" y="222"/>
              </a:cxn>
              <a:cxn ang="0">
                <a:pos x="833" y="191"/>
              </a:cxn>
              <a:cxn ang="0">
                <a:pos x="766" y="161"/>
              </a:cxn>
              <a:cxn ang="0">
                <a:pos x="759" y="167"/>
              </a:cxn>
              <a:cxn ang="0">
                <a:pos x="660" y="230"/>
              </a:cxn>
              <a:cxn ang="0">
                <a:pos x="632" y="241"/>
              </a:cxn>
              <a:cxn ang="0">
                <a:pos x="601" y="251"/>
              </a:cxn>
              <a:cxn ang="0">
                <a:pos x="569" y="260"/>
              </a:cxn>
              <a:cxn ang="0">
                <a:pos x="533" y="268"/>
              </a:cxn>
              <a:cxn ang="0">
                <a:pos x="452" y="272"/>
              </a:cxn>
              <a:cxn ang="0">
                <a:pos x="362" y="262"/>
              </a:cxn>
              <a:cxn ang="0">
                <a:pos x="274" y="236"/>
              </a:cxn>
              <a:cxn ang="0">
                <a:pos x="190" y="188"/>
              </a:cxn>
              <a:cxn ang="0">
                <a:pos x="129" y="134"/>
              </a:cxn>
              <a:cxn ang="0">
                <a:pos x="109" y="111"/>
              </a:cxn>
              <a:cxn ang="0">
                <a:pos x="82" y="69"/>
              </a:cxn>
              <a:cxn ang="0">
                <a:pos x="64" y="33"/>
              </a:cxn>
              <a:cxn ang="0">
                <a:pos x="52" y="0"/>
              </a:cxn>
              <a:cxn ang="0">
                <a:pos x="52" y="0"/>
              </a:cxn>
            </a:cxnLst>
            <a:rect l="0" t="0" r="r" b="b"/>
            <a:pathLst>
              <a:path w="833" h="355">
                <a:moveTo>
                  <a:pt x="52" y="0"/>
                </a:moveTo>
                <a:lnTo>
                  <a:pt x="0" y="79"/>
                </a:lnTo>
                <a:lnTo>
                  <a:pt x="19" y="114"/>
                </a:lnTo>
                <a:lnTo>
                  <a:pt x="44" y="149"/>
                </a:lnTo>
                <a:lnTo>
                  <a:pt x="82" y="192"/>
                </a:lnTo>
                <a:lnTo>
                  <a:pt x="118" y="225"/>
                </a:lnTo>
                <a:lnTo>
                  <a:pt x="253" y="310"/>
                </a:lnTo>
                <a:lnTo>
                  <a:pt x="274" y="319"/>
                </a:lnTo>
                <a:lnTo>
                  <a:pt x="319" y="334"/>
                </a:lnTo>
                <a:lnTo>
                  <a:pt x="368" y="346"/>
                </a:lnTo>
                <a:lnTo>
                  <a:pt x="418" y="353"/>
                </a:lnTo>
                <a:lnTo>
                  <a:pt x="466" y="355"/>
                </a:lnTo>
                <a:lnTo>
                  <a:pt x="556" y="346"/>
                </a:lnTo>
                <a:lnTo>
                  <a:pt x="635" y="322"/>
                </a:lnTo>
                <a:lnTo>
                  <a:pt x="671" y="307"/>
                </a:lnTo>
                <a:lnTo>
                  <a:pt x="704" y="290"/>
                </a:lnTo>
                <a:lnTo>
                  <a:pt x="732" y="272"/>
                </a:lnTo>
                <a:lnTo>
                  <a:pt x="799" y="222"/>
                </a:lnTo>
                <a:lnTo>
                  <a:pt x="833" y="191"/>
                </a:lnTo>
                <a:lnTo>
                  <a:pt x="766" y="161"/>
                </a:lnTo>
                <a:lnTo>
                  <a:pt x="759" y="167"/>
                </a:lnTo>
                <a:lnTo>
                  <a:pt x="660" y="230"/>
                </a:lnTo>
                <a:lnTo>
                  <a:pt x="632" y="241"/>
                </a:lnTo>
                <a:lnTo>
                  <a:pt x="601" y="251"/>
                </a:lnTo>
                <a:lnTo>
                  <a:pt x="569" y="260"/>
                </a:lnTo>
                <a:lnTo>
                  <a:pt x="533" y="268"/>
                </a:lnTo>
                <a:lnTo>
                  <a:pt x="452" y="272"/>
                </a:lnTo>
                <a:lnTo>
                  <a:pt x="362" y="262"/>
                </a:lnTo>
                <a:lnTo>
                  <a:pt x="274" y="236"/>
                </a:lnTo>
                <a:lnTo>
                  <a:pt x="190" y="188"/>
                </a:lnTo>
                <a:lnTo>
                  <a:pt x="129" y="134"/>
                </a:lnTo>
                <a:lnTo>
                  <a:pt x="109" y="111"/>
                </a:lnTo>
                <a:lnTo>
                  <a:pt x="82" y="69"/>
                </a:lnTo>
                <a:lnTo>
                  <a:pt x="64" y="33"/>
                </a:lnTo>
                <a:lnTo>
                  <a:pt x="52" y="0"/>
                </a:lnTo>
                <a:lnTo>
                  <a:pt x="52" y="0"/>
                </a:lnTo>
                <a:close/>
              </a:path>
            </a:pathLst>
          </a:custGeom>
          <a:solidFill>
            <a:srgbClr val="000000"/>
          </a:solidFill>
          <a:ln w="9525">
            <a:noFill/>
            <a:round/>
            <a:headEnd/>
            <a:tailEnd/>
          </a:ln>
        </p:spPr>
        <p:txBody>
          <a:bodyPr/>
          <a:lstStyle/>
          <a:p>
            <a:endParaRPr lang="zh-CN" altLang="en-US"/>
          </a:p>
        </p:txBody>
      </p:sp>
      <p:sp>
        <p:nvSpPr>
          <p:cNvPr id="56" name="Freeform 56"/>
          <p:cNvSpPr>
            <a:spLocks/>
          </p:cNvSpPr>
          <p:nvPr/>
        </p:nvSpPr>
        <p:spPr bwMode="auto">
          <a:xfrm>
            <a:off x="1495425" y="2772371"/>
            <a:ext cx="139700" cy="207962"/>
          </a:xfrm>
          <a:custGeom>
            <a:avLst/>
            <a:gdLst/>
            <a:ahLst/>
            <a:cxnLst>
              <a:cxn ang="0">
                <a:pos x="0" y="81"/>
              </a:cxn>
              <a:cxn ang="0">
                <a:pos x="148" y="0"/>
              </a:cxn>
              <a:cxn ang="0">
                <a:pos x="176" y="75"/>
              </a:cxn>
              <a:cxn ang="0">
                <a:pos x="43" y="131"/>
              </a:cxn>
              <a:cxn ang="0">
                <a:pos x="0" y="81"/>
              </a:cxn>
              <a:cxn ang="0">
                <a:pos x="0" y="81"/>
              </a:cxn>
            </a:cxnLst>
            <a:rect l="0" t="0" r="r" b="b"/>
            <a:pathLst>
              <a:path w="176" h="131">
                <a:moveTo>
                  <a:pt x="0" y="81"/>
                </a:moveTo>
                <a:lnTo>
                  <a:pt x="148" y="0"/>
                </a:lnTo>
                <a:lnTo>
                  <a:pt x="176" y="75"/>
                </a:lnTo>
                <a:lnTo>
                  <a:pt x="43" y="131"/>
                </a:lnTo>
                <a:lnTo>
                  <a:pt x="0" y="81"/>
                </a:lnTo>
                <a:lnTo>
                  <a:pt x="0" y="81"/>
                </a:lnTo>
                <a:close/>
              </a:path>
            </a:pathLst>
          </a:custGeom>
          <a:solidFill>
            <a:srgbClr val="000000"/>
          </a:solidFill>
          <a:ln w="9525">
            <a:noFill/>
            <a:round/>
            <a:headEnd/>
            <a:tailEnd/>
          </a:ln>
        </p:spPr>
        <p:txBody>
          <a:bodyPr/>
          <a:lstStyle/>
          <a:p>
            <a:endParaRPr lang="zh-CN" altLang="en-US"/>
          </a:p>
        </p:txBody>
      </p:sp>
      <p:sp>
        <p:nvSpPr>
          <p:cNvPr id="57" name="Freeform 57"/>
          <p:cNvSpPr>
            <a:spLocks/>
          </p:cNvSpPr>
          <p:nvPr/>
        </p:nvSpPr>
        <p:spPr bwMode="auto">
          <a:xfrm>
            <a:off x="981075" y="4690071"/>
            <a:ext cx="1006475" cy="979487"/>
          </a:xfrm>
          <a:custGeom>
            <a:avLst/>
            <a:gdLst/>
            <a:ahLst/>
            <a:cxnLst>
              <a:cxn ang="0">
                <a:pos x="0" y="589"/>
              </a:cxn>
              <a:cxn ang="0">
                <a:pos x="851" y="0"/>
              </a:cxn>
              <a:cxn ang="0">
                <a:pos x="876" y="9"/>
              </a:cxn>
              <a:cxn ang="0">
                <a:pos x="903" y="21"/>
              </a:cxn>
              <a:cxn ang="0">
                <a:pos x="939" y="39"/>
              </a:cxn>
              <a:cxn ang="0">
                <a:pos x="959" y="51"/>
              </a:cxn>
              <a:cxn ang="0">
                <a:pos x="981" y="65"/>
              </a:cxn>
              <a:cxn ang="0">
                <a:pos x="1002" y="81"/>
              </a:cxn>
              <a:cxn ang="0">
                <a:pos x="1024" y="98"/>
              </a:cxn>
              <a:cxn ang="0">
                <a:pos x="1047" y="117"/>
              </a:cxn>
              <a:cxn ang="0">
                <a:pos x="1058" y="126"/>
              </a:cxn>
              <a:cxn ang="0">
                <a:pos x="1070" y="138"/>
              </a:cxn>
              <a:cxn ang="0">
                <a:pos x="1081" y="149"/>
              </a:cxn>
              <a:cxn ang="0">
                <a:pos x="1092" y="161"/>
              </a:cxn>
              <a:cxn ang="0">
                <a:pos x="1115" y="187"/>
              </a:cxn>
              <a:cxn ang="0">
                <a:pos x="1153" y="238"/>
              </a:cxn>
              <a:cxn ang="0">
                <a:pos x="1187" y="284"/>
              </a:cxn>
              <a:cxn ang="0">
                <a:pos x="1214" y="327"/>
              </a:cxn>
              <a:cxn ang="0">
                <a:pos x="1236" y="361"/>
              </a:cxn>
              <a:cxn ang="0">
                <a:pos x="1261" y="412"/>
              </a:cxn>
              <a:cxn ang="0">
                <a:pos x="1270" y="430"/>
              </a:cxn>
              <a:cxn ang="0">
                <a:pos x="1148" y="617"/>
              </a:cxn>
              <a:cxn ang="0">
                <a:pos x="1033" y="617"/>
              </a:cxn>
              <a:cxn ang="0">
                <a:pos x="1162" y="430"/>
              </a:cxn>
              <a:cxn ang="0">
                <a:pos x="1153" y="411"/>
              </a:cxn>
              <a:cxn ang="0">
                <a:pos x="1142" y="390"/>
              </a:cxn>
              <a:cxn ang="0">
                <a:pos x="1126" y="363"/>
              </a:cxn>
              <a:cxn ang="0">
                <a:pos x="1108" y="331"/>
              </a:cxn>
              <a:cxn ang="0">
                <a:pos x="1085" y="298"/>
              </a:cxn>
              <a:cxn ang="0">
                <a:pos x="1058" y="262"/>
              </a:cxn>
              <a:cxn ang="0">
                <a:pos x="1027" y="226"/>
              </a:cxn>
              <a:cxn ang="0">
                <a:pos x="1009" y="211"/>
              </a:cxn>
              <a:cxn ang="0">
                <a:pos x="993" y="194"/>
              </a:cxn>
              <a:cxn ang="0">
                <a:pos x="977" y="180"/>
              </a:cxn>
              <a:cxn ang="0">
                <a:pos x="961" y="168"/>
              </a:cxn>
              <a:cxn ang="0">
                <a:pos x="947" y="158"/>
              </a:cxn>
              <a:cxn ang="0">
                <a:pos x="932" y="147"/>
              </a:cxn>
              <a:cxn ang="0">
                <a:pos x="905" y="132"/>
              </a:cxn>
              <a:cxn ang="0">
                <a:pos x="882" y="120"/>
              </a:cxn>
              <a:cxn ang="0">
                <a:pos x="866" y="113"/>
              </a:cxn>
              <a:cxn ang="0">
                <a:pos x="851" y="107"/>
              </a:cxn>
              <a:cxn ang="0">
                <a:pos x="138" y="614"/>
              </a:cxn>
              <a:cxn ang="0">
                <a:pos x="0" y="589"/>
              </a:cxn>
              <a:cxn ang="0">
                <a:pos x="0" y="589"/>
              </a:cxn>
            </a:cxnLst>
            <a:rect l="0" t="0" r="r" b="b"/>
            <a:pathLst>
              <a:path w="1270" h="617">
                <a:moveTo>
                  <a:pt x="0" y="589"/>
                </a:moveTo>
                <a:lnTo>
                  <a:pt x="851" y="0"/>
                </a:lnTo>
                <a:lnTo>
                  <a:pt x="876" y="9"/>
                </a:lnTo>
                <a:lnTo>
                  <a:pt x="903" y="21"/>
                </a:lnTo>
                <a:lnTo>
                  <a:pt x="939" y="39"/>
                </a:lnTo>
                <a:lnTo>
                  <a:pt x="959" y="51"/>
                </a:lnTo>
                <a:lnTo>
                  <a:pt x="981" y="65"/>
                </a:lnTo>
                <a:lnTo>
                  <a:pt x="1002" y="81"/>
                </a:lnTo>
                <a:lnTo>
                  <a:pt x="1024" y="98"/>
                </a:lnTo>
                <a:lnTo>
                  <a:pt x="1047" y="117"/>
                </a:lnTo>
                <a:lnTo>
                  <a:pt x="1058" y="126"/>
                </a:lnTo>
                <a:lnTo>
                  <a:pt x="1070" y="138"/>
                </a:lnTo>
                <a:lnTo>
                  <a:pt x="1081" y="149"/>
                </a:lnTo>
                <a:lnTo>
                  <a:pt x="1092" y="161"/>
                </a:lnTo>
                <a:lnTo>
                  <a:pt x="1115" y="187"/>
                </a:lnTo>
                <a:lnTo>
                  <a:pt x="1153" y="238"/>
                </a:lnTo>
                <a:lnTo>
                  <a:pt x="1187" y="284"/>
                </a:lnTo>
                <a:lnTo>
                  <a:pt x="1214" y="327"/>
                </a:lnTo>
                <a:lnTo>
                  <a:pt x="1236" y="361"/>
                </a:lnTo>
                <a:lnTo>
                  <a:pt x="1261" y="412"/>
                </a:lnTo>
                <a:lnTo>
                  <a:pt x="1270" y="430"/>
                </a:lnTo>
                <a:lnTo>
                  <a:pt x="1148" y="617"/>
                </a:lnTo>
                <a:lnTo>
                  <a:pt x="1033" y="617"/>
                </a:lnTo>
                <a:lnTo>
                  <a:pt x="1162" y="430"/>
                </a:lnTo>
                <a:lnTo>
                  <a:pt x="1153" y="411"/>
                </a:lnTo>
                <a:lnTo>
                  <a:pt x="1142" y="390"/>
                </a:lnTo>
                <a:lnTo>
                  <a:pt x="1126" y="363"/>
                </a:lnTo>
                <a:lnTo>
                  <a:pt x="1108" y="331"/>
                </a:lnTo>
                <a:lnTo>
                  <a:pt x="1085" y="298"/>
                </a:lnTo>
                <a:lnTo>
                  <a:pt x="1058" y="262"/>
                </a:lnTo>
                <a:lnTo>
                  <a:pt x="1027" y="226"/>
                </a:lnTo>
                <a:lnTo>
                  <a:pt x="1009" y="211"/>
                </a:lnTo>
                <a:lnTo>
                  <a:pt x="993" y="194"/>
                </a:lnTo>
                <a:lnTo>
                  <a:pt x="977" y="180"/>
                </a:lnTo>
                <a:lnTo>
                  <a:pt x="961" y="168"/>
                </a:lnTo>
                <a:lnTo>
                  <a:pt x="947" y="158"/>
                </a:lnTo>
                <a:lnTo>
                  <a:pt x="932" y="147"/>
                </a:lnTo>
                <a:lnTo>
                  <a:pt x="905" y="132"/>
                </a:lnTo>
                <a:lnTo>
                  <a:pt x="882" y="120"/>
                </a:lnTo>
                <a:lnTo>
                  <a:pt x="866" y="113"/>
                </a:lnTo>
                <a:lnTo>
                  <a:pt x="851" y="107"/>
                </a:lnTo>
                <a:lnTo>
                  <a:pt x="138" y="614"/>
                </a:lnTo>
                <a:lnTo>
                  <a:pt x="0" y="589"/>
                </a:lnTo>
                <a:lnTo>
                  <a:pt x="0" y="589"/>
                </a:lnTo>
                <a:close/>
              </a:path>
            </a:pathLst>
          </a:custGeom>
          <a:solidFill>
            <a:srgbClr val="000000"/>
          </a:solidFill>
          <a:ln w="9525">
            <a:noFill/>
            <a:round/>
            <a:headEnd/>
            <a:tailEnd/>
          </a:ln>
        </p:spPr>
        <p:txBody>
          <a:bodyPr/>
          <a:lstStyle/>
          <a:p>
            <a:endParaRPr lang="zh-CN" altLang="en-US"/>
          </a:p>
        </p:txBody>
      </p:sp>
      <p:sp>
        <p:nvSpPr>
          <p:cNvPr id="58" name="Freeform 58"/>
          <p:cNvSpPr>
            <a:spLocks/>
          </p:cNvSpPr>
          <p:nvPr/>
        </p:nvSpPr>
        <p:spPr bwMode="auto">
          <a:xfrm>
            <a:off x="522288" y="3553421"/>
            <a:ext cx="847725" cy="1679575"/>
          </a:xfrm>
          <a:custGeom>
            <a:avLst/>
            <a:gdLst/>
            <a:ahLst/>
            <a:cxnLst>
              <a:cxn ang="0">
                <a:pos x="0" y="154"/>
              </a:cxn>
              <a:cxn ang="0">
                <a:pos x="323" y="0"/>
              </a:cxn>
              <a:cxn ang="0">
                <a:pos x="486" y="140"/>
              </a:cxn>
              <a:cxn ang="0">
                <a:pos x="540" y="190"/>
              </a:cxn>
              <a:cxn ang="0">
                <a:pos x="598" y="241"/>
              </a:cxn>
              <a:cxn ang="0">
                <a:pos x="747" y="392"/>
              </a:cxn>
              <a:cxn ang="0">
                <a:pos x="826" y="487"/>
              </a:cxn>
              <a:cxn ang="0">
                <a:pos x="847" y="520"/>
              </a:cxn>
              <a:cxn ang="0">
                <a:pos x="899" y="625"/>
              </a:cxn>
              <a:cxn ang="0">
                <a:pos x="1066" y="1008"/>
              </a:cxn>
              <a:cxn ang="0">
                <a:pos x="971" y="1058"/>
              </a:cxn>
              <a:cxn ang="0">
                <a:pos x="953" y="996"/>
              </a:cxn>
              <a:cxn ang="0">
                <a:pos x="881" y="802"/>
              </a:cxn>
              <a:cxn ang="0">
                <a:pos x="862" y="756"/>
              </a:cxn>
              <a:cxn ang="0">
                <a:pos x="840" y="710"/>
              </a:cxn>
              <a:cxn ang="0">
                <a:pos x="817" y="663"/>
              </a:cxn>
              <a:cxn ang="0">
                <a:pos x="792" y="619"/>
              </a:cxn>
              <a:cxn ang="0">
                <a:pos x="691" y="484"/>
              </a:cxn>
              <a:cxn ang="0">
                <a:pos x="477" y="268"/>
              </a:cxn>
              <a:cxn ang="0">
                <a:pos x="380" y="177"/>
              </a:cxn>
              <a:cxn ang="0">
                <a:pos x="308" y="112"/>
              </a:cxn>
              <a:cxn ang="0">
                <a:pos x="21" y="249"/>
              </a:cxn>
              <a:cxn ang="0">
                <a:pos x="0" y="154"/>
              </a:cxn>
              <a:cxn ang="0">
                <a:pos x="0" y="154"/>
              </a:cxn>
            </a:cxnLst>
            <a:rect l="0" t="0" r="r" b="b"/>
            <a:pathLst>
              <a:path w="1066" h="1058">
                <a:moveTo>
                  <a:pt x="0" y="154"/>
                </a:moveTo>
                <a:lnTo>
                  <a:pt x="323" y="0"/>
                </a:lnTo>
                <a:lnTo>
                  <a:pt x="486" y="140"/>
                </a:lnTo>
                <a:lnTo>
                  <a:pt x="540" y="190"/>
                </a:lnTo>
                <a:lnTo>
                  <a:pt x="598" y="241"/>
                </a:lnTo>
                <a:lnTo>
                  <a:pt x="747" y="392"/>
                </a:lnTo>
                <a:lnTo>
                  <a:pt x="826" y="487"/>
                </a:lnTo>
                <a:lnTo>
                  <a:pt x="847" y="520"/>
                </a:lnTo>
                <a:lnTo>
                  <a:pt x="899" y="625"/>
                </a:lnTo>
                <a:lnTo>
                  <a:pt x="1066" y="1008"/>
                </a:lnTo>
                <a:lnTo>
                  <a:pt x="971" y="1058"/>
                </a:lnTo>
                <a:lnTo>
                  <a:pt x="953" y="996"/>
                </a:lnTo>
                <a:lnTo>
                  <a:pt x="881" y="802"/>
                </a:lnTo>
                <a:lnTo>
                  <a:pt x="862" y="756"/>
                </a:lnTo>
                <a:lnTo>
                  <a:pt x="840" y="710"/>
                </a:lnTo>
                <a:lnTo>
                  <a:pt x="817" y="663"/>
                </a:lnTo>
                <a:lnTo>
                  <a:pt x="792" y="619"/>
                </a:lnTo>
                <a:lnTo>
                  <a:pt x="691" y="484"/>
                </a:lnTo>
                <a:lnTo>
                  <a:pt x="477" y="268"/>
                </a:lnTo>
                <a:lnTo>
                  <a:pt x="380" y="177"/>
                </a:lnTo>
                <a:lnTo>
                  <a:pt x="308" y="112"/>
                </a:lnTo>
                <a:lnTo>
                  <a:pt x="21" y="249"/>
                </a:lnTo>
                <a:lnTo>
                  <a:pt x="0" y="154"/>
                </a:lnTo>
                <a:lnTo>
                  <a:pt x="0" y="154"/>
                </a:lnTo>
                <a:close/>
              </a:path>
            </a:pathLst>
          </a:custGeom>
          <a:solidFill>
            <a:srgbClr val="000000"/>
          </a:solidFill>
          <a:ln w="9525">
            <a:noFill/>
            <a:round/>
            <a:headEnd/>
            <a:tailEnd/>
          </a:ln>
        </p:spPr>
        <p:txBody>
          <a:bodyPr/>
          <a:lstStyle/>
          <a:p>
            <a:endParaRPr lang="zh-CN" altLang="en-US"/>
          </a:p>
        </p:txBody>
      </p:sp>
      <p:sp>
        <p:nvSpPr>
          <p:cNvPr id="59" name="Freeform 59"/>
          <p:cNvSpPr>
            <a:spLocks/>
          </p:cNvSpPr>
          <p:nvPr/>
        </p:nvSpPr>
        <p:spPr bwMode="auto">
          <a:xfrm>
            <a:off x="1417638" y="3707408"/>
            <a:ext cx="220662" cy="1162050"/>
          </a:xfrm>
          <a:custGeom>
            <a:avLst/>
            <a:gdLst/>
            <a:ahLst/>
            <a:cxnLst>
              <a:cxn ang="0">
                <a:pos x="70" y="0"/>
              </a:cxn>
              <a:cxn ang="0">
                <a:pos x="54" y="39"/>
              </a:cxn>
              <a:cxn ang="0">
                <a:pos x="24" y="135"/>
              </a:cxn>
              <a:cxn ang="0">
                <a:pos x="0" y="268"/>
              </a:cxn>
              <a:cxn ang="0">
                <a:pos x="0" y="342"/>
              </a:cxn>
              <a:cxn ang="0">
                <a:pos x="9" y="414"/>
              </a:cxn>
              <a:cxn ang="0">
                <a:pos x="31" y="483"/>
              </a:cxn>
              <a:cxn ang="0">
                <a:pos x="45" y="515"/>
              </a:cxn>
              <a:cxn ang="0">
                <a:pos x="94" y="599"/>
              </a:cxn>
              <a:cxn ang="0">
                <a:pos x="212" y="732"/>
              </a:cxn>
              <a:cxn ang="0">
                <a:pos x="279" y="670"/>
              </a:cxn>
              <a:cxn ang="0">
                <a:pos x="171" y="549"/>
              </a:cxn>
              <a:cxn ang="0">
                <a:pos x="140" y="498"/>
              </a:cxn>
              <a:cxn ang="0">
                <a:pos x="114" y="443"/>
              </a:cxn>
              <a:cxn ang="0">
                <a:pos x="96" y="379"/>
              </a:cxn>
              <a:cxn ang="0">
                <a:pos x="90" y="247"/>
              </a:cxn>
              <a:cxn ang="0">
                <a:pos x="101" y="183"/>
              </a:cxn>
              <a:cxn ang="0">
                <a:pos x="115" y="125"/>
              </a:cxn>
              <a:cxn ang="0">
                <a:pos x="133" y="75"/>
              </a:cxn>
              <a:cxn ang="0">
                <a:pos x="149" y="34"/>
              </a:cxn>
              <a:cxn ang="0">
                <a:pos x="164" y="0"/>
              </a:cxn>
              <a:cxn ang="0">
                <a:pos x="70" y="0"/>
              </a:cxn>
              <a:cxn ang="0">
                <a:pos x="70" y="0"/>
              </a:cxn>
            </a:cxnLst>
            <a:rect l="0" t="0" r="r" b="b"/>
            <a:pathLst>
              <a:path w="279" h="732">
                <a:moveTo>
                  <a:pt x="70" y="0"/>
                </a:moveTo>
                <a:lnTo>
                  <a:pt x="54" y="39"/>
                </a:lnTo>
                <a:lnTo>
                  <a:pt x="24" y="135"/>
                </a:lnTo>
                <a:lnTo>
                  <a:pt x="0" y="268"/>
                </a:lnTo>
                <a:lnTo>
                  <a:pt x="0" y="342"/>
                </a:lnTo>
                <a:lnTo>
                  <a:pt x="9" y="414"/>
                </a:lnTo>
                <a:lnTo>
                  <a:pt x="31" y="483"/>
                </a:lnTo>
                <a:lnTo>
                  <a:pt x="45" y="515"/>
                </a:lnTo>
                <a:lnTo>
                  <a:pt x="94" y="599"/>
                </a:lnTo>
                <a:lnTo>
                  <a:pt x="212" y="732"/>
                </a:lnTo>
                <a:lnTo>
                  <a:pt x="279" y="670"/>
                </a:lnTo>
                <a:lnTo>
                  <a:pt x="171" y="549"/>
                </a:lnTo>
                <a:lnTo>
                  <a:pt x="140" y="498"/>
                </a:lnTo>
                <a:lnTo>
                  <a:pt x="114" y="443"/>
                </a:lnTo>
                <a:lnTo>
                  <a:pt x="96" y="379"/>
                </a:lnTo>
                <a:lnTo>
                  <a:pt x="90" y="247"/>
                </a:lnTo>
                <a:lnTo>
                  <a:pt x="101" y="183"/>
                </a:lnTo>
                <a:lnTo>
                  <a:pt x="115" y="125"/>
                </a:lnTo>
                <a:lnTo>
                  <a:pt x="133" y="75"/>
                </a:lnTo>
                <a:lnTo>
                  <a:pt x="149" y="34"/>
                </a:lnTo>
                <a:lnTo>
                  <a:pt x="164" y="0"/>
                </a:lnTo>
                <a:lnTo>
                  <a:pt x="70" y="0"/>
                </a:lnTo>
                <a:lnTo>
                  <a:pt x="70" y="0"/>
                </a:lnTo>
                <a:close/>
              </a:path>
            </a:pathLst>
          </a:custGeom>
          <a:solidFill>
            <a:srgbClr val="000000"/>
          </a:solidFill>
          <a:ln w="9525">
            <a:noFill/>
            <a:round/>
            <a:headEnd/>
            <a:tailEnd/>
          </a:ln>
        </p:spPr>
        <p:txBody>
          <a:bodyPr/>
          <a:lstStyle/>
          <a:p>
            <a:endParaRPr lang="zh-CN" altLang="en-US"/>
          </a:p>
        </p:txBody>
      </p:sp>
      <p:sp>
        <p:nvSpPr>
          <p:cNvPr id="60" name="Freeform 60"/>
          <p:cNvSpPr>
            <a:spLocks/>
          </p:cNvSpPr>
          <p:nvPr/>
        </p:nvSpPr>
        <p:spPr bwMode="auto">
          <a:xfrm>
            <a:off x="1808163" y="3050183"/>
            <a:ext cx="1627187" cy="1423988"/>
          </a:xfrm>
          <a:custGeom>
            <a:avLst/>
            <a:gdLst/>
            <a:ahLst/>
            <a:cxnLst>
              <a:cxn ang="0">
                <a:pos x="38" y="97"/>
              </a:cxn>
              <a:cxn ang="0">
                <a:pos x="135" y="82"/>
              </a:cxn>
              <a:cxn ang="0">
                <a:pos x="331" y="85"/>
              </a:cxn>
              <a:cxn ang="0">
                <a:pos x="706" y="216"/>
              </a:cxn>
              <a:cxn ang="0">
                <a:pos x="730" y="357"/>
              </a:cxn>
              <a:cxn ang="0">
                <a:pos x="748" y="400"/>
              </a:cxn>
              <a:cxn ang="0">
                <a:pos x="778" y="444"/>
              </a:cxn>
              <a:cxn ang="0">
                <a:pos x="956" y="531"/>
              </a:cxn>
              <a:cxn ang="0">
                <a:pos x="1092" y="539"/>
              </a:cxn>
              <a:cxn ang="0">
                <a:pos x="1193" y="506"/>
              </a:cxn>
              <a:cxn ang="0">
                <a:pos x="1240" y="471"/>
              </a:cxn>
              <a:cxn ang="0">
                <a:pos x="1286" y="421"/>
              </a:cxn>
              <a:cxn ang="0">
                <a:pos x="1577" y="409"/>
              </a:cxn>
              <a:cxn ang="0">
                <a:pos x="1768" y="474"/>
              </a:cxn>
              <a:cxn ang="0">
                <a:pos x="1935" y="625"/>
              </a:cxn>
              <a:cxn ang="0">
                <a:pos x="1960" y="783"/>
              </a:cxn>
              <a:cxn ang="0">
                <a:pos x="2050" y="897"/>
              </a:cxn>
              <a:cxn ang="0">
                <a:pos x="2044" y="689"/>
              </a:cxn>
              <a:cxn ang="0">
                <a:pos x="2012" y="581"/>
              </a:cxn>
              <a:cxn ang="0">
                <a:pos x="1927" y="492"/>
              </a:cxn>
              <a:cxn ang="0">
                <a:pos x="1680" y="355"/>
              </a:cxn>
              <a:cxn ang="0">
                <a:pos x="1597" y="335"/>
              </a:cxn>
              <a:cxn ang="0">
                <a:pos x="1241" y="331"/>
              </a:cxn>
              <a:cxn ang="0">
                <a:pos x="1200" y="403"/>
              </a:cxn>
              <a:cxn ang="0">
                <a:pos x="1175" y="430"/>
              </a:cxn>
              <a:cxn ang="0">
                <a:pos x="1141" y="451"/>
              </a:cxn>
              <a:cxn ang="0">
                <a:pos x="1082" y="469"/>
              </a:cxn>
              <a:cxn ang="0">
                <a:pos x="963" y="460"/>
              </a:cxn>
              <a:cxn ang="0">
                <a:pos x="884" y="427"/>
              </a:cxn>
              <a:cxn ang="0">
                <a:pos x="845" y="396"/>
              </a:cxn>
              <a:cxn ang="0">
                <a:pos x="807" y="337"/>
              </a:cxn>
              <a:cxn ang="0">
                <a:pos x="800" y="241"/>
              </a:cxn>
              <a:cxn ang="0">
                <a:pos x="821" y="165"/>
              </a:cxn>
              <a:cxn ang="0">
                <a:pos x="457" y="46"/>
              </a:cxn>
              <a:cxn ang="0">
                <a:pos x="369" y="19"/>
              </a:cxn>
              <a:cxn ang="0">
                <a:pos x="288" y="4"/>
              </a:cxn>
              <a:cxn ang="0">
                <a:pos x="51" y="12"/>
              </a:cxn>
              <a:cxn ang="0">
                <a:pos x="0" y="106"/>
              </a:cxn>
            </a:cxnLst>
            <a:rect l="0" t="0" r="r" b="b"/>
            <a:pathLst>
              <a:path w="2050" h="897">
                <a:moveTo>
                  <a:pt x="0" y="106"/>
                </a:moveTo>
                <a:lnTo>
                  <a:pt x="38" y="97"/>
                </a:lnTo>
                <a:lnTo>
                  <a:pt x="81" y="90"/>
                </a:lnTo>
                <a:lnTo>
                  <a:pt x="135" y="82"/>
                </a:lnTo>
                <a:lnTo>
                  <a:pt x="263" y="76"/>
                </a:lnTo>
                <a:lnTo>
                  <a:pt x="331" y="85"/>
                </a:lnTo>
                <a:lnTo>
                  <a:pt x="396" y="103"/>
                </a:lnTo>
                <a:lnTo>
                  <a:pt x="706" y="216"/>
                </a:lnTo>
                <a:lnTo>
                  <a:pt x="719" y="274"/>
                </a:lnTo>
                <a:lnTo>
                  <a:pt x="730" y="357"/>
                </a:lnTo>
                <a:lnTo>
                  <a:pt x="737" y="379"/>
                </a:lnTo>
                <a:lnTo>
                  <a:pt x="748" y="400"/>
                </a:lnTo>
                <a:lnTo>
                  <a:pt x="760" y="423"/>
                </a:lnTo>
                <a:lnTo>
                  <a:pt x="778" y="444"/>
                </a:lnTo>
                <a:lnTo>
                  <a:pt x="845" y="492"/>
                </a:lnTo>
                <a:lnTo>
                  <a:pt x="956" y="531"/>
                </a:lnTo>
                <a:lnTo>
                  <a:pt x="1006" y="540"/>
                </a:lnTo>
                <a:lnTo>
                  <a:pt x="1092" y="539"/>
                </a:lnTo>
                <a:lnTo>
                  <a:pt x="1164" y="519"/>
                </a:lnTo>
                <a:lnTo>
                  <a:pt x="1193" y="506"/>
                </a:lnTo>
                <a:lnTo>
                  <a:pt x="1218" y="489"/>
                </a:lnTo>
                <a:lnTo>
                  <a:pt x="1240" y="471"/>
                </a:lnTo>
                <a:lnTo>
                  <a:pt x="1259" y="454"/>
                </a:lnTo>
                <a:lnTo>
                  <a:pt x="1286" y="421"/>
                </a:lnTo>
                <a:lnTo>
                  <a:pt x="1306" y="387"/>
                </a:lnTo>
                <a:lnTo>
                  <a:pt x="1577" y="409"/>
                </a:lnTo>
                <a:lnTo>
                  <a:pt x="1687" y="435"/>
                </a:lnTo>
                <a:lnTo>
                  <a:pt x="1768" y="474"/>
                </a:lnTo>
                <a:lnTo>
                  <a:pt x="1881" y="555"/>
                </a:lnTo>
                <a:lnTo>
                  <a:pt x="1935" y="625"/>
                </a:lnTo>
                <a:lnTo>
                  <a:pt x="1954" y="700"/>
                </a:lnTo>
                <a:lnTo>
                  <a:pt x="1960" y="783"/>
                </a:lnTo>
                <a:lnTo>
                  <a:pt x="1954" y="879"/>
                </a:lnTo>
                <a:lnTo>
                  <a:pt x="2050" y="897"/>
                </a:lnTo>
                <a:lnTo>
                  <a:pt x="2050" y="783"/>
                </a:lnTo>
                <a:lnTo>
                  <a:pt x="2044" y="689"/>
                </a:lnTo>
                <a:lnTo>
                  <a:pt x="2030" y="613"/>
                </a:lnTo>
                <a:lnTo>
                  <a:pt x="2012" y="581"/>
                </a:lnTo>
                <a:lnTo>
                  <a:pt x="1981" y="543"/>
                </a:lnTo>
                <a:lnTo>
                  <a:pt x="1927" y="492"/>
                </a:lnTo>
                <a:lnTo>
                  <a:pt x="1827" y="421"/>
                </a:lnTo>
                <a:lnTo>
                  <a:pt x="1680" y="355"/>
                </a:lnTo>
                <a:lnTo>
                  <a:pt x="1640" y="344"/>
                </a:lnTo>
                <a:lnTo>
                  <a:pt x="1597" y="335"/>
                </a:lnTo>
                <a:lnTo>
                  <a:pt x="1254" y="295"/>
                </a:lnTo>
                <a:lnTo>
                  <a:pt x="1241" y="331"/>
                </a:lnTo>
                <a:lnTo>
                  <a:pt x="1227" y="366"/>
                </a:lnTo>
                <a:lnTo>
                  <a:pt x="1200" y="403"/>
                </a:lnTo>
                <a:lnTo>
                  <a:pt x="1184" y="421"/>
                </a:lnTo>
                <a:lnTo>
                  <a:pt x="1175" y="430"/>
                </a:lnTo>
                <a:lnTo>
                  <a:pt x="1164" y="438"/>
                </a:lnTo>
                <a:lnTo>
                  <a:pt x="1141" y="451"/>
                </a:lnTo>
                <a:lnTo>
                  <a:pt x="1112" y="463"/>
                </a:lnTo>
                <a:lnTo>
                  <a:pt x="1082" y="469"/>
                </a:lnTo>
                <a:lnTo>
                  <a:pt x="1047" y="472"/>
                </a:lnTo>
                <a:lnTo>
                  <a:pt x="963" y="460"/>
                </a:lnTo>
                <a:lnTo>
                  <a:pt x="920" y="445"/>
                </a:lnTo>
                <a:lnTo>
                  <a:pt x="884" y="427"/>
                </a:lnTo>
                <a:lnTo>
                  <a:pt x="857" y="408"/>
                </a:lnTo>
                <a:lnTo>
                  <a:pt x="845" y="396"/>
                </a:lnTo>
                <a:lnTo>
                  <a:pt x="836" y="385"/>
                </a:lnTo>
                <a:lnTo>
                  <a:pt x="807" y="337"/>
                </a:lnTo>
                <a:lnTo>
                  <a:pt x="798" y="287"/>
                </a:lnTo>
                <a:lnTo>
                  <a:pt x="800" y="241"/>
                </a:lnTo>
                <a:lnTo>
                  <a:pt x="807" y="201"/>
                </a:lnTo>
                <a:lnTo>
                  <a:pt x="821" y="165"/>
                </a:lnTo>
                <a:lnTo>
                  <a:pt x="496" y="61"/>
                </a:lnTo>
                <a:lnTo>
                  <a:pt x="457" y="46"/>
                </a:lnTo>
                <a:lnTo>
                  <a:pt x="412" y="30"/>
                </a:lnTo>
                <a:lnTo>
                  <a:pt x="369" y="19"/>
                </a:lnTo>
                <a:lnTo>
                  <a:pt x="327" y="10"/>
                </a:lnTo>
                <a:lnTo>
                  <a:pt x="288" y="4"/>
                </a:lnTo>
                <a:lnTo>
                  <a:pt x="146" y="0"/>
                </a:lnTo>
                <a:lnTo>
                  <a:pt x="51" y="12"/>
                </a:lnTo>
                <a:lnTo>
                  <a:pt x="17" y="21"/>
                </a:lnTo>
                <a:lnTo>
                  <a:pt x="0" y="106"/>
                </a:lnTo>
                <a:lnTo>
                  <a:pt x="0" y="106"/>
                </a:lnTo>
                <a:close/>
              </a:path>
            </a:pathLst>
          </a:custGeom>
          <a:solidFill>
            <a:srgbClr val="000000"/>
          </a:solidFill>
          <a:ln w="9525">
            <a:noFill/>
            <a:round/>
            <a:headEnd/>
            <a:tailEnd/>
          </a:ln>
        </p:spPr>
        <p:txBody>
          <a:bodyPr/>
          <a:lstStyle/>
          <a:p>
            <a:endParaRPr lang="zh-CN" altLang="en-US"/>
          </a:p>
        </p:txBody>
      </p:sp>
      <p:sp>
        <p:nvSpPr>
          <p:cNvPr id="61" name="Freeform 61"/>
          <p:cNvSpPr>
            <a:spLocks/>
          </p:cNvSpPr>
          <p:nvPr/>
        </p:nvSpPr>
        <p:spPr bwMode="auto">
          <a:xfrm>
            <a:off x="1673225" y="4417021"/>
            <a:ext cx="1249363" cy="830262"/>
          </a:xfrm>
          <a:custGeom>
            <a:avLst/>
            <a:gdLst/>
            <a:ahLst/>
            <a:cxnLst>
              <a:cxn ang="0">
                <a:pos x="0" y="277"/>
              </a:cxn>
              <a:cxn ang="0">
                <a:pos x="346" y="68"/>
              </a:cxn>
              <a:cxn ang="0">
                <a:pos x="382" y="56"/>
              </a:cxn>
              <a:cxn ang="0">
                <a:pos x="424" y="45"/>
              </a:cxn>
              <a:cxn ang="0">
                <a:pos x="479" y="32"/>
              </a:cxn>
              <a:cxn ang="0">
                <a:pos x="542" y="18"/>
              </a:cxn>
              <a:cxn ang="0">
                <a:pos x="616" y="8"/>
              </a:cxn>
              <a:cxn ang="0">
                <a:pos x="697" y="2"/>
              </a:cxn>
              <a:cxn ang="0">
                <a:pos x="781" y="0"/>
              </a:cxn>
              <a:cxn ang="0">
                <a:pos x="946" y="11"/>
              </a:cxn>
              <a:cxn ang="0">
                <a:pos x="1088" y="29"/>
              </a:cxn>
              <a:cxn ang="0">
                <a:pos x="1187" y="48"/>
              </a:cxn>
              <a:cxn ang="0">
                <a:pos x="1223" y="56"/>
              </a:cxn>
              <a:cxn ang="0">
                <a:pos x="1388" y="157"/>
              </a:cxn>
              <a:cxn ang="0">
                <a:pos x="1530" y="264"/>
              </a:cxn>
              <a:cxn ang="0">
                <a:pos x="1544" y="279"/>
              </a:cxn>
              <a:cxn ang="0">
                <a:pos x="1562" y="312"/>
              </a:cxn>
              <a:cxn ang="0">
                <a:pos x="1571" y="348"/>
              </a:cxn>
              <a:cxn ang="0">
                <a:pos x="1573" y="429"/>
              </a:cxn>
              <a:cxn ang="0">
                <a:pos x="1564" y="496"/>
              </a:cxn>
              <a:cxn ang="0">
                <a:pos x="1557" y="523"/>
              </a:cxn>
              <a:cxn ang="0">
                <a:pos x="1483" y="313"/>
              </a:cxn>
              <a:cxn ang="0">
                <a:pos x="1171" y="118"/>
              </a:cxn>
              <a:cxn ang="0">
                <a:pos x="1090" y="105"/>
              </a:cxn>
              <a:cxn ang="0">
                <a:pos x="1004" y="95"/>
              </a:cxn>
              <a:cxn ang="0">
                <a:pos x="900" y="86"/>
              </a:cxn>
              <a:cxn ang="0">
                <a:pos x="785" y="78"/>
              </a:cxn>
              <a:cxn ang="0">
                <a:pos x="675" y="78"/>
              </a:cxn>
              <a:cxn ang="0">
                <a:pos x="575" y="86"/>
              </a:cxn>
              <a:cxn ang="0">
                <a:pos x="494" y="104"/>
              </a:cxn>
              <a:cxn ang="0">
                <a:pos x="391" y="149"/>
              </a:cxn>
              <a:cxn ang="0">
                <a:pos x="201" y="255"/>
              </a:cxn>
              <a:cxn ang="0">
                <a:pos x="95" y="321"/>
              </a:cxn>
              <a:cxn ang="0">
                <a:pos x="0" y="277"/>
              </a:cxn>
              <a:cxn ang="0">
                <a:pos x="0" y="277"/>
              </a:cxn>
            </a:cxnLst>
            <a:rect l="0" t="0" r="r" b="b"/>
            <a:pathLst>
              <a:path w="1573" h="523">
                <a:moveTo>
                  <a:pt x="0" y="277"/>
                </a:moveTo>
                <a:lnTo>
                  <a:pt x="346" y="68"/>
                </a:lnTo>
                <a:lnTo>
                  <a:pt x="382" y="56"/>
                </a:lnTo>
                <a:lnTo>
                  <a:pt x="424" y="45"/>
                </a:lnTo>
                <a:lnTo>
                  <a:pt x="479" y="32"/>
                </a:lnTo>
                <a:lnTo>
                  <a:pt x="542" y="18"/>
                </a:lnTo>
                <a:lnTo>
                  <a:pt x="616" y="8"/>
                </a:lnTo>
                <a:lnTo>
                  <a:pt x="697" y="2"/>
                </a:lnTo>
                <a:lnTo>
                  <a:pt x="781" y="0"/>
                </a:lnTo>
                <a:lnTo>
                  <a:pt x="946" y="11"/>
                </a:lnTo>
                <a:lnTo>
                  <a:pt x="1088" y="29"/>
                </a:lnTo>
                <a:lnTo>
                  <a:pt x="1187" y="48"/>
                </a:lnTo>
                <a:lnTo>
                  <a:pt x="1223" y="56"/>
                </a:lnTo>
                <a:lnTo>
                  <a:pt x="1388" y="157"/>
                </a:lnTo>
                <a:lnTo>
                  <a:pt x="1530" y="264"/>
                </a:lnTo>
                <a:lnTo>
                  <a:pt x="1544" y="279"/>
                </a:lnTo>
                <a:lnTo>
                  <a:pt x="1562" y="312"/>
                </a:lnTo>
                <a:lnTo>
                  <a:pt x="1571" y="348"/>
                </a:lnTo>
                <a:lnTo>
                  <a:pt x="1573" y="429"/>
                </a:lnTo>
                <a:lnTo>
                  <a:pt x="1564" y="496"/>
                </a:lnTo>
                <a:lnTo>
                  <a:pt x="1557" y="523"/>
                </a:lnTo>
                <a:lnTo>
                  <a:pt x="1483" y="313"/>
                </a:lnTo>
                <a:lnTo>
                  <a:pt x="1171" y="118"/>
                </a:lnTo>
                <a:lnTo>
                  <a:pt x="1090" y="105"/>
                </a:lnTo>
                <a:lnTo>
                  <a:pt x="1004" y="95"/>
                </a:lnTo>
                <a:lnTo>
                  <a:pt x="900" y="86"/>
                </a:lnTo>
                <a:lnTo>
                  <a:pt x="785" y="78"/>
                </a:lnTo>
                <a:lnTo>
                  <a:pt x="675" y="78"/>
                </a:lnTo>
                <a:lnTo>
                  <a:pt x="575" y="86"/>
                </a:lnTo>
                <a:lnTo>
                  <a:pt x="494" y="104"/>
                </a:lnTo>
                <a:lnTo>
                  <a:pt x="391" y="149"/>
                </a:lnTo>
                <a:lnTo>
                  <a:pt x="201" y="255"/>
                </a:lnTo>
                <a:lnTo>
                  <a:pt x="95" y="321"/>
                </a:lnTo>
                <a:lnTo>
                  <a:pt x="0" y="277"/>
                </a:lnTo>
                <a:lnTo>
                  <a:pt x="0" y="277"/>
                </a:lnTo>
                <a:close/>
              </a:path>
            </a:pathLst>
          </a:custGeom>
          <a:solidFill>
            <a:srgbClr val="000000"/>
          </a:solidFill>
          <a:ln w="9525">
            <a:noFill/>
            <a:round/>
            <a:headEnd/>
            <a:tailEnd/>
          </a:ln>
        </p:spPr>
        <p:txBody>
          <a:bodyPr/>
          <a:lstStyle/>
          <a:p>
            <a:endParaRPr lang="zh-CN" altLang="en-US"/>
          </a:p>
        </p:txBody>
      </p:sp>
      <p:sp>
        <p:nvSpPr>
          <p:cNvPr id="62" name="Freeform 62"/>
          <p:cNvSpPr>
            <a:spLocks/>
          </p:cNvSpPr>
          <p:nvPr/>
        </p:nvSpPr>
        <p:spPr bwMode="auto">
          <a:xfrm>
            <a:off x="2368550" y="1789708"/>
            <a:ext cx="280988" cy="2816225"/>
          </a:xfrm>
          <a:custGeom>
            <a:avLst/>
            <a:gdLst/>
            <a:ahLst/>
            <a:cxnLst>
              <a:cxn ang="0">
                <a:pos x="0" y="0"/>
              </a:cxn>
              <a:cxn ang="0">
                <a:pos x="266" y="1736"/>
              </a:cxn>
              <a:cxn ang="0">
                <a:pos x="354" y="1774"/>
              </a:cxn>
              <a:cxn ang="0">
                <a:pos x="88" y="0"/>
              </a:cxn>
              <a:cxn ang="0">
                <a:pos x="0" y="0"/>
              </a:cxn>
              <a:cxn ang="0">
                <a:pos x="0" y="0"/>
              </a:cxn>
            </a:cxnLst>
            <a:rect l="0" t="0" r="r" b="b"/>
            <a:pathLst>
              <a:path w="354" h="1774">
                <a:moveTo>
                  <a:pt x="0" y="0"/>
                </a:moveTo>
                <a:lnTo>
                  <a:pt x="266" y="1736"/>
                </a:lnTo>
                <a:lnTo>
                  <a:pt x="354" y="1774"/>
                </a:lnTo>
                <a:lnTo>
                  <a:pt x="88" y="0"/>
                </a:lnTo>
                <a:lnTo>
                  <a:pt x="0" y="0"/>
                </a:lnTo>
                <a:lnTo>
                  <a:pt x="0" y="0"/>
                </a:lnTo>
                <a:close/>
              </a:path>
            </a:pathLst>
          </a:custGeom>
          <a:solidFill>
            <a:srgbClr val="000000"/>
          </a:solidFill>
          <a:ln w="9525">
            <a:noFill/>
            <a:round/>
            <a:headEnd/>
            <a:tailEnd/>
          </a:ln>
        </p:spPr>
        <p:txBody>
          <a:bodyPr/>
          <a:lstStyle/>
          <a:p>
            <a:endParaRPr lang="zh-CN" altLang="en-US"/>
          </a:p>
        </p:txBody>
      </p:sp>
      <p:sp>
        <p:nvSpPr>
          <p:cNvPr id="63" name="Freeform 63"/>
          <p:cNvSpPr>
            <a:spLocks/>
          </p:cNvSpPr>
          <p:nvPr/>
        </p:nvSpPr>
        <p:spPr bwMode="auto">
          <a:xfrm>
            <a:off x="1504950" y="3824883"/>
            <a:ext cx="506413" cy="458788"/>
          </a:xfrm>
          <a:custGeom>
            <a:avLst/>
            <a:gdLst/>
            <a:ahLst/>
            <a:cxnLst>
              <a:cxn ang="0">
                <a:pos x="0" y="0"/>
              </a:cxn>
              <a:cxn ang="0">
                <a:pos x="637" y="7"/>
              </a:cxn>
              <a:cxn ang="0">
                <a:pos x="602" y="289"/>
              </a:cxn>
              <a:cxn ang="0">
                <a:pos x="564" y="265"/>
              </a:cxn>
              <a:cxn ang="0">
                <a:pos x="309" y="129"/>
              </a:cxn>
              <a:cxn ang="0">
                <a:pos x="277" y="117"/>
              </a:cxn>
              <a:cxn ang="0">
                <a:pos x="246" y="106"/>
              </a:cxn>
              <a:cxn ang="0">
                <a:pos x="4" y="69"/>
              </a:cxn>
              <a:cxn ang="0">
                <a:pos x="0" y="0"/>
              </a:cxn>
              <a:cxn ang="0">
                <a:pos x="0" y="0"/>
              </a:cxn>
            </a:cxnLst>
            <a:rect l="0" t="0" r="r" b="b"/>
            <a:pathLst>
              <a:path w="637" h="289">
                <a:moveTo>
                  <a:pt x="0" y="0"/>
                </a:moveTo>
                <a:lnTo>
                  <a:pt x="637" y="7"/>
                </a:lnTo>
                <a:lnTo>
                  <a:pt x="602" y="289"/>
                </a:lnTo>
                <a:lnTo>
                  <a:pt x="564" y="265"/>
                </a:lnTo>
                <a:lnTo>
                  <a:pt x="309" y="129"/>
                </a:lnTo>
                <a:lnTo>
                  <a:pt x="277" y="117"/>
                </a:lnTo>
                <a:lnTo>
                  <a:pt x="246" y="106"/>
                </a:lnTo>
                <a:lnTo>
                  <a:pt x="4" y="69"/>
                </a:lnTo>
                <a:lnTo>
                  <a:pt x="0" y="0"/>
                </a:lnTo>
                <a:lnTo>
                  <a:pt x="0" y="0"/>
                </a:lnTo>
                <a:close/>
              </a:path>
            </a:pathLst>
          </a:custGeom>
          <a:solidFill>
            <a:srgbClr val="000000"/>
          </a:solidFill>
          <a:ln w="9525">
            <a:noFill/>
            <a:round/>
            <a:headEnd/>
            <a:tailEnd/>
          </a:ln>
        </p:spPr>
        <p:txBody>
          <a:bodyPr/>
          <a:lstStyle/>
          <a:p>
            <a:endParaRPr lang="zh-CN" altLang="en-US"/>
          </a:p>
        </p:txBody>
      </p:sp>
      <p:sp>
        <p:nvSpPr>
          <p:cNvPr id="64" name="Freeform 64"/>
          <p:cNvSpPr>
            <a:spLocks/>
          </p:cNvSpPr>
          <p:nvPr/>
        </p:nvSpPr>
        <p:spPr bwMode="auto">
          <a:xfrm>
            <a:off x="2636838" y="4023321"/>
            <a:ext cx="1177925" cy="808037"/>
          </a:xfrm>
          <a:custGeom>
            <a:avLst/>
            <a:gdLst/>
            <a:ahLst/>
            <a:cxnLst>
              <a:cxn ang="0">
                <a:pos x="0" y="0"/>
              </a:cxn>
              <a:cxn ang="0">
                <a:pos x="1483" y="341"/>
              </a:cxn>
              <a:cxn ang="0">
                <a:pos x="1417" y="509"/>
              </a:cxn>
              <a:cxn ang="0">
                <a:pos x="32" y="280"/>
              </a:cxn>
              <a:cxn ang="0">
                <a:pos x="0" y="0"/>
              </a:cxn>
              <a:cxn ang="0">
                <a:pos x="0" y="0"/>
              </a:cxn>
            </a:cxnLst>
            <a:rect l="0" t="0" r="r" b="b"/>
            <a:pathLst>
              <a:path w="1483" h="509">
                <a:moveTo>
                  <a:pt x="0" y="0"/>
                </a:moveTo>
                <a:lnTo>
                  <a:pt x="1483" y="341"/>
                </a:lnTo>
                <a:lnTo>
                  <a:pt x="1417" y="509"/>
                </a:lnTo>
                <a:lnTo>
                  <a:pt x="32" y="280"/>
                </a:lnTo>
                <a:lnTo>
                  <a:pt x="0" y="0"/>
                </a:lnTo>
                <a:lnTo>
                  <a:pt x="0" y="0"/>
                </a:lnTo>
                <a:close/>
              </a:path>
            </a:pathLst>
          </a:custGeom>
          <a:solidFill>
            <a:srgbClr val="000000"/>
          </a:solidFill>
          <a:ln w="9525">
            <a:noFill/>
            <a:round/>
            <a:headEnd/>
            <a:tailEnd/>
          </a:ln>
        </p:spPr>
        <p:txBody>
          <a:bodyPr/>
          <a:lstStyle/>
          <a:p>
            <a:endParaRPr lang="zh-CN" altLang="en-US"/>
          </a:p>
        </p:txBody>
      </p:sp>
      <p:sp>
        <p:nvSpPr>
          <p:cNvPr id="65" name="Freeform 65"/>
          <p:cNvSpPr>
            <a:spLocks/>
          </p:cNvSpPr>
          <p:nvPr/>
        </p:nvSpPr>
        <p:spPr bwMode="auto">
          <a:xfrm>
            <a:off x="2895600" y="4615458"/>
            <a:ext cx="520700" cy="650875"/>
          </a:xfrm>
          <a:custGeom>
            <a:avLst/>
            <a:gdLst/>
            <a:ahLst/>
            <a:cxnLst>
              <a:cxn ang="0">
                <a:pos x="560" y="0"/>
              </a:cxn>
              <a:cxn ang="0">
                <a:pos x="553" y="27"/>
              </a:cxn>
              <a:cxn ang="0">
                <a:pos x="542" y="59"/>
              </a:cxn>
              <a:cxn ang="0">
                <a:pos x="526" y="95"/>
              </a:cxn>
              <a:cxn ang="0">
                <a:pos x="503" y="137"/>
              </a:cxn>
              <a:cxn ang="0">
                <a:pos x="472" y="181"/>
              </a:cxn>
              <a:cxn ang="0">
                <a:pos x="420" y="230"/>
              </a:cxn>
              <a:cxn ang="0">
                <a:pos x="291" y="294"/>
              </a:cxn>
              <a:cxn ang="0">
                <a:pos x="258" y="303"/>
              </a:cxn>
              <a:cxn ang="0">
                <a:pos x="195" y="316"/>
              </a:cxn>
              <a:cxn ang="0">
                <a:pos x="136" y="324"/>
              </a:cxn>
              <a:cxn ang="0">
                <a:pos x="0" y="327"/>
              </a:cxn>
              <a:cxn ang="0">
                <a:pos x="10" y="410"/>
              </a:cxn>
              <a:cxn ang="0">
                <a:pos x="169" y="405"/>
              </a:cxn>
              <a:cxn ang="0">
                <a:pos x="312" y="386"/>
              </a:cxn>
              <a:cxn ang="0">
                <a:pos x="384" y="366"/>
              </a:cxn>
              <a:cxn ang="0">
                <a:pos x="416" y="355"/>
              </a:cxn>
              <a:cxn ang="0">
                <a:pos x="449" y="340"/>
              </a:cxn>
              <a:cxn ang="0">
                <a:pos x="517" y="294"/>
              </a:cxn>
              <a:cxn ang="0">
                <a:pos x="585" y="206"/>
              </a:cxn>
              <a:cxn ang="0">
                <a:pos x="614" y="152"/>
              </a:cxn>
              <a:cxn ang="0">
                <a:pos x="646" y="62"/>
              </a:cxn>
              <a:cxn ang="0">
                <a:pos x="655" y="24"/>
              </a:cxn>
              <a:cxn ang="0">
                <a:pos x="560" y="0"/>
              </a:cxn>
              <a:cxn ang="0">
                <a:pos x="560" y="0"/>
              </a:cxn>
            </a:cxnLst>
            <a:rect l="0" t="0" r="r" b="b"/>
            <a:pathLst>
              <a:path w="655" h="410">
                <a:moveTo>
                  <a:pt x="560" y="0"/>
                </a:moveTo>
                <a:lnTo>
                  <a:pt x="553" y="27"/>
                </a:lnTo>
                <a:lnTo>
                  <a:pt x="542" y="59"/>
                </a:lnTo>
                <a:lnTo>
                  <a:pt x="526" y="95"/>
                </a:lnTo>
                <a:lnTo>
                  <a:pt x="503" y="137"/>
                </a:lnTo>
                <a:lnTo>
                  <a:pt x="472" y="181"/>
                </a:lnTo>
                <a:lnTo>
                  <a:pt x="420" y="230"/>
                </a:lnTo>
                <a:lnTo>
                  <a:pt x="291" y="294"/>
                </a:lnTo>
                <a:lnTo>
                  <a:pt x="258" y="303"/>
                </a:lnTo>
                <a:lnTo>
                  <a:pt x="195" y="316"/>
                </a:lnTo>
                <a:lnTo>
                  <a:pt x="136" y="324"/>
                </a:lnTo>
                <a:lnTo>
                  <a:pt x="0" y="327"/>
                </a:lnTo>
                <a:lnTo>
                  <a:pt x="10" y="410"/>
                </a:lnTo>
                <a:lnTo>
                  <a:pt x="169" y="405"/>
                </a:lnTo>
                <a:lnTo>
                  <a:pt x="312" y="386"/>
                </a:lnTo>
                <a:lnTo>
                  <a:pt x="384" y="366"/>
                </a:lnTo>
                <a:lnTo>
                  <a:pt x="416" y="355"/>
                </a:lnTo>
                <a:lnTo>
                  <a:pt x="449" y="340"/>
                </a:lnTo>
                <a:lnTo>
                  <a:pt x="517" y="294"/>
                </a:lnTo>
                <a:lnTo>
                  <a:pt x="585" y="206"/>
                </a:lnTo>
                <a:lnTo>
                  <a:pt x="614" y="152"/>
                </a:lnTo>
                <a:lnTo>
                  <a:pt x="646" y="62"/>
                </a:lnTo>
                <a:lnTo>
                  <a:pt x="655" y="24"/>
                </a:lnTo>
                <a:lnTo>
                  <a:pt x="560" y="0"/>
                </a:lnTo>
                <a:lnTo>
                  <a:pt x="560" y="0"/>
                </a:lnTo>
                <a:close/>
              </a:path>
            </a:pathLst>
          </a:custGeom>
          <a:solidFill>
            <a:srgbClr val="000000"/>
          </a:solidFill>
          <a:ln w="9525">
            <a:noFill/>
            <a:round/>
            <a:headEnd/>
            <a:tailEnd/>
          </a:ln>
        </p:spPr>
        <p:txBody>
          <a:bodyPr/>
          <a:lstStyle/>
          <a:p>
            <a:endParaRPr lang="zh-CN" altLang="en-US"/>
          </a:p>
        </p:txBody>
      </p:sp>
      <p:sp>
        <p:nvSpPr>
          <p:cNvPr id="66" name="Freeform 66"/>
          <p:cNvSpPr>
            <a:spLocks/>
          </p:cNvSpPr>
          <p:nvPr/>
        </p:nvSpPr>
        <p:spPr bwMode="auto">
          <a:xfrm>
            <a:off x="1897063" y="4998046"/>
            <a:ext cx="865187" cy="608012"/>
          </a:xfrm>
          <a:custGeom>
            <a:avLst/>
            <a:gdLst/>
            <a:ahLst/>
            <a:cxnLst>
              <a:cxn ang="0">
                <a:pos x="0" y="130"/>
              </a:cxn>
              <a:cxn ang="0">
                <a:pos x="228" y="0"/>
              </a:cxn>
              <a:cxn ang="0">
                <a:pos x="397" y="63"/>
              </a:cxn>
              <a:cxn ang="0">
                <a:pos x="451" y="78"/>
              </a:cxn>
              <a:cxn ang="0">
                <a:pos x="506" y="86"/>
              </a:cxn>
              <a:cxn ang="0">
                <a:pos x="558" y="86"/>
              </a:cxn>
              <a:cxn ang="0">
                <a:pos x="661" y="74"/>
              </a:cxn>
              <a:cxn ang="0">
                <a:pos x="846" y="44"/>
              </a:cxn>
              <a:cxn ang="0">
                <a:pos x="1052" y="185"/>
              </a:cxn>
              <a:cxn ang="0">
                <a:pos x="1090" y="383"/>
              </a:cxn>
              <a:cxn ang="0">
                <a:pos x="1000" y="377"/>
              </a:cxn>
              <a:cxn ang="0">
                <a:pos x="957" y="223"/>
              </a:cxn>
              <a:cxn ang="0">
                <a:pos x="824" y="136"/>
              </a:cxn>
              <a:cxn ang="0">
                <a:pos x="724" y="163"/>
              </a:cxn>
              <a:cxn ang="0">
                <a:pos x="673" y="172"/>
              </a:cxn>
              <a:cxn ang="0">
                <a:pos x="619" y="178"/>
              </a:cxn>
              <a:cxn ang="0">
                <a:pos x="501" y="173"/>
              </a:cxn>
              <a:cxn ang="0">
                <a:pos x="395" y="152"/>
              </a:cxn>
              <a:cxn ang="0">
                <a:pos x="257" y="105"/>
              </a:cxn>
              <a:cxn ang="0">
                <a:pos x="21" y="235"/>
              </a:cxn>
              <a:cxn ang="0">
                <a:pos x="0" y="130"/>
              </a:cxn>
              <a:cxn ang="0">
                <a:pos x="0" y="130"/>
              </a:cxn>
            </a:cxnLst>
            <a:rect l="0" t="0" r="r" b="b"/>
            <a:pathLst>
              <a:path w="1090" h="383">
                <a:moveTo>
                  <a:pt x="0" y="130"/>
                </a:moveTo>
                <a:lnTo>
                  <a:pt x="228" y="0"/>
                </a:lnTo>
                <a:lnTo>
                  <a:pt x="397" y="63"/>
                </a:lnTo>
                <a:lnTo>
                  <a:pt x="451" y="78"/>
                </a:lnTo>
                <a:lnTo>
                  <a:pt x="506" y="86"/>
                </a:lnTo>
                <a:lnTo>
                  <a:pt x="558" y="86"/>
                </a:lnTo>
                <a:lnTo>
                  <a:pt x="661" y="74"/>
                </a:lnTo>
                <a:lnTo>
                  <a:pt x="846" y="44"/>
                </a:lnTo>
                <a:lnTo>
                  <a:pt x="1052" y="185"/>
                </a:lnTo>
                <a:lnTo>
                  <a:pt x="1090" y="383"/>
                </a:lnTo>
                <a:lnTo>
                  <a:pt x="1000" y="377"/>
                </a:lnTo>
                <a:lnTo>
                  <a:pt x="957" y="223"/>
                </a:lnTo>
                <a:lnTo>
                  <a:pt x="824" y="136"/>
                </a:lnTo>
                <a:lnTo>
                  <a:pt x="724" y="163"/>
                </a:lnTo>
                <a:lnTo>
                  <a:pt x="673" y="172"/>
                </a:lnTo>
                <a:lnTo>
                  <a:pt x="619" y="178"/>
                </a:lnTo>
                <a:lnTo>
                  <a:pt x="501" y="173"/>
                </a:lnTo>
                <a:lnTo>
                  <a:pt x="395" y="152"/>
                </a:lnTo>
                <a:lnTo>
                  <a:pt x="257" y="105"/>
                </a:lnTo>
                <a:lnTo>
                  <a:pt x="21" y="235"/>
                </a:lnTo>
                <a:lnTo>
                  <a:pt x="0" y="130"/>
                </a:lnTo>
                <a:lnTo>
                  <a:pt x="0" y="130"/>
                </a:lnTo>
                <a:close/>
              </a:path>
            </a:pathLst>
          </a:custGeom>
          <a:solidFill>
            <a:srgbClr val="000000"/>
          </a:solidFill>
          <a:ln w="9525">
            <a:noFill/>
            <a:round/>
            <a:headEnd/>
            <a:tailEnd/>
          </a:ln>
        </p:spPr>
        <p:txBody>
          <a:bodyPr/>
          <a:lstStyle/>
          <a:p>
            <a:endParaRPr lang="zh-CN" altLang="en-US"/>
          </a:p>
        </p:txBody>
      </p:sp>
      <p:sp>
        <p:nvSpPr>
          <p:cNvPr id="67" name="Freeform 67"/>
          <p:cNvSpPr>
            <a:spLocks/>
          </p:cNvSpPr>
          <p:nvPr/>
        </p:nvSpPr>
        <p:spPr bwMode="auto">
          <a:xfrm>
            <a:off x="2609850" y="4831358"/>
            <a:ext cx="269875" cy="733425"/>
          </a:xfrm>
          <a:custGeom>
            <a:avLst/>
            <a:gdLst/>
            <a:ahLst/>
            <a:cxnLst>
              <a:cxn ang="0">
                <a:pos x="0" y="0"/>
              </a:cxn>
              <a:cxn ang="0">
                <a:pos x="7" y="79"/>
              </a:cxn>
              <a:cxn ang="0">
                <a:pos x="206" y="210"/>
              </a:cxn>
              <a:cxn ang="0">
                <a:pos x="273" y="462"/>
              </a:cxn>
              <a:cxn ang="0">
                <a:pos x="339" y="346"/>
              </a:cxn>
              <a:cxn ang="0">
                <a:pos x="244" y="123"/>
              </a:cxn>
              <a:cxn ang="0">
                <a:pos x="0" y="0"/>
              </a:cxn>
              <a:cxn ang="0">
                <a:pos x="0" y="0"/>
              </a:cxn>
            </a:cxnLst>
            <a:rect l="0" t="0" r="r" b="b"/>
            <a:pathLst>
              <a:path w="339" h="462">
                <a:moveTo>
                  <a:pt x="0" y="0"/>
                </a:moveTo>
                <a:lnTo>
                  <a:pt x="7" y="79"/>
                </a:lnTo>
                <a:lnTo>
                  <a:pt x="206" y="210"/>
                </a:lnTo>
                <a:lnTo>
                  <a:pt x="273" y="462"/>
                </a:lnTo>
                <a:lnTo>
                  <a:pt x="339" y="346"/>
                </a:lnTo>
                <a:lnTo>
                  <a:pt x="244" y="123"/>
                </a:lnTo>
                <a:lnTo>
                  <a:pt x="0" y="0"/>
                </a:lnTo>
                <a:lnTo>
                  <a:pt x="0" y="0"/>
                </a:lnTo>
                <a:close/>
              </a:path>
            </a:pathLst>
          </a:custGeom>
          <a:solidFill>
            <a:srgbClr val="000000"/>
          </a:solidFill>
          <a:ln w="9525">
            <a:noFill/>
            <a:round/>
            <a:headEnd/>
            <a:tailEnd/>
          </a:ln>
        </p:spPr>
        <p:txBody>
          <a:bodyPr/>
          <a:lstStyle/>
          <a:p>
            <a:endParaRPr lang="zh-CN" altLang="en-US"/>
          </a:p>
        </p:txBody>
      </p:sp>
      <p:sp>
        <p:nvSpPr>
          <p:cNvPr id="68" name="Freeform 68"/>
          <p:cNvSpPr>
            <a:spLocks/>
          </p:cNvSpPr>
          <p:nvPr/>
        </p:nvSpPr>
        <p:spPr bwMode="auto">
          <a:xfrm>
            <a:off x="3714750" y="4653558"/>
            <a:ext cx="280988" cy="511175"/>
          </a:xfrm>
          <a:custGeom>
            <a:avLst/>
            <a:gdLst/>
            <a:ahLst/>
            <a:cxnLst>
              <a:cxn ang="0">
                <a:pos x="66" y="50"/>
              </a:cxn>
              <a:cxn ang="0">
                <a:pos x="237" y="191"/>
              </a:cxn>
              <a:cxn ang="0">
                <a:pos x="73" y="253"/>
              </a:cxn>
              <a:cxn ang="0">
                <a:pos x="0" y="322"/>
              </a:cxn>
              <a:cxn ang="0">
                <a:pos x="353" y="217"/>
              </a:cxn>
              <a:cxn ang="0">
                <a:pos x="104" y="0"/>
              </a:cxn>
              <a:cxn ang="0">
                <a:pos x="66" y="50"/>
              </a:cxn>
              <a:cxn ang="0">
                <a:pos x="66" y="50"/>
              </a:cxn>
            </a:cxnLst>
            <a:rect l="0" t="0" r="r" b="b"/>
            <a:pathLst>
              <a:path w="353" h="322">
                <a:moveTo>
                  <a:pt x="66" y="50"/>
                </a:moveTo>
                <a:lnTo>
                  <a:pt x="237" y="191"/>
                </a:lnTo>
                <a:lnTo>
                  <a:pt x="73" y="253"/>
                </a:lnTo>
                <a:lnTo>
                  <a:pt x="0" y="322"/>
                </a:lnTo>
                <a:lnTo>
                  <a:pt x="353" y="217"/>
                </a:lnTo>
                <a:lnTo>
                  <a:pt x="104" y="0"/>
                </a:lnTo>
                <a:lnTo>
                  <a:pt x="66" y="50"/>
                </a:lnTo>
                <a:lnTo>
                  <a:pt x="66" y="50"/>
                </a:lnTo>
                <a:close/>
              </a:path>
            </a:pathLst>
          </a:custGeom>
          <a:solidFill>
            <a:srgbClr val="000000"/>
          </a:solidFill>
          <a:ln w="9525">
            <a:noFill/>
            <a:round/>
            <a:headEnd/>
            <a:tailEnd/>
          </a:ln>
        </p:spPr>
        <p:txBody>
          <a:bodyPr/>
          <a:lstStyle/>
          <a:p>
            <a:endParaRPr lang="zh-CN" altLang="en-US"/>
          </a:p>
        </p:txBody>
      </p:sp>
      <p:sp>
        <p:nvSpPr>
          <p:cNvPr id="69" name="Freeform 69"/>
          <p:cNvSpPr>
            <a:spLocks/>
          </p:cNvSpPr>
          <p:nvPr/>
        </p:nvSpPr>
        <p:spPr bwMode="auto">
          <a:xfrm>
            <a:off x="3808413" y="4420196"/>
            <a:ext cx="303212" cy="657225"/>
          </a:xfrm>
          <a:custGeom>
            <a:avLst/>
            <a:gdLst/>
            <a:ahLst/>
            <a:cxnLst>
              <a:cxn ang="0">
                <a:pos x="0" y="0"/>
              </a:cxn>
              <a:cxn ang="0">
                <a:pos x="22" y="91"/>
              </a:cxn>
              <a:cxn ang="0">
                <a:pos x="302" y="289"/>
              </a:cxn>
              <a:cxn ang="0">
                <a:pos x="325" y="414"/>
              </a:cxn>
              <a:cxn ang="0">
                <a:pos x="383" y="265"/>
              </a:cxn>
              <a:cxn ang="0">
                <a:pos x="0" y="0"/>
              </a:cxn>
              <a:cxn ang="0">
                <a:pos x="0" y="0"/>
              </a:cxn>
            </a:cxnLst>
            <a:rect l="0" t="0" r="r" b="b"/>
            <a:pathLst>
              <a:path w="383" h="414">
                <a:moveTo>
                  <a:pt x="0" y="0"/>
                </a:moveTo>
                <a:lnTo>
                  <a:pt x="22" y="91"/>
                </a:lnTo>
                <a:lnTo>
                  <a:pt x="302" y="289"/>
                </a:lnTo>
                <a:lnTo>
                  <a:pt x="325" y="414"/>
                </a:lnTo>
                <a:lnTo>
                  <a:pt x="383" y="265"/>
                </a:lnTo>
                <a:lnTo>
                  <a:pt x="0" y="0"/>
                </a:lnTo>
                <a:lnTo>
                  <a:pt x="0" y="0"/>
                </a:lnTo>
                <a:close/>
              </a:path>
            </a:pathLst>
          </a:custGeom>
          <a:solidFill>
            <a:srgbClr val="000000"/>
          </a:solidFill>
          <a:ln w="9525">
            <a:noFill/>
            <a:round/>
            <a:headEnd/>
            <a:tailEnd/>
          </a:ln>
        </p:spPr>
        <p:txBody>
          <a:bodyPr/>
          <a:lstStyle/>
          <a:p>
            <a:endParaRPr lang="zh-CN" altLang="en-US"/>
          </a:p>
        </p:txBody>
      </p:sp>
      <p:sp>
        <p:nvSpPr>
          <p:cNvPr id="70" name="Freeform 70"/>
          <p:cNvSpPr>
            <a:spLocks/>
          </p:cNvSpPr>
          <p:nvPr/>
        </p:nvSpPr>
        <p:spPr bwMode="auto">
          <a:xfrm>
            <a:off x="3997325" y="4420196"/>
            <a:ext cx="376238" cy="933450"/>
          </a:xfrm>
          <a:custGeom>
            <a:avLst/>
            <a:gdLst/>
            <a:ahLst/>
            <a:cxnLst>
              <a:cxn ang="0">
                <a:pos x="74" y="67"/>
              </a:cxn>
              <a:cxn ang="0">
                <a:pos x="390" y="168"/>
              </a:cxn>
              <a:cxn ang="0">
                <a:pos x="377" y="459"/>
              </a:cxn>
              <a:cxn ang="0">
                <a:pos x="74" y="516"/>
              </a:cxn>
              <a:cxn ang="0">
                <a:pos x="0" y="588"/>
              </a:cxn>
              <a:cxn ang="0">
                <a:pos x="472" y="527"/>
              </a:cxn>
              <a:cxn ang="0">
                <a:pos x="470" y="119"/>
              </a:cxn>
              <a:cxn ang="0">
                <a:pos x="27" y="0"/>
              </a:cxn>
              <a:cxn ang="0">
                <a:pos x="74" y="67"/>
              </a:cxn>
              <a:cxn ang="0">
                <a:pos x="74" y="67"/>
              </a:cxn>
            </a:cxnLst>
            <a:rect l="0" t="0" r="r" b="b"/>
            <a:pathLst>
              <a:path w="472" h="588">
                <a:moveTo>
                  <a:pt x="74" y="67"/>
                </a:moveTo>
                <a:lnTo>
                  <a:pt x="390" y="168"/>
                </a:lnTo>
                <a:lnTo>
                  <a:pt x="377" y="459"/>
                </a:lnTo>
                <a:lnTo>
                  <a:pt x="74" y="516"/>
                </a:lnTo>
                <a:lnTo>
                  <a:pt x="0" y="588"/>
                </a:lnTo>
                <a:lnTo>
                  <a:pt x="472" y="527"/>
                </a:lnTo>
                <a:lnTo>
                  <a:pt x="470" y="119"/>
                </a:lnTo>
                <a:lnTo>
                  <a:pt x="27" y="0"/>
                </a:lnTo>
                <a:lnTo>
                  <a:pt x="74" y="67"/>
                </a:lnTo>
                <a:lnTo>
                  <a:pt x="74" y="67"/>
                </a:lnTo>
                <a:close/>
              </a:path>
            </a:pathLst>
          </a:custGeom>
          <a:solidFill>
            <a:srgbClr val="000000"/>
          </a:solidFill>
          <a:ln w="9525">
            <a:noFill/>
            <a:round/>
            <a:headEnd/>
            <a:tailEnd/>
          </a:ln>
        </p:spPr>
        <p:txBody>
          <a:bodyPr/>
          <a:lstStyle/>
          <a:p>
            <a:endParaRPr lang="zh-CN" altLang="en-US"/>
          </a:p>
        </p:txBody>
      </p:sp>
      <p:sp>
        <p:nvSpPr>
          <p:cNvPr id="71" name="Freeform 71"/>
          <p:cNvSpPr>
            <a:spLocks/>
          </p:cNvSpPr>
          <p:nvPr/>
        </p:nvSpPr>
        <p:spPr bwMode="auto">
          <a:xfrm>
            <a:off x="3352800" y="5210771"/>
            <a:ext cx="698500" cy="385762"/>
          </a:xfrm>
          <a:custGeom>
            <a:avLst/>
            <a:gdLst/>
            <a:ahLst/>
            <a:cxnLst>
              <a:cxn ang="0">
                <a:pos x="814" y="0"/>
              </a:cxn>
              <a:cxn ang="0">
                <a:pos x="706" y="62"/>
              </a:cxn>
              <a:cxn ang="0">
                <a:pos x="309" y="45"/>
              </a:cxn>
              <a:cxn ang="0">
                <a:pos x="0" y="237"/>
              </a:cxn>
              <a:cxn ang="0">
                <a:pos x="193" y="243"/>
              </a:cxn>
              <a:cxn ang="0">
                <a:pos x="354" y="113"/>
              </a:cxn>
              <a:cxn ang="0">
                <a:pos x="780" y="137"/>
              </a:cxn>
              <a:cxn ang="0">
                <a:pos x="880" y="57"/>
              </a:cxn>
              <a:cxn ang="0">
                <a:pos x="814" y="0"/>
              </a:cxn>
              <a:cxn ang="0">
                <a:pos x="814" y="0"/>
              </a:cxn>
            </a:cxnLst>
            <a:rect l="0" t="0" r="r" b="b"/>
            <a:pathLst>
              <a:path w="880" h="243">
                <a:moveTo>
                  <a:pt x="814" y="0"/>
                </a:moveTo>
                <a:lnTo>
                  <a:pt x="706" y="62"/>
                </a:lnTo>
                <a:lnTo>
                  <a:pt x="309" y="45"/>
                </a:lnTo>
                <a:lnTo>
                  <a:pt x="0" y="237"/>
                </a:lnTo>
                <a:lnTo>
                  <a:pt x="193" y="243"/>
                </a:lnTo>
                <a:lnTo>
                  <a:pt x="354" y="113"/>
                </a:lnTo>
                <a:lnTo>
                  <a:pt x="780" y="137"/>
                </a:lnTo>
                <a:lnTo>
                  <a:pt x="880" y="57"/>
                </a:lnTo>
                <a:lnTo>
                  <a:pt x="814" y="0"/>
                </a:lnTo>
                <a:lnTo>
                  <a:pt x="814" y="0"/>
                </a:lnTo>
                <a:close/>
              </a:path>
            </a:pathLst>
          </a:custGeom>
          <a:solidFill>
            <a:srgbClr val="000000"/>
          </a:solidFill>
          <a:ln w="9525">
            <a:noFill/>
            <a:round/>
            <a:headEnd/>
            <a:tailEnd/>
          </a:ln>
        </p:spPr>
        <p:txBody>
          <a:bodyPr/>
          <a:lstStyle/>
          <a:p>
            <a:endParaRPr lang="zh-CN" altLang="en-US"/>
          </a:p>
        </p:txBody>
      </p:sp>
      <p:sp>
        <p:nvSpPr>
          <p:cNvPr id="72" name="Freeform 72"/>
          <p:cNvSpPr>
            <a:spLocks/>
          </p:cNvSpPr>
          <p:nvPr/>
        </p:nvSpPr>
        <p:spPr bwMode="auto">
          <a:xfrm>
            <a:off x="3263900" y="4690071"/>
            <a:ext cx="450850" cy="393700"/>
          </a:xfrm>
          <a:custGeom>
            <a:avLst/>
            <a:gdLst/>
            <a:ahLst/>
            <a:cxnLst>
              <a:cxn ang="0">
                <a:pos x="47" y="170"/>
              </a:cxn>
              <a:cxn ang="0">
                <a:pos x="514" y="0"/>
              </a:cxn>
              <a:cxn ang="0">
                <a:pos x="568" y="61"/>
              </a:cxn>
              <a:cxn ang="0">
                <a:pos x="0" y="248"/>
              </a:cxn>
              <a:cxn ang="0">
                <a:pos x="47" y="170"/>
              </a:cxn>
              <a:cxn ang="0">
                <a:pos x="47" y="170"/>
              </a:cxn>
            </a:cxnLst>
            <a:rect l="0" t="0" r="r" b="b"/>
            <a:pathLst>
              <a:path w="568" h="248">
                <a:moveTo>
                  <a:pt x="47" y="170"/>
                </a:moveTo>
                <a:lnTo>
                  <a:pt x="514" y="0"/>
                </a:lnTo>
                <a:lnTo>
                  <a:pt x="568" y="61"/>
                </a:lnTo>
                <a:lnTo>
                  <a:pt x="0" y="248"/>
                </a:lnTo>
                <a:lnTo>
                  <a:pt x="47" y="170"/>
                </a:lnTo>
                <a:lnTo>
                  <a:pt x="47" y="170"/>
                </a:lnTo>
                <a:close/>
              </a:path>
            </a:pathLst>
          </a:custGeom>
          <a:solidFill>
            <a:srgbClr val="000000"/>
          </a:solidFill>
          <a:ln w="9525">
            <a:noFill/>
            <a:round/>
            <a:headEnd/>
            <a:tailEnd/>
          </a:ln>
        </p:spPr>
        <p:txBody>
          <a:bodyPr/>
          <a:lstStyle/>
          <a:p>
            <a:endParaRPr lang="zh-CN" altLang="en-US"/>
          </a:p>
        </p:txBody>
      </p:sp>
      <p:sp>
        <p:nvSpPr>
          <p:cNvPr id="73" name="Freeform 73"/>
          <p:cNvSpPr>
            <a:spLocks/>
          </p:cNvSpPr>
          <p:nvPr/>
        </p:nvSpPr>
        <p:spPr bwMode="auto">
          <a:xfrm>
            <a:off x="4352925" y="4742458"/>
            <a:ext cx="361950" cy="676275"/>
          </a:xfrm>
          <a:custGeom>
            <a:avLst/>
            <a:gdLst/>
            <a:ahLst/>
            <a:cxnLst>
              <a:cxn ang="0">
                <a:pos x="67" y="74"/>
              </a:cxn>
              <a:cxn ang="0">
                <a:pos x="205" y="197"/>
              </a:cxn>
              <a:cxn ang="0">
                <a:pos x="178" y="152"/>
              </a:cxn>
              <a:cxn ang="0">
                <a:pos x="183" y="101"/>
              </a:cxn>
              <a:cxn ang="0">
                <a:pos x="201" y="71"/>
              </a:cxn>
              <a:cxn ang="0">
                <a:pos x="235" y="38"/>
              </a:cxn>
              <a:cxn ang="0">
                <a:pos x="257" y="22"/>
              </a:cxn>
              <a:cxn ang="0">
                <a:pos x="277" y="10"/>
              </a:cxn>
              <a:cxn ang="0">
                <a:pos x="316" y="0"/>
              </a:cxn>
              <a:cxn ang="0">
                <a:pos x="350" y="0"/>
              </a:cxn>
              <a:cxn ang="0">
                <a:pos x="381" y="7"/>
              </a:cxn>
              <a:cxn ang="0">
                <a:pos x="406" y="21"/>
              </a:cxn>
              <a:cxn ang="0">
                <a:pos x="426" y="35"/>
              </a:cxn>
              <a:cxn ang="0">
                <a:pos x="440" y="50"/>
              </a:cxn>
              <a:cxn ang="0">
                <a:pos x="456" y="346"/>
              </a:cxn>
              <a:cxn ang="0">
                <a:pos x="316" y="426"/>
              </a:cxn>
              <a:cxn ang="0">
                <a:pos x="0" y="266"/>
              </a:cxn>
              <a:cxn ang="0">
                <a:pos x="67" y="74"/>
              </a:cxn>
              <a:cxn ang="0">
                <a:pos x="67" y="74"/>
              </a:cxn>
            </a:cxnLst>
            <a:rect l="0" t="0" r="r" b="b"/>
            <a:pathLst>
              <a:path w="456" h="426">
                <a:moveTo>
                  <a:pt x="67" y="74"/>
                </a:moveTo>
                <a:lnTo>
                  <a:pt x="205" y="197"/>
                </a:lnTo>
                <a:lnTo>
                  <a:pt x="178" y="152"/>
                </a:lnTo>
                <a:lnTo>
                  <a:pt x="183" y="101"/>
                </a:lnTo>
                <a:lnTo>
                  <a:pt x="201" y="71"/>
                </a:lnTo>
                <a:lnTo>
                  <a:pt x="235" y="38"/>
                </a:lnTo>
                <a:lnTo>
                  <a:pt x="257" y="22"/>
                </a:lnTo>
                <a:lnTo>
                  <a:pt x="277" y="10"/>
                </a:lnTo>
                <a:lnTo>
                  <a:pt x="316" y="0"/>
                </a:lnTo>
                <a:lnTo>
                  <a:pt x="350" y="0"/>
                </a:lnTo>
                <a:lnTo>
                  <a:pt x="381" y="7"/>
                </a:lnTo>
                <a:lnTo>
                  <a:pt x="406" y="21"/>
                </a:lnTo>
                <a:lnTo>
                  <a:pt x="426" y="35"/>
                </a:lnTo>
                <a:lnTo>
                  <a:pt x="440" y="50"/>
                </a:lnTo>
                <a:lnTo>
                  <a:pt x="456" y="346"/>
                </a:lnTo>
                <a:lnTo>
                  <a:pt x="316" y="426"/>
                </a:lnTo>
                <a:lnTo>
                  <a:pt x="0" y="266"/>
                </a:lnTo>
                <a:lnTo>
                  <a:pt x="67" y="74"/>
                </a:lnTo>
                <a:lnTo>
                  <a:pt x="67" y="74"/>
                </a:lnTo>
                <a:close/>
              </a:path>
            </a:pathLst>
          </a:custGeom>
          <a:solidFill>
            <a:srgbClr val="000000"/>
          </a:solidFill>
          <a:ln w="9525">
            <a:noFill/>
            <a:round/>
            <a:headEnd/>
            <a:tailEnd/>
          </a:ln>
        </p:spPr>
        <p:txBody>
          <a:bodyPr/>
          <a:lstStyle/>
          <a:p>
            <a:endParaRPr lang="zh-CN" altLang="en-US"/>
          </a:p>
        </p:txBody>
      </p:sp>
      <p:sp>
        <p:nvSpPr>
          <p:cNvPr id="74" name="Freeform 74"/>
          <p:cNvSpPr>
            <a:spLocks/>
          </p:cNvSpPr>
          <p:nvPr/>
        </p:nvSpPr>
        <p:spPr bwMode="auto">
          <a:xfrm>
            <a:off x="814388" y="3269258"/>
            <a:ext cx="169862" cy="528638"/>
          </a:xfrm>
          <a:custGeom>
            <a:avLst/>
            <a:gdLst/>
            <a:ahLst/>
            <a:cxnLst>
              <a:cxn ang="0">
                <a:pos x="140" y="0"/>
              </a:cxn>
              <a:cxn ang="0">
                <a:pos x="0" y="297"/>
              </a:cxn>
              <a:cxn ang="0">
                <a:pos x="66" y="333"/>
              </a:cxn>
              <a:cxn ang="0">
                <a:pos x="213" y="18"/>
              </a:cxn>
              <a:cxn ang="0">
                <a:pos x="140" y="0"/>
              </a:cxn>
              <a:cxn ang="0">
                <a:pos x="140" y="0"/>
              </a:cxn>
            </a:cxnLst>
            <a:rect l="0" t="0" r="r" b="b"/>
            <a:pathLst>
              <a:path w="213" h="333">
                <a:moveTo>
                  <a:pt x="140" y="0"/>
                </a:moveTo>
                <a:lnTo>
                  <a:pt x="0" y="297"/>
                </a:lnTo>
                <a:lnTo>
                  <a:pt x="66" y="333"/>
                </a:lnTo>
                <a:lnTo>
                  <a:pt x="213" y="18"/>
                </a:lnTo>
                <a:lnTo>
                  <a:pt x="140" y="0"/>
                </a:lnTo>
                <a:lnTo>
                  <a:pt x="140" y="0"/>
                </a:lnTo>
                <a:close/>
              </a:path>
            </a:pathLst>
          </a:custGeom>
          <a:solidFill>
            <a:srgbClr val="000000"/>
          </a:solidFill>
          <a:ln w="9525">
            <a:noFill/>
            <a:round/>
            <a:headEnd/>
            <a:tailEnd/>
          </a:ln>
        </p:spPr>
        <p:txBody>
          <a:bodyPr/>
          <a:lstStyle/>
          <a:p>
            <a:endParaRPr lang="zh-CN" altLang="en-US"/>
          </a:p>
        </p:txBody>
      </p:sp>
      <p:sp>
        <p:nvSpPr>
          <p:cNvPr id="75" name="Freeform 75"/>
          <p:cNvSpPr>
            <a:spLocks/>
          </p:cNvSpPr>
          <p:nvPr/>
        </p:nvSpPr>
        <p:spPr bwMode="auto">
          <a:xfrm>
            <a:off x="2646363" y="4120158"/>
            <a:ext cx="1136650" cy="542925"/>
          </a:xfrm>
          <a:custGeom>
            <a:avLst/>
            <a:gdLst/>
            <a:ahLst/>
            <a:cxnLst>
              <a:cxn ang="0">
                <a:pos x="8" y="0"/>
              </a:cxn>
              <a:cxn ang="0">
                <a:pos x="1432" y="318"/>
              </a:cxn>
              <a:cxn ang="0">
                <a:pos x="1432" y="342"/>
              </a:cxn>
              <a:cxn ang="0">
                <a:pos x="0" y="41"/>
              </a:cxn>
              <a:cxn ang="0">
                <a:pos x="8" y="0"/>
              </a:cxn>
              <a:cxn ang="0">
                <a:pos x="8" y="0"/>
              </a:cxn>
            </a:cxnLst>
            <a:rect l="0" t="0" r="r" b="b"/>
            <a:pathLst>
              <a:path w="1432" h="342">
                <a:moveTo>
                  <a:pt x="8" y="0"/>
                </a:moveTo>
                <a:lnTo>
                  <a:pt x="1432" y="318"/>
                </a:lnTo>
                <a:lnTo>
                  <a:pt x="1432" y="342"/>
                </a:lnTo>
                <a:lnTo>
                  <a:pt x="0" y="41"/>
                </a:lnTo>
                <a:lnTo>
                  <a:pt x="8" y="0"/>
                </a:lnTo>
                <a:lnTo>
                  <a:pt x="8" y="0"/>
                </a:lnTo>
                <a:close/>
              </a:path>
            </a:pathLst>
          </a:custGeom>
          <a:solidFill>
            <a:srgbClr val="FFD6C9"/>
          </a:solidFill>
          <a:ln w="9525">
            <a:noFill/>
            <a:round/>
            <a:headEnd/>
            <a:tailEnd/>
          </a:ln>
        </p:spPr>
        <p:txBody>
          <a:bodyPr/>
          <a:lstStyle/>
          <a:p>
            <a:endParaRPr lang="zh-CN" altLang="en-US"/>
          </a:p>
        </p:txBody>
      </p:sp>
      <p:sp>
        <p:nvSpPr>
          <p:cNvPr id="76" name="Freeform 76"/>
          <p:cNvSpPr>
            <a:spLocks/>
          </p:cNvSpPr>
          <p:nvPr/>
        </p:nvSpPr>
        <p:spPr bwMode="auto">
          <a:xfrm>
            <a:off x="2646363" y="4302721"/>
            <a:ext cx="1114425" cy="458787"/>
          </a:xfrm>
          <a:custGeom>
            <a:avLst/>
            <a:gdLst/>
            <a:ahLst/>
            <a:cxnLst>
              <a:cxn ang="0">
                <a:pos x="0" y="0"/>
              </a:cxn>
              <a:cxn ang="0">
                <a:pos x="1405" y="272"/>
              </a:cxn>
              <a:cxn ang="0">
                <a:pos x="1398" y="289"/>
              </a:cxn>
              <a:cxn ang="0">
                <a:pos x="42" y="45"/>
              </a:cxn>
              <a:cxn ang="0">
                <a:pos x="0" y="0"/>
              </a:cxn>
              <a:cxn ang="0">
                <a:pos x="0" y="0"/>
              </a:cxn>
            </a:cxnLst>
            <a:rect l="0" t="0" r="r" b="b"/>
            <a:pathLst>
              <a:path w="1405" h="289">
                <a:moveTo>
                  <a:pt x="0" y="0"/>
                </a:moveTo>
                <a:lnTo>
                  <a:pt x="1405" y="272"/>
                </a:lnTo>
                <a:lnTo>
                  <a:pt x="1398" y="289"/>
                </a:lnTo>
                <a:lnTo>
                  <a:pt x="42" y="45"/>
                </a:lnTo>
                <a:lnTo>
                  <a:pt x="0" y="0"/>
                </a:lnTo>
                <a:lnTo>
                  <a:pt x="0" y="0"/>
                </a:lnTo>
                <a:close/>
              </a:path>
            </a:pathLst>
          </a:custGeom>
          <a:solidFill>
            <a:srgbClr val="FFD6C9"/>
          </a:solidFill>
          <a:ln w="9525">
            <a:noFill/>
            <a:round/>
            <a:headEnd/>
            <a:tailEnd/>
          </a:ln>
        </p:spPr>
        <p:txBody>
          <a:bodyPr/>
          <a:lstStyle/>
          <a:p>
            <a:endParaRPr lang="zh-CN" altLang="en-US"/>
          </a:p>
        </p:txBody>
      </p:sp>
      <p:sp>
        <p:nvSpPr>
          <p:cNvPr id="77" name="Freeform 77"/>
          <p:cNvSpPr>
            <a:spLocks/>
          </p:cNvSpPr>
          <p:nvPr/>
        </p:nvSpPr>
        <p:spPr bwMode="auto">
          <a:xfrm>
            <a:off x="3906838" y="4393208"/>
            <a:ext cx="342900" cy="925513"/>
          </a:xfrm>
          <a:custGeom>
            <a:avLst/>
            <a:gdLst/>
            <a:ahLst/>
            <a:cxnLst>
              <a:cxn ang="0">
                <a:pos x="0" y="44"/>
              </a:cxn>
              <a:cxn ang="0">
                <a:pos x="13" y="0"/>
              </a:cxn>
              <a:cxn ang="0">
                <a:pos x="433" y="232"/>
              </a:cxn>
              <a:cxn ang="0">
                <a:pos x="377" y="486"/>
              </a:cxn>
              <a:cxn ang="0">
                <a:pos x="250" y="583"/>
              </a:cxn>
              <a:cxn ang="0">
                <a:pos x="181" y="560"/>
              </a:cxn>
              <a:cxn ang="0">
                <a:pos x="296" y="459"/>
              </a:cxn>
              <a:cxn ang="0">
                <a:pos x="330" y="255"/>
              </a:cxn>
              <a:cxn ang="0">
                <a:pos x="0" y="44"/>
              </a:cxn>
              <a:cxn ang="0">
                <a:pos x="0" y="44"/>
              </a:cxn>
            </a:cxnLst>
            <a:rect l="0" t="0" r="r" b="b"/>
            <a:pathLst>
              <a:path w="433" h="583">
                <a:moveTo>
                  <a:pt x="0" y="44"/>
                </a:moveTo>
                <a:lnTo>
                  <a:pt x="13" y="0"/>
                </a:lnTo>
                <a:lnTo>
                  <a:pt x="433" y="232"/>
                </a:lnTo>
                <a:lnTo>
                  <a:pt x="377" y="486"/>
                </a:lnTo>
                <a:lnTo>
                  <a:pt x="250" y="583"/>
                </a:lnTo>
                <a:lnTo>
                  <a:pt x="181" y="560"/>
                </a:lnTo>
                <a:lnTo>
                  <a:pt x="296" y="459"/>
                </a:lnTo>
                <a:lnTo>
                  <a:pt x="330" y="255"/>
                </a:lnTo>
                <a:lnTo>
                  <a:pt x="0" y="44"/>
                </a:lnTo>
                <a:lnTo>
                  <a:pt x="0" y="44"/>
                </a:lnTo>
                <a:close/>
              </a:path>
            </a:pathLst>
          </a:custGeom>
          <a:solidFill>
            <a:srgbClr val="000000"/>
          </a:solidFill>
          <a:ln w="9525">
            <a:noFill/>
            <a:round/>
            <a:headEnd/>
            <a:tailEnd/>
          </a:ln>
        </p:spPr>
        <p:txBody>
          <a:bodyPr/>
          <a:lstStyle/>
          <a:p>
            <a:endParaRPr lang="zh-CN" altLang="en-US"/>
          </a:p>
        </p:txBody>
      </p:sp>
      <p:sp>
        <p:nvSpPr>
          <p:cNvPr id="78" name="Freeform 78"/>
          <p:cNvSpPr>
            <a:spLocks/>
          </p:cNvSpPr>
          <p:nvPr/>
        </p:nvSpPr>
        <p:spPr bwMode="auto">
          <a:xfrm>
            <a:off x="2038350" y="3377208"/>
            <a:ext cx="381000" cy="625475"/>
          </a:xfrm>
          <a:custGeom>
            <a:avLst/>
            <a:gdLst/>
            <a:ahLst/>
            <a:cxnLst>
              <a:cxn ang="0">
                <a:pos x="192" y="66"/>
              </a:cxn>
              <a:cxn ang="0">
                <a:pos x="188" y="47"/>
              </a:cxn>
              <a:cxn ang="0">
                <a:pos x="177" y="29"/>
              </a:cxn>
              <a:cxn ang="0">
                <a:pos x="168" y="21"/>
              </a:cxn>
              <a:cxn ang="0">
                <a:pos x="158" y="15"/>
              </a:cxn>
              <a:cxn ang="0">
                <a:pos x="134" y="4"/>
              </a:cxn>
              <a:cxn ang="0">
                <a:pos x="82" y="0"/>
              </a:cxn>
              <a:cxn ang="0">
                <a:pos x="39" y="18"/>
              </a:cxn>
              <a:cxn ang="0">
                <a:pos x="0" y="87"/>
              </a:cxn>
              <a:cxn ang="0">
                <a:pos x="12" y="122"/>
              </a:cxn>
              <a:cxn ang="0">
                <a:pos x="19" y="129"/>
              </a:cxn>
              <a:cxn ang="0">
                <a:pos x="28" y="138"/>
              </a:cxn>
              <a:cxn ang="0">
                <a:pos x="70" y="163"/>
              </a:cxn>
              <a:cxn ang="0">
                <a:pos x="238" y="205"/>
              </a:cxn>
              <a:cxn ang="0">
                <a:pos x="289" y="217"/>
              </a:cxn>
              <a:cxn ang="0">
                <a:pos x="334" y="229"/>
              </a:cxn>
              <a:cxn ang="0">
                <a:pos x="366" y="244"/>
              </a:cxn>
              <a:cxn ang="0">
                <a:pos x="386" y="260"/>
              </a:cxn>
              <a:cxn ang="0">
                <a:pos x="388" y="273"/>
              </a:cxn>
              <a:cxn ang="0">
                <a:pos x="375" y="276"/>
              </a:cxn>
              <a:cxn ang="0">
                <a:pos x="326" y="271"/>
              </a:cxn>
              <a:cxn ang="0">
                <a:pos x="273" y="274"/>
              </a:cxn>
              <a:cxn ang="0">
                <a:pos x="256" y="291"/>
              </a:cxn>
              <a:cxn ang="0">
                <a:pos x="253" y="321"/>
              </a:cxn>
              <a:cxn ang="0">
                <a:pos x="267" y="361"/>
              </a:cxn>
              <a:cxn ang="0">
                <a:pos x="280" y="372"/>
              </a:cxn>
              <a:cxn ang="0">
                <a:pos x="294" y="379"/>
              </a:cxn>
              <a:cxn ang="0">
                <a:pos x="368" y="394"/>
              </a:cxn>
              <a:cxn ang="0">
                <a:pos x="409" y="391"/>
              </a:cxn>
              <a:cxn ang="0">
                <a:pos x="431" y="378"/>
              </a:cxn>
              <a:cxn ang="0">
                <a:pos x="450" y="360"/>
              </a:cxn>
              <a:cxn ang="0">
                <a:pos x="481" y="313"/>
              </a:cxn>
              <a:cxn ang="0">
                <a:pos x="481" y="263"/>
              </a:cxn>
              <a:cxn ang="0">
                <a:pos x="474" y="253"/>
              </a:cxn>
              <a:cxn ang="0">
                <a:pos x="461" y="241"/>
              </a:cxn>
              <a:cxn ang="0">
                <a:pos x="332" y="184"/>
              </a:cxn>
              <a:cxn ang="0">
                <a:pos x="134" y="129"/>
              </a:cxn>
              <a:cxn ang="0">
                <a:pos x="192" y="66"/>
              </a:cxn>
              <a:cxn ang="0">
                <a:pos x="192" y="66"/>
              </a:cxn>
            </a:cxnLst>
            <a:rect l="0" t="0" r="r" b="b"/>
            <a:pathLst>
              <a:path w="481" h="394">
                <a:moveTo>
                  <a:pt x="192" y="66"/>
                </a:moveTo>
                <a:lnTo>
                  <a:pt x="188" y="47"/>
                </a:lnTo>
                <a:lnTo>
                  <a:pt x="177" y="29"/>
                </a:lnTo>
                <a:lnTo>
                  <a:pt x="168" y="21"/>
                </a:lnTo>
                <a:lnTo>
                  <a:pt x="158" y="15"/>
                </a:lnTo>
                <a:lnTo>
                  <a:pt x="134" y="4"/>
                </a:lnTo>
                <a:lnTo>
                  <a:pt x="82" y="0"/>
                </a:lnTo>
                <a:lnTo>
                  <a:pt x="39" y="18"/>
                </a:lnTo>
                <a:lnTo>
                  <a:pt x="0" y="87"/>
                </a:lnTo>
                <a:lnTo>
                  <a:pt x="12" y="122"/>
                </a:lnTo>
                <a:lnTo>
                  <a:pt x="19" y="129"/>
                </a:lnTo>
                <a:lnTo>
                  <a:pt x="28" y="138"/>
                </a:lnTo>
                <a:lnTo>
                  <a:pt x="70" y="163"/>
                </a:lnTo>
                <a:lnTo>
                  <a:pt x="238" y="205"/>
                </a:lnTo>
                <a:lnTo>
                  <a:pt x="289" y="217"/>
                </a:lnTo>
                <a:lnTo>
                  <a:pt x="334" y="229"/>
                </a:lnTo>
                <a:lnTo>
                  <a:pt x="366" y="244"/>
                </a:lnTo>
                <a:lnTo>
                  <a:pt x="386" y="260"/>
                </a:lnTo>
                <a:lnTo>
                  <a:pt x="388" y="273"/>
                </a:lnTo>
                <a:lnTo>
                  <a:pt x="375" y="276"/>
                </a:lnTo>
                <a:lnTo>
                  <a:pt x="326" y="271"/>
                </a:lnTo>
                <a:lnTo>
                  <a:pt x="273" y="274"/>
                </a:lnTo>
                <a:lnTo>
                  <a:pt x="256" y="291"/>
                </a:lnTo>
                <a:lnTo>
                  <a:pt x="253" y="321"/>
                </a:lnTo>
                <a:lnTo>
                  <a:pt x="267" y="361"/>
                </a:lnTo>
                <a:lnTo>
                  <a:pt x="280" y="372"/>
                </a:lnTo>
                <a:lnTo>
                  <a:pt x="294" y="379"/>
                </a:lnTo>
                <a:lnTo>
                  <a:pt x="368" y="394"/>
                </a:lnTo>
                <a:lnTo>
                  <a:pt x="409" y="391"/>
                </a:lnTo>
                <a:lnTo>
                  <a:pt x="431" y="378"/>
                </a:lnTo>
                <a:lnTo>
                  <a:pt x="450" y="360"/>
                </a:lnTo>
                <a:lnTo>
                  <a:pt x="481" y="313"/>
                </a:lnTo>
                <a:lnTo>
                  <a:pt x="481" y="263"/>
                </a:lnTo>
                <a:lnTo>
                  <a:pt x="474" y="253"/>
                </a:lnTo>
                <a:lnTo>
                  <a:pt x="461" y="241"/>
                </a:lnTo>
                <a:lnTo>
                  <a:pt x="332" y="184"/>
                </a:lnTo>
                <a:lnTo>
                  <a:pt x="134" y="129"/>
                </a:lnTo>
                <a:lnTo>
                  <a:pt x="192" y="66"/>
                </a:lnTo>
                <a:lnTo>
                  <a:pt x="192" y="66"/>
                </a:lnTo>
                <a:close/>
              </a:path>
            </a:pathLst>
          </a:custGeom>
          <a:solidFill>
            <a:srgbClr val="FFFFFF"/>
          </a:solidFill>
          <a:ln w="9525">
            <a:noFill/>
            <a:round/>
            <a:headEnd/>
            <a:tailEnd/>
          </a:ln>
        </p:spPr>
        <p:txBody>
          <a:bodyPr/>
          <a:lstStyle/>
          <a:p>
            <a:endParaRPr lang="zh-CN" altLang="en-US"/>
          </a:p>
        </p:txBody>
      </p:sp>
      <p:sp>
        <p:nvSpPr>
          <p:cNvPr id="79" name="Freeform 79"/>
          <p:cNvSpPr>
            <a:spLocks/>
          </p:cNvSpPr>
          <p:nvPr/>
        </p:nvSpPr>
        <p:spPr bwMode="auto">
          <a:xfrm>
            <a:off x="2024063" y="3396258"/>
            <a:ext cx="381000" cy="627063"/>
          </a:xfrm>
          <a:custGeom>
            <a:avLst/>
            <a:gdLst/>
            <a:ahLst/>
            <a:cxnLst>
              <a:cxn ang="0">
                <a:pos x="192" y="66"/>
              </a:cxn>
              <a:cxn ang="0">
                <a:pos x="188" y="47"/>
              </a:cxn>
              <a:cxn ang="0">
                <a:pos x="176" y="29"/>
              </a:cxn>
              <a:cxn ang="0">
                <a:pos x="167" y="21"/>
              </a:cxn>
              <a:cxn ang="0">
                <a:pos x="158" y="15"/>
              </a:cxn>
              <a:cxn ang="0">
                <a:pos x="134" y="4"/>
              </a:cxn>
              <a:cxn ang="0">
                <a:pos x="82" y="0"/>
              </a:cxn>
              <a:cxn ang="0">
                <a:pos x="37" y="20"/>
              </a:cxn>
              <a:cxn ang="0">
                <a:pos x="0" y="87"/>
              </a:cxn>
              <a:cxn ang="0">
                <a:pos x="10" y="122"/>
              </a:cxn>
              <a:cxn ang="0">
                <a:pos x="54" y="155"/>
              </a:cxn>
              <a:cxn ang="0">
                <a:pos x="70" y="163"/>
              </a:cxn>
              <a:cxn ang="0">
                <a:pos x="289" y="217"/>
              </a:cxn>
              <a:cxn ang="0">
                <a:pos x="332" y="229"/>
              </a:cxn>
              <a:cxn ang="0">
                <a:pos x="366" y="244"/>
              </a:cxn>
              <a:cxn ang="0">
                <a:pos x="384" y="261"/>
              </a:cxn>
              <a:cxn ang="0">
                <a:pos x="386" y="273"/>
              </a:cxn>
              <a:cxn ang="0">
                <a:pos x="375" y="276"/>
              </a:cxn>
              <a:cxn ang="0">
                <a:pos x="325" y="271"/>
              </a:cxn>
              <a:cxn ang="0">
                <a:pos x="273" y="274"/>
              </a:cxn>
              <a:cxn ang="0">
                <a:pos x="256" y="291"/>
              </a:cxn>
              <a:cxn ang="0">
                <a:pos x="251" y="321"/>
              </a:cxn>
              <a:cxn ang="0">
                <a:pos x="265" y="361"/>
              </a:cxn>
              <a:cxn ang="0">
                <a:pos x="278" y="372"/>
              </a:cxn>
              <a:cxn ang="0">
                <a:pos x="292" y="379"/>
              </a:cxn>
              <a:cxn ang="0">
                <a:pos x="366" y="395"/>
              </a:cxn>
              <a:cxn ang="0">
                <a:pos x="407" y="392"/>
              </a:cxn>
              <a:cxn ang="0">
                <a:pos x="429" y="378"/>
              </a:cxn>
              <a:cxn ang="0">
                <a:pos x="450" y="360"/>
              </a:cxn>
              <a:cxn ang="0">
                <a:pos x="479" y="313"/>
              </a:cxn>
              <a:cxn ang="0">
                <a:pos x="481" y="265"/>
              </a:cxn>
              <a:cxn ang="0">
                <a:pos x="474" y="253"/>
              </a:cxn>
              <a:cxn ang="0">
                <a:pos x="461" y="241"/>
              </a:cxn>
              <a:cxn ang="0">
                <a:pos x="332" y="184"/>
              </a:cxn>
              <a:cxn ang="0">
                <a:pos x="134" y="129"/>
              </a:cxn>
              <a:cxn ang="0">
                <a:pos x="192" y="66"/>
              </a:cxn>
              <a:cxn ang="0">
                <a:pos x="192" y="66"/>
              </a:cxn>
            </a:cxnLst>
            <a:rect l="0" t="0" r="r" b="b"/>
            <a:pathLst>
              <a:path w="481" h="395">
                <a:moveTo>
                  <a:pt x="192" y="66"/>
                </a:moveTo>
                <a:lnTo>
                  <a:pt x="188" y="47"/>
                </a:lnTo>
                <a:lnTo>
                  <a:pt x="176" y="29"/>
                </a:lnTo>
                <a:lnTo>
                  <a:pt x="167" y="21"/>
                </a:lnTo>
                <a:lnTo>
                  <a:pt x="158" y="15"/>
                </a:lnTo>
                <a:lnTo>
                  <a:pt x="134" y="4"/>
                </a:lnTo>
                <a:lnTo>
                  <a:pt x="82" y="0"/>
                </a:lnTo>
                <a:lnTo>
                  <a:pt x="37" y="20"/>
                </a:lnTo>
                <a:lnTo>
                  <a:pt x="0" y="87"/>
                </a:lnTo>
                <a:lnTo>
                  <a:pt x="10" y="122"/>
                </a:lnTo>
                <a:lnTo>
                  <a:pt x="54" y="155"/>
                </a:lnTo>
                <a:lnTo>
                  <a:pt x="70" y="163"/>
                </a:lnTo>
                <a:lnTo>
                  <a:pt x="289" y="217"/>
                </a:lnTo>
                <a:lnTo>
                  <a:pt x="332" y="229"/>
                </a:lnTo>
                <a:lnTo>
                  <a:pt x="366" y="244"/>
                </a:lnTo>
                <a:lnTo>
                  <a:pt x="384" y="261"/>
                </a:lnTo>
                <a:lnTo>
                  <a:pt x="386" y="273"/>
                </a:lnTo>
                <a:lnTo>
                  <a:pt x="375" y="276"/>
                </a:lnTo>
                <a:lnTo>
                  <a:pt x="325" y="271"/>
                </a:lnTo>
                <a:lnTo>
                  <a:pt x="273" y="274"/>
                </a:lnTo>
                <a:lnTo>
                  <a:pt x="256" y="291"/>
                </a:lnTo>
                <a:lnTo>
                  <a:pt x="251" y="321"/>
                </a:lnTo>
                <a:lnTo>
                  <a:pt x="265" y="361"/>
                </a:lnTo>
                <a:lnTo>
                  <a:pt x="278" y="372"/>
                </a:lnTo>
                <a:lnTo>
                  <a:pt x="292" y="379"/>
                </a:lnTo>
                <a:lnTo>
                  <a:pt x="366" y="395"/>
                </a:lnTo>
                <a:lnTo>
                  <a:pt x="407" y="392"/>
                </a:lnTo>
                <a:lnTo>
                  <a:pt x="429" y="378"/>
                </a:lnTo>
                <a:lnTo>
                  <a:pt x="450" y="360"/>
                </a:lnTo>
                <a:lnTo>
                  <a:pt x="479" y="313"/>
                </a:lnTo>
                <a:lnTo>
                  <a:pt x="481" y="265"/>
                </a:lnTo>
                <a:lnTo>
                  <a:pt x="474" y="253"/>
                </a:lnTo>
                <a:lnTo>
                  <a:pt x="461" y="241"/>
                </a:lnTo>
                <a:lnTo>
                  <a:pt x="332" y="184"/>
                </a:lnTo>
                <a:lnTo>
                  <a:pt x="134" y="129"/>
                </a:lnTo>
                <a:lnTo>
                  <a:pt x="192" y="66"/>
                </a:lnTo>
                <a:lnTo>
                  <a:pt x="192" y="66"/>
                </a:lnTo>
                <a:close/>
              </a:path>
            </a:pathLst>
          </a:custGeom>
          <a:solidFill>
            <a:srgbClr val="000000"/>
          </a:solidFill>
          <a:ln w="9525">
            <a:noFill/>
            <a:round/>
            <a:headEnd/>
            <a:tailEnd/>
          </a:ln>
        </p:spPr>
        <p:txBody>
          <a:bodyPr/>
          <a:lstStyle/>
          <a:p>
            <a:endParaRPr lang="zh-CN" alt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矢量图与位图文件大小举例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971600" y="1124744"/>
            <a:ext cx="7632848" cy="2308324"/>
          </a:xfrm>
          <a:prstGeom prst="rect">
            <a:avLst/>
          </a:prstGeom>
          <a:noFill/>
        </p:spPr>
        <p:txBody>
          <a:bodyPr wrap="square" rtlCol="0">
            <a:spAutoFit/>
          </a:bodyPr>
          <a:lstStyle/>
          <a:p>
            <a:r>
              <a:rPr lang="zh-CN" altLang="en-US" dirty="0" smtClean="0"/>
              <a:t>存储一幅由</a:t>
            </a:r>
            <a:r>
              <a:rPr lang="en-US" altLang="zh-CN" dirty="0" smtClean="0"/>
              <a:t>500</a:t>
            </a:r>
            <a:r>
              <a:rPr lang="zh-CN" altLang="en-US" dirty="0" smtClean="0"/>
              <a:t>条直线组成的矢量图形，每条线的信息可由起点</a:t>
            </a:r>
            <a:r>
              <a:rPr lang="en-US" altLang="zh-CN" dirty="0" smtClean="0"/>
              <a:t>X</a:t>
            </a:r>
            <a:r>
              <a:rPr lang="zh-CN" altLang="en-US" dirty="0" smtClean="0"/>
              <a:t>、起点</a:t>
            </a:r>
            <a:r>
              <a:rPr lang="en-US" altLang="zh-CN" dirty="0" smtClean="0"/>
              <a:t>Y</a:t>
            </a:r>
            <a:r>
              <a:rPr lang="zh-CN" altLang="en-US" dirty="0" smtClean="0"/>
              <a:t>、终点</a:t>
            </a:r>
            <a:r>
              <a:rPr lang="en-US" altLang="zh-CN" dirty="0" smtClean="0"/>
              <a:t>X </a:t>
            </a:r>
            <a:r>
              <a:rPr lang="zh-CN" altLang="en-US" dirty="0" smtClean="0"/>
              <a:t>、终点</a:t>
            </a:r>
            <a:r>
              <a:rPr lang="en-US" altLang="zh-CN" dirty="0" smtClean="0"/>
              <a:t>Y</a:t>
            </a:r>
            <a:r>
              <a:rPr lang="zh-CN" altLang="en-US" dirty="0" smtClean="0"/>
              <a:t>、属性等</a:t>
            </a:r>
            <a:r>
              <a:rPr lang="en-US" altLang="zh-CN" dirty="0" smtClean="0"/>
              <a:t>5</a:t>
            </a:r>
            <a:r>
              <a:rPr lang="zh-CN" altLang="en-US" dirty="0" smtClean="0"/>
              <a:t>个项目组成（属性指线的颜色和宽度等性质）。设屏幕大小为</a:t>
            </a:r>
            <a:r>
              <a:rPr lang="en-US" altLang="zh-CN" dirty="0" smtClean="0"/>
              <a:t>768*512</a:t>
            </a:r>
            <a:r>
              <a:rPr lang="zh-CN" altLang="en-US" dirty="0" smtClean="0"/>
              <a:t>，属性位用一个字节表示。计算矢量图文件的大小。如果是</a:t>
            </a:r>
            <a:r>
              <a:rPr lang="en-US" altLang="zh-CN" dirty="0" smtClean="0"/>
              <a:t>24</a:t>
            </a:r>
            <a:r>
              <a:rPr lang="zh-CN" altLang="en-US" dirty="0" smtClean="0"/>
              <a:t>位的真彩色位图文件，大小又是多少？</a:t>
            </a:r>
            <a:endParaRPr lang="zh-CN" altLang="en-US" dirty="0"/>
          </a:p>
        </p:txBody>
      </p:sp>
      <p:sp>
        <p:nvSpPr>
          <p:cNvPr id="6" name="TextBox 5"/>
          <p:cNvSpPr txBox="1"/>
          <p:nvPr/>
        </p:nvSpPr>
        <p:spPr>
          <a:xfrm>
            <a:off x="971600" y="3501008"/>
            <a:ext cx="7704856" cy="1200329"/>
          </a:xfrm>
          <a:prstGeom prst="rect">
            <a:avLst/>
          </a:prstGeom>
          <a:noFill/>
        </p:spPr>
        <p:txBody>
          <a:bodyPr wrap="square" rtlCol="0">
            <a:spAutoFit/>
          </a:bodyPr>
          <a:lstStyle/>
          <a:p>
            <a:r>
              <a:rPr lang="zh-CN" altLang="en-US" dirty="0" smtClean="0"/>
              <a:t>矢量图文件的大小</a:t>
            </a:r>
            <a:endParaRPr lang="en-US" altLang="zh-CN" dirty="0" smtClean="0"/>
          </a:p>
          <a:p>
            <a:r>
              <a:rPr lang="zh-CN" altLang="en-US" dirty="0" smtClean="0"/>
              <a:t>每条线的存储空间： </a:t>
            </a:r>
            <a:r>
              <a:rPr lang="en-US" altLang="zh-CN" dirty="0" smtClean="0"/>
              <a:t>10*2+9*2+8 = 46 bit</a:t>
            </a:r>
          </a:p>
          <a:p>
            <a:r>
              <a:rPr lang="zh-CN" altLang="en-US" dirty="0" smtClean="0"/>
              <a:t>图形文件大小：</a:t>
            </a:r>
            <a:r>
              <a:rPr lang="en-US" altLang="zh-CN" dirty="0" smtClean="0"/>
              <a:t>500*46 = 2.8kbit = 350Byte</a:t>
            </a:r>
            <a:endParaRPr lang="zh-CN" altLang="en-US" dirty="0"/>
          </a:p>
        </p:txBody>
      </p:sp>
      <p:sp>
        <p:nvSpPr>
          <p:cNvPr id="8" name="TextBox 7"/>
          <p:cNvSpPr txBox="1"/>
          <p:nvPr/>
        </p:nvSpPr>
        <p:spPr>
          <a:xfrm>
            <a:off x="971600" y="4820959"/>
            <a:ext cx="7488832" cy="1200329"/>
          </a:xfrm>
          <a:prstGeom prst="rect">
            <a:avLst/>
          </a:prstGeom>
          <a:noFill/>
        </p:spPr>
        <p:txBody>
          <a:bodyPr wrap="square" rtlCol="0">
            <a:spAutoFit/>
          </a:bodyPr>
          <a:lstStyle/>
          <a:p>
            <a:r>
              <a:rPr lang="zh-CN" altLang="en-US" dirty="0" smtClean="0"/>
              <a:t>位图文件的大小</a:t>
            </a:r>
            <a:endParaRPr lang="en-US" altLang="zh-CN" dirty="0" smtClean="0"/>
          </a:p>
          <a:p>
            <a:r>
              <a:rPr lang="en-US" altLang="zh-CN" dirty="0" smtClean="0"/>
              <a:t>768</a:t>
            </a:r>
            <a:r>
              <a:rPr lang="zh-CN" altLang="en-US" dirty="0" smtClean="0"/>
              <a:t>*</a:t>
            </a:r>
            <a:r>
              <a:rPr lang="en-US" altLang="zh-CN" dirty="0" smtClean="0"/>
              <a:t>512</a:t>
            </a:r>
            <a:r>
              <a:rPr lang="zh-CN" altLang="en-US" dirty="0" smtClean="0"/>
              <a:t>*</a:t>
            </a:r>
            <a:r>
              <a:rPr lang="en-US" altLang="zh-CN" dirty="0" smtClean="0"/>
              <a:t>24=9437184 bit = 1179648Byte =1.125MByte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amond(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图形与图像的关系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2"/>
          <p:cNvSpPr>
            <a:spLocks noGrp="1"/>
          </p:cNvSpPr>
          <p:nvPr>
            <p:ph idx="1"/>
          </p:nvPr>
        </p:nvSpPr>
        <p:spPr>
          <a:xfrm>
            <a:off x="827584" y="1124744"/>
            <a:ext cx="7859216" cy="4227364"/>
          </a:xfrm>
        </p:spPr>
        <p:txBody>
          <a:bodyPr/>
          <a:lstStyle/>
          <a:p>
            <a:r>
              <a:rPr lang="zh-CN" altLang="en-US" sz="2800" dirty="0" smtClean="0">
                <a:ea typeface="楷体_GB2312" pitchFamily="49" charset="-122"/>
              </a:rPr>
              <a:t>图像</a:t>
            </a:r>
            <a:endParaRPr lang="en-US" altLang="zh-CN" sz="2800" dirty="0" smtClean="0">
              <a:ea typeface="楷体_GB2312" pitchFamily="49" charset="-122"/>
            </a:endParaRPr>
          </a:p>
          <a:p>
            <a:pPr lvl="1"/>
            <a:r>
              <a:rPr lang="zh-CN" altLang="en-US" sz="2400" dirty="0" smtClean="0">
                <a:ea typeface="楷体_GB2312" pitchFamily="49" charset="-122"/>
              </a:rPr>
              <a:t>图像由基本的显示单元像素构成，像素由若干二进制位描述，二进制位代表图像的颜色和数量，二进制位与图像之间存在严格的位映射关系，</a:t>
            </a:r>
            <a:r>
              <a:rPr lang="zh-CN" altLang="en-US" sz="2400" dirty="0" smtClean="0">
                <a:effectLst>
                  <a:outerShdw blurRad="38100" dist="38100" dir="2700000" algn="tl">
                    <a:srgbClr val="C0C0C0"/>
                  </a:outerShdw>
                </a:effectLst>
                <a:ea typeface="宋体" pitchFamily="2" charset="-122"/>
              </a:rPr>
              <a:t>具有位映射关系的图叫作“位图”</a:t>
            </a:r>
            <a:endParaRPr lang="en-US" altLang="zh-CN" sz="2400" dirty="0" smtClean="0">
              <a:ea typeface="楷体_GB2312" pitchFamily="49" charset="-122"/>
            </a:endParaRPr>
          </a:p>
          <a:p>
            <a:r>
              <a:rPr lang="zh-CN" altLang="en-US" sz="2800" dirty="0" smtClean="0">
                <a:ea typeface="楷体_GB2312" pitchFamily="49" charset="-122"/>
              </a:rPr>
              <a:t>图形</a:t>
            </a:r>
            <a:endParaRPr lang="en-US" altLang="zh-CN" sz="2800" dirty="0" smtClean="0">
              <a:ea typeface="楷体_GB2312" pitchFamily="49" charset="-122"/>
            </a:endParaRPr>
          </a:p>
          <a:p>
            <a:pPr lvl="1"/>
            <a:r>
              <a:rPr lang="zh-CN" altLang="en-US" sz="2400" dirty="0" smtClean="0">
                <a:ea typeface="楷体_GB2312" pitchFamily="49" charset="-122"/>
              </a:rPr>
              <a:t>是一种抽象化的图像，</a:t>
            </a:r>
            <a:r>
              <a:rPr kumimoji="1" lang="zh-CN" altLang="en-US" sz="2400" dirty="0" smtClean="0">
                <a:ea typeface="宋体" pitchFamily="2" charset="-122"/>
              </a:rPr>
              <a:t>是对图像依据某个标准进行分析而产生的结果。</a:t>
            </a:r>
            <a:r>
              <a:rPr lang="zh-CN" altLang="en-US" sz="2400" dirty="0" smtClean="0">
                <a:ea typeface="楷体_GB2312" pitchFamily="49" charset="-122"/>
              </a:rPr>
              <a:t>由具有方向和长度的矢量表示</a:t>
            </a:r>
            <a:endParaRPr lang="en-US" altLang="zh-CN" sz="2400" dirty="0" smtClean="0">
              <a:ea typeface="楷体_GB2312" pitchFamily="49" charset="-122"/>
            </a:endParaRPr>
          </a:p>
          <a:p>
            <a:pPr lvl="1"/>
            <a:r>
              <a:rPr kumimoji="1" lang="zh-CN" altLang="en-US" sz="2400" dirty="0" smtClean="0">
                <a:ea typeface="宋体" pitchFamily="2" charset="-122"/>
              </a:rPr>
              <a:t>图形不直接描述数据的每一点，而是描述产生这些点的过程及方法。因此被称之为矢量图形，一般直接称为图形</a:t>
            </a:r>
            <a:endParaRPr kumimoji="1" lang="en-US" altLang="zh-CN" sz="2400" dirty="0" smtClean="0">
              <a:ea typeface="宋体" pitchFamily="2" charset="-122"/>
            </a:endParaRPr>
          </a:p>
          <a:p>
            <a:pPr lvl="1"/>
            <a:r>
              <a:rPr kumimoji="1" lang="zh-CN" altLang="en-US" sz="2400" dirty="0" smtClean="0">
                <a:ea typeface="宋体" pitchFamily="2" charset="-122"/>
              </a:rPr>
              <a:t>在计算机上显示一幅图像时，首先要解释这些指令，然后将它们转变成屏幕上显示的形状和颜色</a:t>
            </a:r>
            <a:endParaRPr lang="en-US" altLang="zh-CN" sz="2400" dirty="0" smtClean="0">
              <a:ea typeface="楷体_GB2312" pitchFamily="49" charset="-122"/>
            </a:endParaRPr>
          </a:p>
          <a:p>
            <a:endParaRPr lang="zh-CN" altLang="en-US" sz="2400" dirty="0" smtClean="0">
              <a:ea typeface="楷体_GB2312" pitchFamily="49" charset="-122"/>
            </a:endParaRPr>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灰度图</a:t>
            </a:r>
            <a:endParaRPr lang="zh-CN" altLang="en-US" dirty="0"/>
          </a:p>
        </p:txBody>
      </p:sp>
      <p:sp>
        <p:nvSpPr>
          <p:cNvPr id="3" name="内容占位符 2"/>
          <p:cNvSpPr>
            <a:spLocks noGrp="1"/>
          </p:cNvSpPr>
          <p:nvPr>
            <p:ph idx="1"/>
          </p:nvPr>
        </p:nvSpPr>
        <p:spPr>
          <a:xfrm>
            <a:off x="971600" y="1196752"/>
            <a:ext cx="7715200" cy="4875436"/>
          </a:xfrm>
        </p:spPr>
        <p:txBody>
          <a:bodyPr/>
          <a:lstStyle/>
          <a:p>
            <a:pPr marL="342900" lvl="1" indent="-342900">
              <a:buClr>
                <a:schemeClr val="tx2"/>
              </a:buClr>
              <a:buFont typeface="Wingdings" pitchFamily="2" charset="2"/>
              <a:buChar char="v"/>
            </a:pPr>
            <a:r>
              <a:rPr lang="zh-CN" altLang="en-US" b="1" kern="1200" dirty="0" smtClean="0">
                <a:latin typeface="Verdana" pitchFamily="34" charset="0"/>
                <a:ea typeface="宋体" pitchFamily="2" charset="-122"/>
                <a:cs typeface="+mn-cs"/>
              </a:rPr>
              <a:t>灰度图：只有明暗不同的像素而没有彩色像素组成的图像</a:t>
            </a:r>
          </a:p>
          <a:p>
            <a:pPr lvl="1"/>
            <a:r>
              <a:rPr lang="zh-CN" altLang="en-US" sz="2400" kern="1200" dirty="0" smtClean="0">
                <a:latin typeface="Verdana" pitchFamily="34" charset="0"/>
                <a:ea typeface="宋体" pitchFamily="2" charset="-122"/>
              </a:rPr>
              <a:t>按照灰度等级的数目来划分。灰度图像的每个像素用若干个二进制位来指定该像素的颜色或灰度值</a:t>
            </a:r>
            <a:endParaRPr lang="en-US" altLang="zh-CN" sz="2400" kern="1200" dirty="0" smtClean="0">
              <a:latin typeface="Verdana" pitchFamily="34" charset="0"/>
              <a:ea typeface="宋体" pitchFamily="2" charset="-122"/>
            </a:endParaRPr>
          </a:p>
          <a:p>
            <a:pPr lvl="1"/>
            <a:r>
              <a:rPr lang="zh-CN" altLang="en-US" sz="2400" kern="1200" dirty="0" smtClean="0">
                <a:latin typeface="Verdana" pitchFamily="34" charset="0"/>
                <a:ea typeface="宋体" pitchFamily="2" charset="-122"/>
              </a:rPr>
              <a:t>一幅</a:t>
            </a:r>
            <a:r>
              <a:rPr lang="en-US" altLang="zh-CN" sz="2400" kern="1200" dirty="0" smtClean="0">
                <a:latin typeface="Verdana" pitchFamily="34" charset="0"/>
                <a:ea typeface="宋体" pitchFamily="2" charset="-122"/>
              </a:rPr>
              <a:t>640×480</a:t>
            </a:r>
            <a:r>
              <a:rPr lang="zh-CN" altLang="en-US" sz="2400" kern="1200" dirty="0" smtClean="0">
                <a:latin typeface="Verdana" pitchFamily="34" charset="0"/>
                <a:ea typeface="宋体" pitchFamily="2" charset="-122"/>
              </a:rPr>
              <a:t>的</a:t>
            </a:r>
            <a:r>
              <a:rPr lang="en-US" altLang="zh-CN" sz="2400" kern="1200" dirty="0" smtClean="0">
                <a:latin typeface="Verdana" pitchFamily="34" charset="0"/>
                <a:ea typeface="宋体" pitchFamily="2" charset="-122"/>
              </a:rPr>
              <a:t>256</a:t>
            </a:r>
            <a:r>
              <a:rPr lang="zh-CN" altLang="en-US" sz="2400" kern="1200" dirty="0" smtClean="0">
                <a:latin typeface="Verdana" pitchFamily="34" charset="0"/>
                <a:ea typeface="宋体" pitchFamily="2" charset="-122"/>
              </a:rPr>
              <a:t>级灰度图像需要</a:t>
            </a:r>
            <a:r>
              <a:rPr lang="en-US" altLang="zh-CN" sz="2400" kern="1200" dirty="0" smtClean="0">
                <a:latin typeface="Verdana" pitchFamily="34" charset="0"/>
                <a:ea typeface="宋体" pitchFamily="2" charset="-122"/>
              </a:rPr>
              <a:t>300KB</a:t>
            </a:r>
            <a:r>
              <a:rPr lang="zh-CN" altLang="en-US" sz="2400" kern="1200" dirty="0" smtClean="0">
                <a:latin typeface="Verdana" pitchFamily="34" charset="0"/>
                <a:ea typeface="宋体" pitchFamily="2" charset="-122"/>
              </a:rPr>
              <a:t>的存储空间</a:t>
            </a:r>
            <a:endParaRPr lang="en-US" altLang="zh-CN" sz="2400" kern="1200" dirty="0" smtClean="0">
              <a:latin typeface="Verdana" pitchFamily="34" charset="0"/>
              <a:ea typeface="宋体" pitchFamily="2" charset="-122"/>
            </a:endParaRPr>
          </a:p>
          <a:p>
            <a:r>
              <a:rPr lang="zh-CN" altLang="en-US" sz="2800" kern="1200" dirty="0" smtClean="0">
                <a:latin typeface="Verdana" pitchFamily="34" charset="0"/>
                <a:ea typeface="宋体" pitchFamily="2" charset="-122"/>
              </a:rPr>
              <a:t>单色图像：只有黑白两种颜色的图像。每个像素值用</a:t>
            </a:r>
            <a:r>
              <a:rPr lang="en-US" altLang="zh-CN" sz="2800" kern="1200" dirty="0" smtClean="0">
                <a:latin typeface="Verdana" pitchFamily="34" charset="0"/>
                <a:ea typeface="宋体" pitchFamily="2" charset="-122"/>
              </a:rPr>
              <a:t>1</a:t>
            </a:r>
            <a:r>
              <a:rPr lang="zh-CN" altLang="en-US" sz="2800" kern="1200" dirty="0" smtClean="0">
                <a:latin typeface="Verdana" pitchFamily="34" charset="0"/>
                <a:ea typeface="宋体" pitchFamily="2" charset="-122"/>
              </a:rPr>
              <a:t>位存储，“</a:t>
            </a:r>
            <a:r>
              <a:rPr lang="en-US" altLang="zh-CN" sz="2800" kern="1200" dirty="0" smtClean="0">
                <a:latin typeface="Verdana" pitchFamily="34" charset="0"/>
                <a:ea typeface="宋体" pitchFamily="2" charset="-122"/>
              </a:rPr>
              <a:t>0”</a:t>
            </a:r>
            <a:r>
              <a:rPr lang="zh-CN" altLang="en-US" sz="2800" kern="1200" dirty="0" smtClean="0">
                <a:latin typeface="Verdana" pitchFamily="34" charset="0"/>
                <a:ea typeface="宋体" pitchFamily="2" charset="-122"/>
              </a:rPr>
              <a:t>或“</a:t>
            </a:r>
            <a:r>
              <a:rPr lang="en-US" altLang="zh-CN" sz="2800" kern="1200" dirty="0" smtClean="0">
                <a:latin typeface="Verdana" pitchFamily="34" charset="0"/>
                <a:ea typeface="宋体" pitchFamily="2" charset="-122"/>
              </a:rPr>
              <a:t>1”</a:t>
            </a:r>
          </a:p>
          <a:p>
            <a:pPr lvl="1"/>
            <a:r>
              <a:rPr lang="zh-CN" altLang="en-US" sz="2400" kern="1200" dirty="0" smtClean="0">
                <a:latin typeface="Verdana" pitchFamily="34" charset="0"/>
                <a:ea typeface="宋体" pitchFamily="2" charset="-122"/>
                <a:cs typeface="+mn-cs"/>
              </a:rPr>
              <a:t>一幅</a:t>
            </a:r>
            <a:r>
              <a:rPr lang="en-US" altLang="zh-CN" sz="2400" kern="1200" dirty="0" smtClean="0">
                <a:latin typeface="Verdana" pitchFamily="34" charset="0"/>
                <a:ea typeface="宋体" pitchFamily="2" charset="-122"/>
                <a:cs typeface="+mn-cs"/>
              </a:rPr>
              <a:t>640×480</a:t>
            </a:r>
            <a:r>
              <a:rPr lang="zh-CN" altLang="en-US" sz="2400" kern="1200" dirty="0" smtClean="0">
                <a:latin typeface="Verdana" pitchFamily="34" charset="0"/>
                <a:ea typeface="宋体" pitchFamily="2" charset="-122"/>
                <a:cs typeface="+mn-cs"/>
              </a:rPr>
              <a:t>的单色图像需要占据</a:t>
            </a:r>
            <a:r>
              <a:rPr lang="en-US" altLang="zh-CN" sz="2400" kern="1200" dirty="0" smtClean="0">
                <a:latin typeface="Verdana" pitchFamily="34" charset="0"/>
                <a:ea typeface="宋体" pitchFamily="2" charset="-122"/>
                <a:cs typeface="+mn-cs"/>
              </a:rPr>
              <a:t>37.5KB</a:t>
            </a:r>
            <a:r>
              <a:rPr lang="zh-CN" altLang="en-US" sz="2400" kern="1200" dirty="0" smtClean="0">
                <a:latin typeface="Verdana" pitchFamily="34" charset="0"/>
                <a:ea typeface="宋体" pitchFamily="2" charset="-122"/>
                <a:cs typeface="+mn-cs"/>
              </a:rPr>
              <a:t>的存储空间</a:t>
            </a:r>
            <a:endParaRPr lang="en-US" altLang="zh-CN" sz="2400" kern="1200" dirty="0" smtClean="0">
              <a:latin typeface="Verdana" pitchFamily="34" charset="0"/>
              <a:ea typeface="宋体" pitchFamily="2" charset="-122"/>
              <a:cs typeface="+mn-cs"/>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灰度图举例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a:stretch>
            <a:fillRect/>
          </a:stretch>
        </p:blipFill>
        <p:spPr bwMode="auto">
          <a:xfrm>
            <a:off x="723528" y="1380728"/>
            <a:ext cx="3992488" cy="3992488"/>
          </a:xfrm>
          <a:prstGeom prst="rect">
            <a:avLst/>
          </a:prstGeom>
          <a:noFill/>
          <a:ln w="9525">
            <a:noFill/>
            <a:miter lim="800000"/>
            <a:headEnd/>
            <a:tailEnd/>
          </a:ln>
          <a:effectLst/>
        </p:spPr>
      </p:pic>
      <p:pic>
        <p:nvPicPr>
          <p:cNvPr id="6" name="Picture 5"/>
          <p:cNvPicPr>
            <a:picLocks noChangeAspect="1" noChangeArrowheads="1"/>
          </p:cNvPicPr>
          <p:nvPr/>
        </p:nvPicPr>
        <p:blipFill>
          <a:blip r:embed="rId3" cstate="print"/>
          <a:srcRect/>
          <a:stretch>
            <a:fillRect/>
          </a:stretch>
        </p:blipFill>
        <p:spPr bwMode="auto">
          <a:xfrm>
            <a:off x="4716016" y="1340768"/>
            <a:ext cx="4064496" cy="4032448"/>
          </a:xfrm>
          <a:prstGeom prst="rect">
            <a:avLst/>
          </a:prstGeom>
          <a:noFill/>
          <a:ln w="9525">
            <a:noFill/>
            <a:miter lim="800000"/>
            <a:headEnd/>
            <a:tailEnd/>
          </a:ln>
          <a:effectLst/>
        </p:spPr>
      </p:pic>
      <p:sp>
        <p:nvSpPr>
          <p:cNvPr id="7" name="Rectangle 6"/>
          <p:cNvSpPr>
            <a:spLocks noChangeArrowheads="1"/>
          </p:cNvSpPr>
          <p:nvPr/>
        </p:nvSpPr>
        <p:spPr bwMode="auto">
          <a:xfrm>
            <a:off x="2118320" y="5487615"/>
            <a:ext cx="5724644" cy="461665"/>
          </a:xfrm>
          <a:prstGeom prst="rect">
            <a:avLst/>
          </a:prstGeom>
          <a:noFill/>
          <a:ln w="9525">
            <a:noFill/>
            <a:miter lim="800000"/>
            <a:headEnd/>
            <a:tailEnd/>
          </a:ln>
          <a:effectLst/>
        </p:spPr>
        <p:txBody>
          <a:bodyPr wrap="none">
            <a:spAutoFit/>
          </a:bodyPr>
          <a:lstStyle/>
          <a:p>
            <a:pPr eaLnBrk="1" hangingPunct="1"/>
            <a:r>
              <a:rPr lang="zh-CN" altLang="en-US" sz="2400" b="0" dirty="0">
                <a:latin typeface="楷体_GB2312" pitchFamily="49" charset="-122"/>
              </a:rPr>
              <a:t>标准单色图      </a:t>
            </a:r>
            <a:r>
              <a:rPr lang="zh-CN" altLang="en-US" sz="2400" b="0" dirty="0" smtClean="0">
                <a:latin typeface="楷体_GB2312" pitchFamily="49" charset="-122"/>
              </a:rPr>
              <a:t>          </a:t>
            </a:r>
            <a:r>
              <a:rPr lang="zh-CN" altLang="en-US" sz="2400" b="0" dirty="0">
                <a:latin typeface="楷体_GB2312" pitchFamily="49" charset="-122"/>
              </a:rPr>
              <a:t>标准灰度图</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彩色图</a:t>
            </a:r>
            <a:endParaRPr lang="zh-CN" altLang="en-US" dirty="0"/>
          </a:p>
        </p:txBody>
      </p:sp>
      <p:sp>
        <p:nvSpPr>
          <p:cNvPr id="3" name="内容占位符 2"/>
          <p:cNvSpPr>
            <a:spLocks noGrp="1"/>
          </p:cNvSpPr>
          <p:nvPr>
            <p:ph idx="1"/>
          </p:nvPr>
        </p:nvSpPr>
        <p:spPr>
          <a:xfrm>
            <a:off x="1066800" y="1196752"/>
            <a:ext cx="7620000" cy="4875436"/>
          </a:xfrm>
        </p:spPr>
        <p:txBody>
          <a:bodyPr/>
          <a:lstStyle/>
          <a:p>
            <a:r>
              <a:rPr lang="zh-CN" altLang="en-US" sz="2800" kern="1200" dirty="0" smtClean="0">
                <a:latin typeface="Verdana" pitchFamily="34" charset="0"/>
                <a:ea typeface="宋体" pitchFamily="2" charset="-122"/>
              </a:rPr>
              <a:t>每个像素包含颜色信息的图像</a:t>
            </a:r>
          </a:p>
          <a:p>
            <a:r>
              <a:rPr lang="zh-CN" altLang="en-US" sz="2800" kern="1200" dirty="0" smtClean="0">
                <a:latin typeface="Verdana" pitchFamily="34" charset="0"/>
                <a:ea typeface="宋体" pitchFamily="2" charset="-122"/>
              </a:rPr>
              <a:t>可按照颜色的数目划分</a:t>
            </a:r>
            <a:endParaRPr lang="en-US" altLang="zh-CN" sz="2800" kern="1200" dirty="0" smtClean="0">
              <a:latin typeface="Verdana" pitchFamily="34" charset="0"/>
              <a:ea typeface="宋体" pitchFamily="2" charset="-122"/>
            </a:endParaRPr>
          </a:p>
          <a:p>
            <a:pPr lvl="1" eaLnBrk="1" hangingPunct="1"/>
            <a:r>
              <a:rPr lang="en-US" altLang="zh-CN" sz="2400" dirty="0" smtClean="0"/>
              <a:t>256</a:t>
            </a:r>
            <a:r>
              <a:rPr lang="zh-CN" altLang="en-US" sz="2400" dirty="0" smtClean="0"/>
              <a:t>色图像：</a:t>
            </a:r>
            <a:r>
              <a:rPr lang="zh-CN" altLang="en-US" sz="2400" kern="1200" dirty="0" smtClean="0">
                <a:latin typeface="Verdana" pitchFamily="34" charset="0"/>
                <a:ea typeface="宋体" pitchFamily="2" charset="-122"/>
                <a:cs typeface="+mn-cs"/>
              </a:rPr>
              <a:t>一幅</a:t>
            </a:r>
            <a:r>
              <a:rPr lang="en-US" altLang="zh-CN" sz="2400" kern="1200" dirty="0" smtClean="0">
                <a:latin typeface="Verdana" pitchFamily="34" charset="0"/>
                <a:ea typeface="宋体" pitchFamily="2" charset="-122"/>
                <a:cs typeface="+mn-cs"/>
              </a:rPr>
              <a:t>640×480</a:t>
            </a:r>
            <a:r>
              <a:rPr lang="zh-CN" altLang="en-US" sz="2400" kern="1200" dirty="0" smtClean="0">
                <a:latin typeface="Verdana" pitchFamily="34" charset="0"/>
                <a:ea typeface="宋体" pitchFamily="2" charset="-122"/>
                <a:cs typeface="+mn-cs"/>
              </a:rPr>
              <a:t>的彩色图像需要</a:t>
            </a:r>
            <a:r>
              <a:rPr lang="en-US" altLang="zh-CN" sz="2400" kern="1200" dirty="0" smtClean="0">
                <a:latin typeface="Verdana" pitchFamily="34" charset="0"/>
                <a:ea typeface="宋体" pitchFamily="2" charset="-122"/>
                <a:cs typeface="+mn-cs"/>
              </a:rPr>
              <a:t>300 KB</a:t>
            </a:r>
            <a:r>
              <a:rPr lang="zh-CN" altLang="en-US" sz="2400" kern="1200" dirty="0" smtClean="0">
                <a:latin typeface="Verdana" pitchFamily="34" charset="0"/>
                <a:ea typeface="宋体" pitchFamily="2" charset="-122"/>
                <a:cs typeface="+mn-cs"/>
              </a:rPr>
              <a:t>的存储空间</a:t>
            </a:r>
          </a:p>
          <a:p>
            <a:pPr lvl="1" eaLnBrk="1" hangingPunct="1"/>
            <a:r>
              <a:rPr lang="zh-CN" altLang="en-US" sz="2400" kern="1200" dirty="0" smtClean="0">
                <a:latin typeface="Verdana" pitchFamily="34" charset="0"/>
                <a:ea typeface="宋体" pitchFamily="2" charset="-122"/>
                <a:cs typeface="+mn-cs"/>
              </a:rPr>
              <a:t>真彩色图像：一幅</a:t>
            </a:r>
            <a:r>
              <a:rPr lang="en-US" altLang="zh-CN" sz="2400" kern="1200" dirty="0" smtClean="0">
                <a:latin typeface="Verdana" pitchFamily="34" charset="0"/>
                <a:ea typeface="宋体" pitchFamily="2" charset="-122"/>
                <a:cs typeface="+mn-cs"/>
              </a:rPr>
              <a:t>640×480</a:t>
            </a:r>
            <a:r>
              <a:rPr lang="zh-CN" altLang="en-US" sz="2400" kern="1200" dirty="0" smtClean="0">
                <a:latin typeface="Verdana" pitchFamily="34" charset="0"/>
                <a:ea typeface="宋体" pitchFamily="2" charset="-122"/>
                <a:cs typeface="+mn-cs"/>
              </a:rPr>
              <a:t>的真彩色图像需要</a:t>
            </a:r>
            <a:r>
              <a:rPr lang="en-US" altLang="zh-CN" sz="2400" kern="1200" dirty="0" smtClean="0">
                <a:latin typeface="Verdana" pitchFamily="34" charset="0"/>
                <a:ea typeface="宋体" pitchFamily="2" charset="-122"/>
                <a:cs typeface="+mn-cs"/>
              </a:rPr>
              <a:t>900 KB</a:t>
            </a:r>
            <a:r>
              <a:rPr lang="zh-CN" altLang="en-US" sz="2400" kern="1200" dirty="0" smtClean="0">
                <a:latin typeface="Verdana" pitchFamily="34" charset="0"/>
                <a:ea typeface="宋体" pitchFamily="2" charset="-122"/>
                <a:cs typeface="+mn-cs"/>
              </a:rPr>
              <a:t>的存储空间</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4"/>
          <p:cNvSpPr>
            <a:spLocks noChangeArrowheads="1"/>
          </p:cNvSpPr>
          <p:nvPr/>
        </p:nvSpPr>
        <p:spPr bwMode="auto">
          <a:xfrm>
            <a:off x="1524000" y="5723335"/>
            <a:ext cx="6647974" cy="461665"/>
          </a:xfrm>
          <a:prstGeom prst="rect">
            <a:avLst/>
          </a:prstGeom>
          <a:noFill/>
          <a:ln w="9525">
            <a:noFill/>
            <a:miter lim="800000"/>
            <a:headEnd/>
            <a:tailEnd/>
          </a:ln>
          <a:effectLst/>
        </p:spPr>
        <p:txBody>
          <a:bodyPr wrap="none">
            <a:spAutoFit/>
          </a:bodyPr>
          <a:lstStyle/>
          <a:p>
            <a:pPr eaLnBrk="1" hangingPunct="1"/>
            <a:r>
              <a:rPr lang="zh-CN" altLang="en-US" sz="2400" b="0" dirty="0">
                <a:latin typeface="楷体_GB2312" pitchFamily="49" charset="-122"/>
              </a:rPr>
              <a:t>256色标准图像              </a:t>
            </a:r>
            <a:r>
              <a:rPr lang="zh-CN" altLang="en-US" sz="2400" b="0" dirty="0" smtClean="0">
                <a:latin typeface="楷体_GB2312" pitchFamily="49" charset="-122"/>
              </a:rPr>
              <a:t>   </a:t>
            </a:r>
            <a:r>
              <a:rPr lang="zh-CN" altLang="en-US" sz="2400" b="0" dirty="0">
                <a:latin typeface="楷体_GB2312" pitchFamily="49" charset="-122"/>
              </a:rPr>
              <a:t>24位标准图像</a:t>
            </a:r>
          </a:p>
        </p:txBody>
      </p:sp>
      <p:pic>
        <p:nvPicPr>
          <p:cNvPr id="6" name="Picture 5" descr="Baboon"/>
          <p:cNvPicPr>
            <a:picLocks noChangeAspect="1" noChangeArrowheads="1"/>
          </p:cNvPicPr>
          <p:nvPr/>
        </p:nvPicPr>
        <p:blipFill>
          <a:blip r:embed="rId2" cstate="print"/>
          <a:srcRect/>
          <a:stretch>
            <a:fillRect/>
          </a:stretch>
        </p:blipFill>
        <p:spPr bwMode="auto">
          <a:xfrm>
            <a:off x="4643887" y="1268760"/>
            <a:ext cx="4302835" cy="4176464"/>
          </a:xfrm>
          <a:prstGeom prst="rect">
            <a:avLst/>
          </a:prstGeom>
          <a:noFill/>
        </p:spPr>
      </p:pic>
      <p:pic>
        <p:nvPicPr>
          <p:cNvPr id="7" name="Picture 6" descr="Baboon256"/>
          <p:cNvPicPr>
            <a:picLocks noChangeAspect="1" noChangeArrowheads="1"/>
          </p:cNvPicPr>
          <p:nvPr/>
        </p:nvPicPr>
        <p:blipFill>
          <a:blip r:embed="rId3" cstate="print"/>
          <a:srcRect/>
          <a:stretch>
            <a:fillRect/>
          </a:stretch>
        </p:blipFill>
        <p:spPr bwMode="auto">
          <a:xfrm>
            <a:off x="368742" y="1268760"/>
            <a:ext cx="4275266" cy="4176464"/>
          </a:xfrm>
          <a:prstGeom prst="rect">
            <a:avLst/>
          </a:prstGeom>
          <a:noFill/>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7"/>
          <p:cNvSpPr>
            <a:spLocks noChangeArrowheads="1"/>
          </p:cNvSpPr>
          <p:nvPr/>
        </p:nvSpPr>
        <p:spPr bwMode="auto">
          <a:xfrm>
            <a:off x="1907704" y="5733256"/>
            <a:ext cx="2353529" cy="461665"/>
          </a:xfrm>
          <a:prstGeom prst="rect">
            <a:avLst/>
          </a:prstGeom>
          <a:noFill/>
          <a:ln w="9525">
            <a:noFill/>
            <a:miter lim="800000"/>
            <a:headEnd/>
            <a:tailEnd/>
          </a:ln>
        </p:spPr>
        <p:txBody>
          <a:bodyPr wrap="none" anchor="ctr">
            <a:spAutoFit/>
          </a:bodyPr>
          <a:lstStyle/>
          <a:p>
            <a:r>
              <a:rPr lang="en-US" altLang="zh-CN" b="0" dirty="0" smtClean="0">
                <a:latin typeface="宋体" pitchFamily="2" charset="-122"/>
              </a:rPr>
              <a:t>256</a:t>
            </a:r>
            <a:r>
              <a:rPr lang="zh-CN" altLang="en-US" b="0" dirty="0">
                <a:latin typeface="宋体" pitchFamily="2" charset="-122"/>
              </a:rPr>
              <a:t>色标准图像 </a:t>
            </a:r>
          </a:p>
        </p:txBody>
      </p:sp>
      <p:sp>
        <p:nvSpPr>
          <p:cNvPr id="6" name="Rectangle 8"/>
          <p:cNvSpPr>
            <a:spLocks noChangeArrowheads="1"/>
          </p:cNvSpPr>
          <p:nvPr/>
        </p:nvSpPr>
        <p:spPr bwMode="auto">
          <a:xfrm>
            <a:off x="5486400" y="5703639"/>
            <a:ext cx="2198038" cy="461665"/>
          </a:xfrm>
          <a:prstGeom prst="rect">
            <a:avLst/>
          </a:prstGeom>
          <a:noFill/>
          <a:ln w="9525">
            <a:noFill/>
            <a:miter lim="800000"/>
            <a:headEnd/>
            <a:tailEnd/>
          </a:ln>
        </p:spPr>
        <p:txBody>
          <a:bodyPr wrap="none" anchor="ctr">
            <a:spAutoFit/>
          </a:bodyPr>
          <a:lstStyle/>
          <a:p>
            <a:r>
              <a:rPr lang="en-US" altLang="zh-CN" b="0" dirty="0" smtClean="0">
                <a:latin typeface="宋体" pitchFamily="2" charset="-122"/>
              </a:rPr>
              <a:t>24</a:t>
            </a:r>
            <a:r>
              <a:rPr lang="zh-CN" altLang="en-US" b="0" dirty="0">
                <a:latin typeface="宋体" pitchFamily="2" charset="-122"/>
              </a:rPr>
              <a:t>位标准图像 </a:t>
            </a:r>
          </a:p>
        </p:txBody>
      </p:sp>
      <p:pic>
        <p:nvPicPr>
          <p:cNvPr id="7" name="Picture 9"/>
          <p:cNvPicPr>
            <a:picLocks noGrp="1" noChangeAspect="1" noChangeArrowheads="1"/>
          </p:cNvPicPr>
          <p:nvPr>
            <p:ph sz="half" idx="4294967295"/>
          </p:nvPr>
        </p:nvPicPr>
        <p:blipFill>
          <a:blip r:embed="rId2" cstate="print"/>
          <a:srcRect/>
          <a:stretch>
            <a:fillRect/>
          </a:stretch>
        </p:blipFill>
        <p:spPr>
          <a:xfrm>
            <a:off x="683568" y="1340768"/>
            <a:ext cx="4104456" cy="4104456"/>
          </a:xfrm>
          <a:prstGeom prst="rect">
            <a:avLst/>
          </a:prstGeom>
          <a:noFill/>
        </p:spPr>
      </p:pic>
      <p:pic>
        <p:nvPicPr>
          <p:cNvPr id="8" name="Picture 10"/>
          <p:cNvPicPr>
            <a:picLocks noChangeAspect="1" noChangeArrowheads="1"/>
          </p:cNvPicPr>
          <p:nvPr/>
        </p:nvPicPr>
        <p:blipFill>
          <a:blip r:embed="rId3" cstate="print"/>
          <a:srcRect/>
          <a:stretch>
            <a:fillRect/>
          </a:stretch>
        </p:blipFill>
        <p:spPr bwMode="auto">
          <a:xfrm>
            <a:off x="4788024" y="1340768"/>
            <a:ext cx="4104456" cy="4104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楷体_GB2312" pitchFamily="49" charset="-122"/>
                <a:ea typeface="楷体_GB2312" pitchFamily="49" charset="-122"/>
              </a:rPr>
              <a:t>伽马(</a:t>
            </a:r>
            <a:r>
              <a:rPr kumimoji="1" lang="zh-CN" altLang="zh-CN" dirty="0" smtClean="0">
                <a:latin typeface="楷体_GB2312" pitchFamily="49" charset="-122"/>
                <a:ea typeface="楷体_GB2312" pitchFamily="49" charset="-122"/>
                <a:sym typeface="Symbol" pitchFamily="18" charset="2"/>
              </a:rPr>
              <a:t></a:t>
            </a:r>
            <a:r>
              <a:rPr kumimoji="1" lang="zh-CN" altLang="zh-CN" dirty="0" smtClean="0">
                <a:latin typeface="楷体_GB2312" pitchFamily="49" charset="-122"/>
                <a:ea typeface="楷体_GB2312" pitchFamily="49" charset="-122"/>
              </a:rPr>
              <a:t>)</a:t>
            </a:r>
            <a:r>
              <a:rPr kumimoji="1" lang="zh-CN" altLang="en-US" dirty="0" smtClean="0">
                <a:latin typeface="楷体_GB2312" pitchFamily="49" charset="-122"/>
                <a:ea typeface="楷体_GB2312" pitchFamily="49" charset="-122"/>
              </a:rPr>
              <a:t>校正</a:t>
            </a:r>
            <a:endParaRPr lang="zh-CN" altLang="en-US" dirty="0"/>
          </a:p>
        </p:txBody>
      </p:sp>
      <p:sp>
        <p:nvSpPr>
          <p:cNvPr id="3" name="内容占位符 2"/>
          <p:cNvSpPr>
            <a:spLocks noGrp="1"/>
          </p:cNvSpPr>
          <p:nvPr>
            <p:ph idx="1"/>
          </p:nvPr>
        </p:nvSpPr>
        <p:spPr>
          <a:xfrm>
            <a:off x="755576" y="1052736"/>
            <a:ext cx="7931224" cy="5019452"/>
          </a:xfrm>
        </p:spPr>
        <p:txBody>
          <a:bodyPr/>
          <a:lstStyle/>
          <a:p>
            <a:pPr eaLnBrk="1" hangingPunct="1"/>
            <a:r>
              <a:rPr lang="zh-CN" altLang="en-US" sz="2800" dirty="0" smtClean="0"/>
              <a:t>为补偿显示设备非线性的显示特性而采用的校正技术</a:t>
            </a:r>
          </a:p>
          <a:p>
            <a:pPr eaLnBrk="1" hangingPunct="1"/>
            <a:r>
              <a:rPr lang="zh-CN" altLang="en-US" sz="2800" dirty="0" smtClean="0"/>
              <a:t>显示设备产生的光亮度与输入给它的电压之间呈现的关系为       光亮度 ＝ </a:t>
            </a:r>
            <a:r>
              <a:rPr lang="en-US" altLang="zh-CN" sz="2800" dirty="0" smtClean="0"/>
              <a:t>(</a:t>
            </a:r>
            <a:r>
              <a:rPr lang="zh-CN" altLang="en-US" sz="2800" dirty="0" smtClean="0"/>
              <a:t>输入电压</a:t>
            </a:r>
            <a:r>
              <a:rPr lang="en-US" altLang="zh-CN" sz="2800" dirty="0" smtClean="0"/>
              <a:t>)</a:t>
            </a:r>
            <a:r>
              <a:rPr lang="el-GR" altLang="zh-CN" baseline="30000" dirty="0" smtClean="0">
                <a:latin typeface="Times New Roman" pitchFamily="18" charset="0"/>
                <a:cs typeface="Times New Roman" pitchFamily="18" charset="0"/>
              </a:rPr>
              <a:t>γ</a:t>
            </a:r>
            <a:r>
              <a:rPr lang="en-US" altLang="zh-CN" baseline="30000" dirty="0" smtClean="0"/>
              <a:t> </a:t>
            </a:r>
            <a:r>
              <a:rPr lang="en-US" altLang="zh-CN" dirty="0" smtClean="0"/>
              <a:t/>
            </a:r>
            <a:br>
              <a:rPr lang="en-US" altLang="zh-CN" dirty="0" smtClean="0"/>
            </a:br>
            <a:r>
              <a:rPr lang="zh-CN" altLang="en-US" sz="2800" dirty="0" smtClean="0"/>
              <a:t>其中，</a:t>
            </a:r>
            <a:r>
              <a:rPr lang="el-GR" altLang="zh-CN" sz="2800" dirty="0" smtClean="0">
                <a:latin typeface="Times New Roman" pitchFamily="18" charset="0"/>
                <a:cs typeface="Times New Roman" pitchFamily="18" charset="0"/>
              </a:rPr>
              <a:t>γ</a:t>
            </a:r>
            <a:r>
              <a:rPr lang="zh-CN" altLang="en-US" sz="2800" dirty="0" smtClean="0"/>
              <a:t>是幂函数的指数，是一个常数，用来衡量非线性部件的转换特性</a:t>
            </a:r>
          </a:p>
          <a:p>
            <a:pPr eaLnBrk="1" hangingPunct="1"/>
            <a:r>
              <a:rPr lang="zh-CN" altLang="en-US" sz="2800" dirty="0" smtClean="0"/>
              <a:t>在把输入电压送到显示设备之前对它做一次变换，使输入到显示设备的电压</a:t>
            </a:r>
            <a:r>
              <a:rPr lang="en-US" altLang="zh-CN" sz="2800" dirty="0" smtClean="0"/>
              <a:t>= (</a:t>
            </a:r>
            <a:r>
              <a:rPr lang="zh-CN" altLang="en-US" sz="2800" dirty="0" smtClean="0"/>
              <a:t>输入电压</a:t>
            </a:r>
            <a:r>
              <a:rPr lang="en-US" altLang="zh-CN" sz="2800" dirty="0" smtClean="0"/>
              <a:t>)</a:t>
            </a:r>
            <a:r>
              <a:rPr lang="en-US" altLang="zh-CN" sz="2800" baseline="30000" dirty="0" smtClean="0"/>
              <a:t>-</a:t>
            </a:r>
            <a:r>
              <a:rPr lang="el-GR" altLang="zh-CN" sz="2800" baseline="30000" dirty="0" smtClean="0">
                <a:latin typeface="Times New Roman" pitchFamily="18" charset="0"/>
                <a:cs typeface="Times New Roman" pitchFamily="18" charset="0"/>
              </a:rPr>
              <a:t>γ</a:t>
            </a:r>
            <a:r>
              <a:rPr lang="en-US" altLang="zh-CN" sz="2800" baseline="30000" dirty="0" smtClean="0">
                <a:latin typeface="Times New Roman" pitchFamily="18" charset="0"/>
                <a:cs typeface="Times New Roman" pitchFamily="18" charset="0"/>
              </a:rPr>
              <a:t> </a:t>
            </a:r>
            <a:r>
              <a:rPr lang="zh-CN" altLang="en-US" sz="2800" dirty="0" smtClean="0"/>
              <a:t>，这个变换称为</a:t>
            </a:r>
            <a:r>
              <a:rPr lang="el-GR" altLang="zh-CN" sz="2800" dirty="0" smtClean="0">
                <a:latin typeface="Times New Roman" pitchFamily="18" charset="0"/>
                <a:cs typeface="Times New Roman" pitchFamily="18" charset="0"/>
              </a:rPr>
              <a:t>γ</a:t>
            </a:r>
            <a:r>
              <a:rPr lang="zh-CN" altLang="en-US" sz="2800" dirty="0" smtClean="0"/>
              <a:t>校正</a:t>
            </a:r>
          </a:p>
          <a:p>
            <a:pPr eaLnBrk="1" hangingPunct="1"/>
            <a:r>
              <a:rPr lang="zh-CN" altLang="en-US" sz="2800" dirty="0" smtClean="0"/>
              <a:t>显示设备不同，</a:t>
            </a:r>
            <a:r>
              <a:rPr lang="el-GR" altLang="zh-CN" sz="2800" dirty="0" smtClean="0">
                <a:latin typeface="Times New Roman" pitchFamily="18" charset="0"/>
                <a:cs typeface="Times New Roman" pitchFamily="18" charset="0"/>
              </a:rPr>
              <a:t>γ</a:t>
            </a:r>
            <a:r>
              <a:rPr lang="zh-CN" altLang="en-US" sz="2800" dirty="0" smtClean="0"/>
              <a:t>的值也有所不同。阴极射线管</a:t>
            </a:r>
            <a:r>
              <a:rPr lang="en-US" altLang="zh-CN" sz="2800" dirty="0" smtClean="0"/>
              <a:t>(CRT)</a:t>
            </a:r>
            <a:r>
              <a:rPr lang="zh-CN" altLang="en-US" sz="2800" dirty="0" smtClean="0"/>
              <a:t>典型的值在</a:t>
            </a:r>
            <a:r>
              <a:rPr lang="en-US" altLang="zh-CN" sz="2800" dirty="0" smtClean="0"/>
              <a:t>1.8</a:t>
            </a:r>
            <a:r>
              <a:rPr lang="zh-CN" altLang="en-US" sz="2800" dirty="0" smtClean="0"/>
              <a:t>～</a:t>
            </a:r>
            <a:r>
              <a:rPr lang="en-US" altLang="zh-CN" sz="2800" dirty="0" smtClean="0"/>
              <a:t>2.5</a:t>
            </a:r>
            <a:r>
              <a:rPr lang="zh-CN" altLang="en-US" sz="2800" dirty="0" smtClean="0"/>
              <a:t>之间</a:t>
            </a:r>
            <a:endParaRPr lang="zh-CN" altLang="en-US" sz="28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视觉过程</a:t>
            </a:r>
            <a:endParaRPr lang="zh-CN" altLang="en-US" dirty="0"/>
          </a:p>
        </p:txBody>
      </p:sp>
      <p:sp>
        <p:nvSpPr>
          <p:cNvPr id="3" name="内容占位符 2"/>
          <p:cNvSpPr>
            <a:spLocks noGrp="1"/>
          </p:cNvSpPr>
          <p:nvPr>
            <p:ph idx="1"/>
          </p:nvPr>
        </p:nvSpPr>
        <p:spPr>
          <a:xfrm>
            <a:off x="1066800" y="836712"/>
            <a:ext cx="7620000" cy="4947444"/>
          </a:xfrm>
        </p:spPr>
        <p:txBody>
          <a:bodyPr/>
          <a:lstStyle/>
          <a:p>
            <a:r>
              <a:rPr lang="zh-CN" altLang="en-US" sz="2800" dirty="0" smtClean="0"/>
              <a:t>眼睛本质上是一个照相机，颜色是视觉系统对可见光的感知结果</a:t>
            </a:r>
            <a:endParaRPr lang="en-US" altLang="zh-CN" sz="2800" dirty="0" smtClean="0"/>
          </a:p>
          <a:p>
            <a:r>
              <a:rPr lang="zh-CN" altLang="en-US" sz="2800" dirty="0" smtClean="0"/>
              <a:t>人的视网膜</a:t>
            </a:r>
            <a:r>
              <a:rPr lang="en-US" altLang="zh-CN" sz="2800" dirty="0" smtClean="0"/>
              <a:t>(human retina)</a:t>
            </a:r>
            <a:r>
              <a:rPr lang="zh-CN" altLang="en-US" sz="2800" dirty="0" smtClean="0"/>
              <a:t>通过神经元感知外部世界的颜色，每个神经元是一个对颜色敏感的锥体</a:t>
            </a:r>
            <a:r>
              <a:rPr lang="en-US" altLang="zh-CN" sz="2800" dirty="0" smtClean="0"/>
              <a:t>(cone)</a:t>
            </a:r>
            <a:r>
              <a:rPr lang="zh-CN" altLang="en-US" sz="2800" dirty="0" smtClean="0"/>
              <a:t>，或者是一个对颜色不敏感的杆状体</a:t>
            </a:r>
            <a:endParaRPr lang="en-US" altLang="zh-CN" sz="2800" dirty="0" smtClean="0"/>
          </a:p>
          <a:p>
            <a:r>
              <a:rPr lang="zh-CN" altLang="en-US" sz="2800" dirty="0" smtClean="0"/>
              <a:t>锥细胞：数量少，对颜色很敏感</a:t>
            </a:r>
            <a:endParaRPr lang="en-US" altLang="zh-CN" sz="2800" dirty="0" smtClean="0"/>
          </a:p>
          <a:p>
            <a:pPr lvl="1"/>
            <a:r>
              <a:rPr lang="zh-CN" altLang="en-US" sz="2400" dirty="0" smtClean="0"/>
              <a:t>锥细胞视觉：亮光视觉，能够感受彩色色调</a:t>
            </a:r>
            <a:endParaRPr lang="en-US" altLang="zh-CN" sz="2400" dirty="0" smtClean="0"/>
          </a:p>
          <a:p>
            <a:r>
              <a:rPr lang="zh-CN" altLang="en-US" sz="2800" dirty="0" smtClean="0"/>
              <a:t>柱细胞：数量多，分辨率比较低 </a:t>
            </a:r>
            <a:endParaRPr lang="en-US" altLang="zh-CN" sz="2800" dirty="0" smtClean="0"/>
          </a:p>
          <a:p>
            <a:pPr lvl="1"/>
            <a:r>
              <a:rPr lang="zh-CN" altLang="en-US" sz="2400" dirty="0" smtClean="0"/>
              <a:t>柱细胞视觉：暗视觉，只能提取亮度信息</a:t>
            </a:r>
            <a:endParaRPr lang="zh-CN" altLang="en-US" dirty="0" smtClean="0"/>
          </a:p>
          <a:p>
            <a:r>
              <a:rPr lang="zh-CN" altLang="en-US" sz="2800" dirty="0" smtClean="0">
                <a:ea typeface="宋体" pitchFamily="2" charset="-122"/>
              </a:rPr>
              <a:t>视网膜对颜色敏感的椎体中，有对红、绿、蓝颜色敏感程度不同的三种锥体细胞</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楷体_GB2312" pitchFamily="49" charset="-122"/>
                <a:ea typeface="楷体_GB2312" pitchFamily="49" charset="-122"/>
              </a:rPr>
              <a:t>伽马(</a:t>
            </a:r>
            <a:r>
              <a:rPr kumimoji="1" lang="zh-CN" altLang="zh-CN" dirty="0" smtClean="0">
                <a:latin typeface="楷体_GB2312" pitchFamily="49" charset="-122"/>
                <a:ea typeface="楷体_GB2312" pitchFamily="49" charset="-122"/>
                <a:sym typeface="Symbol" pitchFamily="18" charset="2"/>
              </a:rPr>
              <a:t></a:t>
            </a:r>
            <a:r>
              <a:rPr kumimoji="1" lang="zh-CN" altLang="zh-CN" dirty="0" smtClean="0">
                <a:latin typeface="楷体_GB2312" pitchFamily="49" charset="-122"/>
                <a:ea typeface="楷体_GB2312" pitchFamily="49" charset="-122"/>
              </a:rPr>
              <a:t>)</a:t>
            </a:r>
            <a:r>
              <a:rPr kumimoji="1" lang="zh-CN" altLang="en-US" dirty="0" smtClean="0">
                <a:latin typeface="楷体_GB2312" pitchFamily="49" charset="-122"/>
                <a:ea typeface="楷体_GB2312" pitchFamily="49" charset="-122"/>
              </a:rPr>
              <a:t>校正的曲线示意图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6" descr="gamma06_600"/>
          <p:cNvPicPr>
            <a:picLocks noChangeAspect="1" noChangeArrowheads="1"/>
          </p:cNvPicPr>
          <p:nvPr/>
        </p:nvPicPr>
        <p:blipFill>
          <a:blip r:embed="rId2" cstate="print"/>
          <a:srcRect/>
          <a:stretch>
            <a:fillRect/>
          </a:stretch>
        </p:blipFill>
        <p:spPr bwMode="auto">
          <a:xfrm>
            <a:off x="1979712" y="1196752"/>
            <a:ext cx="4968552" cy="49685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97080" cy="563563"/>
          </a:xfrm>
        </p:spPr>
        <p:txBody>
          <a:bodyPr/>
          <a:lstStyle/>
          <a:p>
            <a:r>
              <a:rPr kumimoji="1" lang="en-US" altLang="zh-CN" dirty="0" smtClean="0">
                <a:latin typeface="楷体_GB2312" pitchFamily="49" charset="-122"/>
                <a:ea typeface="楷体_GB2312" pitchFamily="49" charset="-122"/>
              </a:rPr>
              <a:t>Photoshop </a:t>
            </a:r>
            <a:r>
              <a:rPr kumimoji="1" lang="zh-CN" altLang="en-US" dirty="0" smtClean="0">
                <a:latin typeface="楷体_GB2312" pitchFamily="49" charset="-122"/>
                <a:ea typeface="楷体_GB2312" pitchFamily="49" charset="-122"/>
              </a:rPr>
              <a:t>中提供的伽马校正功能</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Object 4"/>
          <p:cNvGraphicFramePr>
            <a:graphicFrameLocks noChangeAspect="1"/>
          </p:cNvGraphicFramePr>
          <p:nvPr/>
        </p:nvGraphicFramePr>
        <p:xfrm>
          <a:off x="1619672" y="1340767"/>
          <a:ext cx="5328592" cy="4767687"/>
        </p:xfrm>
        <a:graphic>
          <a:graphicData uri="http://schemas.openxmlformats.org/presentationml/2006/ole">
            <p:oleObj spid="_x0000_s606210" name="位图图像" r:id="rId3" imgW="3142857" imgH="3180952" progId="PBrush">
              <p:embed/>
            </p:oleObj>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显示器的亮度对比图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70053" name="Picture 5"/>
          <p:cNvPicPr>
            <a:picLocks noChangeAspect="1" noChangeArrowheads="1"/>
          </p:cNvPicPr>
          <p:nvPr/>
        </p:nvPicPr>
        <p:blipFill>
          <a:blip r:embed="rId2" cstate="print"/>
          <a:srcRect/>
          <a:stretch>
            <a:fillRect/>
          </a:stretch>
        </p:blipFill>
        <p:spPr bwMode="auto">
          <a:xfrm>
            <a:off x="971600" y="1022945"/>
            <a:ext cx="6408712" cy="5718385"/>
          </a:xfrm>
          <a:prstGeom prst="rect">
            <a:avLst/>
          </a:prstGeom>
          <a:noFill/>
          <a:ln w="9525">
            <a:noFill/>
            <a:miter lim="800000"/>
            <a:headEnd/>
            <a:tailEnd/>
          </a:ln>
        </p:spPr>
      </p:pic>
      <p:sp>
        <p:nvSpPr>
          <p:cNvPr id="11" name="椭圆形标注 10"/>
          <p:cNvSpPr/>
          <p:nvPr/>
        </p:nvSpPr>
        <p:spPr bwMode="auto">
          <a:xfrm>
            <a:off x="35496" y="2276872"/>
            <a:ext cx="1440160" cy="432048"/>
          </a:xfrm>
          <a:prstGeom prst="wedgeEllipseCallout">
            <a:avLst>
              <a:gd name="adj1" fmla="val 62917"/>
              <a:gd name="adj2" fmla="val 94447"/>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Verdana" pitchFamily="34" charset="0"/>
              </a:rPr>
              <a:t>原始图像</a:t>
            </a:r>
          </a:p>
        </p:txBody>
      </p:sp>
      <p:sp>
        <p:nvSpPr>
          <p:cNvPr id="12" name="椭圆形标注 11"/>
          <p:cNvSpPr/>
          <p:nvPr/>
        </p:nvSpPr>
        <p:spPr bwMode="auto">
          <a:xfrm>
            <a:off x="7308304" y="1268760"/>
            <a:ext cx="1440160" cy="1008111"/>
          </a:xfrm>
          <a:prstGeom prst="wedgeEllipseCallout">
            <a:avLst>
              <a:gd name="adj1" fmla="val -126364"/>
              <a:gd name="adj2" fmla="val 56756"/>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marR="0" algn="l" defTabSz="914400" rtl="0" eaLnBrk="1" fontAlgn="base" latinLnBrk="0" hangingPunct="1">
              <a:lnSpc>
                <a:spcPct val="100000"/>
              </a:lnSpc>
              <a:spcBef>
                <a:spcPts val="0"/>
              </a:spcBef>
              <a:spcAft>
                <a:spcPct val="0"/>
              </a:spcAft>
              <a:buClr>
                <a:schemeClr val="tx2"/>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Verdana" pitchFamily="34" charset="0"/>
              </a:rPr>
              <a:t>显示器输出比原始图像暗</a:t>
            </a:r>
          </a:p>
        </p:txBody>
      </p:sp>
      <p:sp>
        <p:nvSpPr>
          <p:cNvPr id="13" name="椭圆形标注 12"/>
          <p:cNvSpPr/>
          <p:nvPr/>
        </p:nvSpPr>
        <p:spPr bwMode="auto">
          <a:xfrm>
            <a:off x="323528" y="4653136"/>
            <a:ext cx="1296144" cy="936103"/>
          </a:xfrm>
          <a:prstGeom prst="wedgeEllipseCallout">
            <a:avLst>
              <a:gd name="adj1" fmla="val 90470"/>
              <a:gd name="adj2" fmla="val 48199"/>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marR="0" algn="l" defTabSz="914400" rtl="0" eaLnBrk="1" fontAlgn="base" latinLnBrk="0" hangingPunct="1">
              <a:lnSpc>
                <a:spcPct val="100000"/>
              </a:lnSpc>
              <a:spcBef>
                <a:spcPts val="0"/>
              </a:spcBef>
              <a:spcAft>
                <a:spcPct val="0"/>
              </a:spcAft>
              <a:buClr>
                <a:schemeClr val="tx2"/>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Verdana" pitchFamily="34" charset="0"/>
              </a:rPr>
              <a:t>伽马校正后的输入</a:t>
            </a:r>
          </a:p>
        </p:txBody>
      </p:sp>
      <p:sp>
        <p:nvSpPr>
          <p:cNvPr id="14" name="椭圆形标注 13"/>
          <p:cNvSpPr/>
          <p:nvPr/>
        </p:nvSpPr>
        <p:spPr bwMode="auto">
          <a:xfrm>
            <a:off x="7164288" y="4581128"/>
            <a:ext cx="1512168" cy="936103"/>
          </a:xfrm>
          <a:prstGeom prst="wedgeEllipseCallout">
            <a:avLst>
              <a:gd name="adj1" fmla="val -99876"/>
              <a:gd name="adj2" fmla="val 51885"/>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noAutofit/>
          </a:bodyPr>
          <a:lstStyle/>
          <a:p>
            <a:pPr marR="0" algn="l" defTabSz="914400" rtl="0" eaLnBrk="1" fontAlgn="base" latinLnBrk="0" hangingPunct="1">
              <a:lnSpc>
                <a:spcPct val="100000"/>
              </a:lnSpc>
              <a:spcBef>
                <a:spcPts val="0"/>
              </a:spcBef>
              <a:spcAft>
                <a:spcPct val="0"/>
              </a:spcAft>
              <a:buClr>
                <a:schemeClr val="tx2"/>
              </a:buClr>
              <a:buSzTx/>
              <a:buFont typeface="Wingdings" pitchFamily="2" charset="2"/>
              <a:buNone/>
              <a:tabLst/>
            </a:pPr>
            <a:r>
              <a:rPr kumimoji="0" lang="zh-CN" altLang="en-US" sz="1600" b="1" i="0" u="none" strike="noStrike" cap="none" normalizeH="0" baseline="0" dirty="0" smtClean="0">
                <a:ln>
                  <a:noFill/>
                </a:ln>
                <a:solidFill>
                  <a:schemeClr val="tx1"/>
                </a:solidFill>
                <a:effectLst/>
                <a:latin typeface="Verdana" pitchFamily="34" charset="0"/>
              </a:rPr>
              <a:t>显示器的输出和原始图像接近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0053"/>
                                        </p:tgtEl>
                                        <p:attrNameLst>
                                          <p:attrName>style.visibility</p:attrName>
                                        </p:attrNameLst>
                                      </p:cBhvr>
                                      <p:to>
                                        <p:strVal val="visible"/>
                                      </p:to>
                                    </p:set>
                                    <p:animEffect transition="in" filter="blinds(horizontal)">
                                      <p:cBhvr>
                                        <p:cTn id="12" dur="500"/>
                                        <p:tgtEl>
                                          <p:spTgt spid="77005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checkerboard(across)">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2" grpId="0" animBg="1"/>
      <p:bldP spid="13" grpId="0" animBg="1"/>
      <p:bldP spid="14"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实际的</a:t>
            </a:r>
            <a:r>
              <a:rPr lang="en-US" altLang="zh-CN" dirty="0" smtClean="0"/>
              <a:t>CRT</a:t>
            </a:r>
            <a:r>
              <a:rPr lang="zh-CN" altLang="en-US" dirty="0" smtClean="0"/>
              <a:t>亮度与伽马校正曲线</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08258" name="Object 5"/>
          <p:cNvGraphicFramePr>
            <a:graphicFrameLocks noChangeAspect="1"/>
          </p:cNvGraphicFramePr>
          <p:nvPr/>
        </p:nvGraphicFramePr>
        <p:xfrm>
          <a:off x="971600" y="1124744"/>
          <a:ext cx="5638800" cy="4475163"/>
        </p:xfrm>
        <a:graphic>
          <a:graphicData uri="http://schemas.openxmlformats.org/presentationml/2006/ole">
            <p:oleObj spid="_x0000_s608258" name="Visio" r:id="rId3" imgW="7196633" imgH="5711038" progId="">
              <p:embed/>
            </p:oleObj>
          </a:graphicData>
        </a:graphic>
      </p:graphicFrame>
      <p:graphicFrame>
        <p:nvGraphicFramePr>
          <p:cNvPr id="608261" name="Object 5"/>
          <p:cNvGraphicFramePr>
            <a:graphicFrameLocks noChangeAspect="1"/>
          </p:cNvGraphicFramePr>
          <p:nvPr/>
        </p:nvGraphicFramePr>
        <p:xfrm>
          <a:off x="6723063" y="1412875"/>
          <a:ext cx="1681162" cy="487363"/>
        </p:xfrm>
        <a:graphic>
          <a:graphicData uri="http://schemas.openxmlformats.org/presentationml/2006/ole">
            <p:oleObj spid="_x0000_s608261" name="公式" r:id="rId4" imgW="787320" imgH="228600" progId="Equation.3">
              <p:embed/>
            </p:oleObj>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3" cstate="print"/>
          <a:srcRect r="26311"/>
          <a:stretch>
            <a:fillRect/>
          </a:stretch>
        </p:blipFill>
        <p:spPr bwMode="auto">
          <a:xfrm>
            <a:off x="395536" y="1196752"/>
            <a:ext cx="5616624" cy="5328592"/>
          </a:xfrm>
          <a:prstGeom prst="rect">
            <a:avLst/>
          </a:prstGeom>
          <a:noFill/>
          <a:ln w="9525">
            <a:noFill/>
            <a:miter lim="800000"/>
            <a:headEnd/>
            <a:tailEnd/>
          </a:ln>
        </p:spPr>
      </p:pic>
      <p:sp>
        <p:nvSpPr>
          <p:cNvPr id="2" name="标题 1"/>
          <p:cNvSpPr>
            <a:spLocks noGrp="1"/>
          </p:cNvSpPr>
          <p:nvPr>
            <p:ph type="title"/>
          </p:nvPr>
        </p:nvSpPr>
        <p:spPr>
          <a:xfrm>
            <a:off x="1295400" y="332656"/>
            <a:ext cx="7086600" cy="563563"/>
          </a:xfrm>
        </p:spPr>
        <p:txBody>
          <a:bodyPr/>
          <a:lstStyle/>
          <a:p>
            <a:r>
              <a:rPr lang="en-US" altLang="zh-CN" i="1" dirty="0" smtClean="0"/>
              <a:t>c</a:t>
            </a:r>
            <a:r>
              <a:rPr lang="en-US" altLang="zh-CN" dirty="0" smtClean="0"/>
              <a:t>=1</a:t>
            </a:r>
            <a:r>
              <a:rPr lang="zh-CN" altLang="en-US" dirty="0" smtClean="0"/>
              <a:t>对应不同伽马幂次变换曲线</a:t>
            </a:r>
            <a:endParaRPr lang="zh-CN" altLang="en-US" dirty="0"/>
          </a:p>
        </p:txBody>
      </p:sp>
      <p:sp>
        <p:nvSpPr>
          <p:cNvPr id="3" name="内容占位符 2"/>
          <p:cNvSpPr>
            <a:spLocks noGrp="1"/>
          </p:cNvSpPr>
          <p:nvPr>
            <p:ph idx="1"/>
          </p:nvPr>
        </p:nvSpPr>
        <p:spPr>
          <a:xfrm>
            <a:off x="5940152" y="2852936"/>
            <a:ext cx="2602632" cy="3240360"/>
          </a:xfrm>
        </p:spPr>
        <p:txBody>
          <a:bodyPr/>
          <a:lstStyle/>
          <a:p>
            <a:r>
              <a:rPr lang="en-US" altLang="zh-CN" sz="2400" dirty="0" smtClean="0"/>
              <a:t>        </a:t>
            </a:r>
            <a:r>
              <a:rPr lang="zh-CN" altLang="en-US" sz="2400" dirty="0" smtClean="0"/>
              <a:t>扩展暗像素值，压缩亮像素值</a:t>
            </a:r>
            <a:endParaRPr lang="en-US" altLang="zh-CN" sz="2400" dirty="0" smtClean="0"/>
          </a:p>
          <a:p>
            <a:r>
              <a:rPr lang="en-US" altLang="zh-CN" sz="2400" dirty="0" smtClean="0"/>
              <a:t>        </a:t>
            </a:r>
            <a:r>
              <a:rPr lang="zh-CN" altLang="en-US" sz="2400" dirty="0" smtClean="0"/>
              <a:t>扩展亮像素值，压缩暗像素值</a:t>
            </a:r>
            <a:endParaRPr lang="en-US" altLang="zh-CN" sz="2400" dirty="0" smtClean="0"/>
          </a:p>
          <a:p>
            <a:r>
              <a:rPr lang="en-US" altLang="zh-CN" sz="2400" dirty="0" smtClean="0"/>
              <a:t>         </a:t>
            </a:r>
            <a:r>
              <a:rPr lang="zh-CN" altLang="en-US" sz="2400" dirty="0" smtClean="0"/>
              <a:t>恒等转化</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771074" name="Object 2"/>
          <p:cNvGraphicFramePr>
            <a:graphicFrameLocks noChangeAspect="1"/>
          </p:cNvGraphicFramePr>
          <p:nvPr/>
        </p:nvGraphicFramePr>
        <p:xfrm>
          <a:off x="6084168" y="1284114"/>
          <a:ext cx="1512168" cy="671256"/>
        </p:xfrm>
        <a:graphic>
          <a:graphicData uri="http://schemas.openxmlformats.org/presentationml/2006/ole">
            <p:oleObj spid="_x0000_s771074" name="公式" r:id="rId4" imgW="457200" imgH="203040" progId="Equation.3">
              <p:embed/>
            </p:oleObj>
          </a:graphicData>
        </a:graphic>
      </p:graphicFrame>
      <p:graphicFrame>
        <p:nvGraphicFramePr>
          <p:cNvPr id="771075" name="Object 3"/>
          <p:cNvGraphicFramePr>
            <a:graphicFrameLocks noChangeAspect="1"/>
          </p:cNvGraphicFramePr>
          <p:nvPr/>
        </p:nvGraphicFramePr>
        <p:xfrm>
          <a:off x="6084168" y="2059508"/>
          <a:ext cx="1030287" cy="433388"/>
        </p:xfrm>
        <a:graphic>
          <a:graphicData uri="http://schemas.openxmlformats.org/presentationml/2006/ole">
            <p:oleObj spid="_x0000_s771075" name="公式" r:id="rId5" imgW="482400" imgH="203040" progId="Equation.3">
              <p:embed/>
            </p:oleObj>
          </a:graphicData>
        </a:graphic>
      </p:graphicFrame>
      <p:graphicFrame>
        <p:nvGraphicFramePr>
          <p:cNvPr id="771076" name="Object 4"/>
          <p:cNvGraphicFramePr>
            <a:graphicFrameLocks noChangeAspect="1"/>
          </p:cNvGraphicFramePr>
          <p:nvPr/>
        </p:nvGraphicFramePr>
        <p:xfrm>
          <a:off x="6457851" y="4075732"/>
          <a:ext cx="706437" cy="433388"/>
        </p:xfrm>
        <a:graphic>
          <a:graphicData uri="http://schemas.openxmlformats.org/presentationml/2006/ole">
            <p:oleObj spid="_x0000_s771076" name="公式" r:id="rId6" imgW="330120" imgH="203040" progId="Equation.3">
              <p:embed/>
            </p:oleObj>
          </a:graphicData>
        </a:graphic>
      </p:graphicFrame>
      <p:graphicFrame>
        <p:nvGraphicFramePr>
          <p:cNvPr id="771077" name="Object 5"/>
          <p:cNvGraphicFramePr>
            <a:graphicFrameLocks noChangeAspect="1"/>
          </p:cNvGraphicFramePr>
          <p:nvPr/>
        </p:nvGraphicFramePr>
        <p:xfrm>
          <a:off x="6444208" y="5229200"/>
          <a:ext cx="706437" cy="433388"/>
        </p:xfrm>
        <a:graphic>
          <a:graphicData uri="http://schemas.openxmlformats.org/presentationml/2006/ole">
            <p:oleObj spid="_x0000_s771077" name="公式" r:id="rId7" imgW="330120" imgH="203040" progId="Equation.3">
              <p:embed/>
            </p:oleObj>
          </a:graphicData>
        </a:graphic>
      </p:graphicFrame>
      <p:graphicFrame>
        <p:nvGraphicFramePr>
          <p:cNvPr id="771078" name="Object 6"/>
          <p:cNvGraphicFramePr>
            <a:graphicFrameLocks noChangeAspect="1"/>
          </p:cNvGraphicFramePr>
          <p:nvPr/>
        </p:nvGraphicFramePr>
        <p:xfrm>
          <a:off x="6372200" y="2852936"/>
          <a:ext cx="706437" cy="433388"/>
        </p:xfrm>
        <a:graphic>
          <a:graphicData uri="http://schemas.openxmlformats.org/presentationml/2006/ole">
            <p:oleObj spid="_x0000_s771078" name="公式" r:id="rId8" imgW="330120" imgH="203040" progId="Equation.3">
              <p:embed/>
            </p:oleObj>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扩展暗像素值举例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p:cNvPicPr>
            <a:picLocks noChangeAspect="1" noChangeArrowheads="1"/>
          </p:cNvPicPr>
          <p:nvPr/>
        </p:nvPicPr>
        <p:blipFill>
          <a:blip r:embed="rId3" cstate="print"/>
          <a:srcRect/>
          <a:stretch>
            <a:fillRect/>
          </a:stretch>
        </p:blipFill>
        <p:spPr bwMode="auto">
          <a:xfrm>
            <a:off x="1835696" y="0"/>
            <a:ext cx="6048672" cy="6858000"/>
          </a:xfrm>
          <a:prstGeom prst="rect">
            <a:avLst/>
          </a:prstGeom>
          <a:noFill/>
          <a:ln w="9525">
            <a:noFill/>
            <a:miter lim="800000"/>
            <a:headEnd/>
            <a:tailEnd/>
          </a:ln>
        </p:spPr>
      </p:pic>
      <p:sp>
        <p:nvSpPr>
          <p:cNvPr id="6" name="TextBox 5"/>
          <p:cNvSpPr txBox="1"/>
          <p:nvPr/>
        </p:nvSpPr>
        <p:spPr>
          <a:xfrm>
            <a:off x="72008" y="1385481"/>
            <a:ext cx="1691680" cy="1323439"/>
          </a:xfrm>
          <a:prstGeom prst="rect">
            <a:avLst/>
          </a:prstGeom>
          <a:noFill/>
        </p:spPr>
        <p:txBody>
          <a:bodyPr wrap="square" rtlCol="0">
            <a:spAutoFit/>
          </a:bodyPr>
          <a:lstStyle/>
          <a:p>
            <a:r>
              <a:rPr lang="zh-CN" altLang="en-US" sz="2000" dirty="0" smtClean="0"/>
              <a:t>人体脊椎骨骨折和椎线受影响的核磁共振图像</a:t>
            </a:r>
            <a:endParaRPr lang="zh-CN" altLang="en-US" sz="2000" dirty="0"/>
          </a:p>
        </p:txBody>
      </p:sp>
      <p:sp>
        <p:nvSpPr>
          <p:cNvPr id="7" name="圆角矩形标注 6"/>
          <p:cNvSpPr/>
          <p:nvPr/>
        </p:nvSpPr>
        <p:spPr bwMode="auto">
          <a:xfrm>
            <a:off x="0" y="2852936"/>
            <a:ext cx="1835696" cy="1296144"/>
          </a:xfrm>
          <a:prstGeom prst="wedgeRoundRectCallout">
            <a:avLst>
              <a:gd name="adj1" fmla="val 149042"/>
              <a:gd name="adj2" fmla="val -100825"/>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buClr>
                <a:schemeClr val="tx2"/>
              </a:buClr>
            </a:pPr>
            <a:r>
              <a:rPr kumimoji="0" lang="zh-CN" altLang="en-US" sz="2000" b="1" i="0" u="none" strike="noStrike" cap="none" normalizeH="0" baseline="0" dirty="0" smtClean="0">
                <a:ln>
                  <a:noFill/>
                </a:ln>
                <a:solidFill>
                  <a:schemeClr val="tx1"/>
                </a:solidFill>
                <a:effectLst/>
                <a:latin typeface="Verdana" pitchFamily="34" charset="0"/>
              </a:rPr>
              <a:t>图像整体灰暗，需要扩展暗像素，</a:t>
            </a:r>
            <a:r>
              <a:rPr lang="el-GR" altLang="zh-CN" sz="2000" dirty="0" smtClean="0">
                <a:latin typeface="Times New Roman" pitchFamily="18" charset="0"/>
                <a:cs typeface="Times New Roman" pitchFamily="18" charset="0"/>
              </a:rPr>
              <a:t> γ</a:t>
            </a:r>
            <a:r>
              <a:rPr lang="zh-CN" altLang="en-US" sz="2000" dirty="0" smtClean="0">
                <a:latin typeface="Times New Roman" pitchFamily="18" charset="0"/>
                <a:cs typeface="Times New Roman" pitchFamily="18" charset="0"/>
              </a:rPr>
              <a:t>如何取值？</a:t>
            </a:r>
            <a:endParaRPr kumimoji="0" lang="zh-CN" altLang="en-US" sz="2000" b="1" i="0" u="none" strike="noStrike" cap="none" normalizeH="0" baseline="0" dirty="0" smtClean="0">
              <a:ln>
                <a:noFill/>
              </a:ln>
              <a:solidFill>
                <a:schemeClr val="tx1"/>
              </a:solidFill>
              <a:effectLst/>
              <a:latin typeface="Verdana" pitchFamily="34" charset="0"/>
            </a:endParaRPr>
          </a:p>
        </p:txBody>
      </p:sp>
      <p:sp>
        <p:nvSpPr>
          <p:cNvPr id="9" name="圆角矩形标注 8"/>
          <p:cNvSpPr/>
          <p:nvPr/>
        </p:nvSpPr>
        <p:spPr bwMode="auto">
          <a:xfrm>
            <a:off x="179512" y="5301208"/>
            <a:ext cx="1403648" cy="936104"/>
          </a:xfrm>
          <a:prstGeom prst="wedgeRoundRectCallout">
            <a:avLst>
              <a:gd name="adj1" fmla="val 186549"/>
              <a:gd name="adj2" fmla="val -146049"/>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R="0" algn="l" defTabSz="914400" rtl="0" eaLnBrk="1" fontAlgn="base" latinLnBrk="0" hangingPunct="1">
              <a:lnSpc>
                <a:spcPct val="100000"/>
              </a:lnSpc>
              <a:spcBef>
                <a:spcPts val="0"/>
              </a:spcBef>
              <a:spcAft>
                <a:spcPct val="0"/>
              </a:spcAft>
              <a:buClr>
                <a:schemeClr val="tx2"/>
              </a:buClr>
              <a:buSzTx/>
              <a:buFont typeface="Wingdings" pitchFamily="2" charset="2"/>
              <a:buNone/>
              <a:tabLst/>
            </a:pPr>
            <a:r>
              <a:rPr kumimoji="0" lang="zh-CN" altLang="en-US" sz="2000" b="1" i="0" u="none" strike="noStrike" cap="none" normalizeH="0" baseline="0" dirty="0" smtClean="0">
                <a:ln>
                  <a:noFill/>
                </a:ln>
                <a:solidFill>
                  <a:schemeClr val="tx1"/>
                </a:solidFill>
                <a:effectLst/>
                <a:latin typeface="Times New Roman" pitchFamily="18" charset="0"/>
                <a:cs typeface="Times New Roman" pitchFamily="18" charset="0"/>
              </a:rPr>
              <a:t>骨折位置清晰，图像细节被增强</a:t>
            </a:r>
          </a:p>
        </p:txBody>
      </p:sp>
      <p:sp>
        <p:nvSpPr>
          <p:cNvPr id="10" name="圆角矩形标注 9"/>
          <p:cNvSpPr/>
          <p:nvPr/>
        </p:nvSpPr>
        <p:spPr bwMode="auto">
          <a:xfrm>
            <a:off x="7884368" y="5301208"/>
            <a:ext cx="1187624" cy="576064"/>
          </a:xfrm>
          <a:prstGeom prst="wedgeRoundRectCallout">
            <a:avLst>
              <a:gd name="adj1" fmla="val -224254"/>
              <a:gd name="adj2" fmla="val -48413"/>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marR="0" algn="l" defTabSz="914400" rtl="0" eaLnBrk="1" fontAlgn="base" latinLnBrk="0" hangingPunct="1">
              <a:lnSpc>
                <a:spcPct val="100000"/>
              </a:lnSpc>
              <a:spcBef>
                <a:spcPts val="0"/>
              </a:spcBef>
              <a:spcAft>
                <a:spcPct val="0"/>
              </a:spcAft>
              <a:buClr>
                <a:schemeClr val="tx2"/>
              </a:buClr>
              <a:buSzTx/>
              <a:buFont typeface="Wingdings" pitchFamily="2" charset="2"/>
              <a:buNone/>
              <a:tabLst/>
            </a:pPr>
            <a:r>
              <a:rPr kumimoji="0" lang="zh-CN" altLang="en-US" sz="2000" b="1" i="0" u="none" strike="noStrike" cap="none" normalizeH="0" baseline="0" dirty="0" smtClean="0">
                <a:ln>
                  <a:noFill/>
                </a:ln>
                <a:solidFill>
                  <a:schemeClr val="tx1"/>
                </a:solidFill>
                <a:effectLst/>
                <a:latin typeface="Times New Roman" pitchFamily="18" charset="0"/>
                <a:cs typeface="Times New Roman" pitchFamily="18" charset="0"/>
              </a:rPr>
              <a:t>背景冲淡</a:t>
            </a:r>
          </a:p>
        </p:txBody>
      </p:sp>
      <p:sp>
        <p:nvSpPr>
          <p:cNvPr id="11" name="TextBox 10"/>
          <p:cNvSpPr txBox="1"/>
          <p:nvPr/>
        </p:nvSpPr>
        <p:spPr>
          <a:xfrm>
            <a:off x="539552" y="4346520"/>
            <a:ext cx="93610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=0.4</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
        <p:nvSpPr>
          <p:cNvPr id="12" name="TextBox 11"/>
          <p:cNvSpPr txBox="1"/>
          <p:nvPr/>
        </p:nvSpPr>
        <p:spPr>
          <a:xfrm>
            <a:off x="7956376" y="1412776"/>
            <a:ext cx="93610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=0.6</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
        <p:nvSpPr>
          <p:cNvPr id="13" name="TextBox 12"/>
          <p:cNvSpPr txBox="1"/>
          <p:nvPr/>
        </p:nvSpPr>
        <p:spPr>
          <a:xfrm>
            <a:off x="8028384" y="4202504"/>
            <a:ext cx="93610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=0.3</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amond(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heckerboard(across)">
                                      <p:cBhvr>
                                        <p:cTn id="20" dur="500"/>
                                        <p:tgtEl>
                                          <p:spTgt spid="12"/>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heckerboard(across)">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heckerboard(across)">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P spid="10" grpId="0" animBg="1"/>
      <p:bldP spid="11" grpId="0"/>
      <p:bldP spid="12" grpId="0"/>
      <p:bldP spid="13"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扩展亮像素值举例</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73122" name="Picture 2"/>
          <p:cNvPicPr>
            <a:picLocks noChangeAspect="1" noChangeArrowheads="1"/>
          </p:cNvPicPr>
          <p:nvPr/>
        </p:nvPicPr>
        <p:blipFill>
          <a:blip r:embed="rId2" cstate="print"/>
          <a:srcRect/>
          <a:stretch>
            <a:fillRect/>
          </a:stretch>
        </p:blipFill>
        <p:spPr bwMode="auto">
          <a:xfrm>
            <a:off x="1043608" y="0"/>
            <a:ext cx="6885384" cy="6858000"/>
          </a:xfrm>
          <a:prstGeom prst="rect">
            <a:avLst/>
          </a:prstGeom>
          <a:noFill/>
          <a:ln w="9525">
            <a:noFill/>
            <a:miter lim="800000"/>
            <a:headEnd/>
            <a:tailEnd/>
          </a:ln>
        </p:spPr>
      </p:pic>
      <p:sp>
        <p:nvSpPr>
          <p:cNvPr id="6" name="圆角矩形标注 5"/>
          <p:cNvSpPr/>
          <p:nvPr/>
        </p:nvSpPr>
        <p:spPr bwMode="auto">
          <a:xfrm>
            <a:off x="107504" y="2348880"/>
            <a:ext cx="864096" cy="720080"/>
          </a:xfrm>
          <a:prstGeom prst="wedgeRoundRectCallout">
            <a:avLst>
              <a:gd name="adj1" fmla="val 149042"/>
              <a:gd name="adj2" fmla="val -100825"/>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buClr>
                <a:schemeClr val="tx2"/>
              </a:buClr>
            </a:pPr>
            <a:r>
              <a:rPr kumimoji="0" lang="zh-CN" altLang="en-US" sz="2000" b="1" i="0" u="none" strike="noStrike" cap="none" normalizeH="0" baseline="0" dirty="0" smtClean="0">
                <a:ln>
                  <a:noFill/>
                </a:ln>
                <a:solidFill>
                  <a:schemeClr val="tx1"/>
                </a:solidFill>
                <a:effectLst/>
                <a:latin typeface="Verdana" pitchFamily="34" charset="0"/>
              </a:rPr>
              <a:t>图像整体较亮</a:t>
            </a:r>
          </a:p>
        </p:txBody>
      </p:sp>
      <p:sp>
        <p:nvSpPr>
          <p:cNvPr id="7" name="TextBox 6"/>
          <p:cNvSpPr txBox="1"/>
          <p:nvPr/>
        </p:nvSpPr>
        <p:spPr>
          <a:xfrm>
            <a:off x="8100392" y="1412776"/>
            <a:ext cx="57606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=3</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
        <p:nvSpPr>
          <p:cNvPr id="8" name="TextBox 7"/>
          <p:cNvSpPr txBox="1"/>
          <p:nvPr/>
        </p:nvSpPr>
        <p:spPr>
          <a:xfrm>
            <a:off x="8028384" y="5498648"/>
            <a:ext cx="57606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=5</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
        <p:nvSpPr>
          <p:cNvPr id="9" name="TextBox 8"/>
          <p:cNvSpPr txBox="1"/>
          <p:nvPr/>
        </p:nvSpPr>
        <p:spPr>
          <a:xfrm>
            <a:off x="323528" y="5426640"/>
            <a:ext cx="57606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itchFamily="18" charset="0"/>
                <a:cs typeface="Times New Roman" pitchFamily="18" charset="0"/>
              </a:rPr>
              <a:t>γ</a:t>
            </a:r>
            <a:r>
              <a:rPr lang="en-US" altLang="zh-CN" dirty="0" smtClean="0">
                <a:latin typeface="Times New Roman" pitchFamily="18" charset="0"/>
                <a:cs typeface="Times New Roman" pitchFamily="18" charset="0"/>
              </a:rPr>
              <a:t>=4</a:t>
            </a:r>
          </a:p>
          <a:p>
            <a:pPr>
              <a:spcBef>
                <a:spcPts val="0"/>
              </a:spcBef>
              <a:buClr>
                <a:schemeClr val="tx2"/>
              </a:buClr>
            </a:pPr>
            <a:r>
              <a:rPr lang="en-US" altLang="zh-CN" dirty="0" smtClean="0">
                <a:latin typeface="Times New Roman" pitchFamily="18" charset="0"/>
                <a:cs typeface="Times New Roman" pitchFamily="18" charset="0"/>
              </a:rPr>
              <a:t>c=1</a:t>
            </a:r>
            <a:endParaRPr lang="zh-CN" altLang="en-US" dirty="0"/>
          </a:p>
        </p:txBody>
      </p:sp>
      <p:sp>
        <p:nvSpPr>
          <p:cNvPr id="10" name="圆角矩形标注 9"/>
          <p:cNvSpPr/>
          <p:nvPr/>
        </p:nvSpPr>
        <p:spPr bwMode="auto">
          <a:xfrm>
            <a:off x="8028384" y="4077072"/>
            <a:ext cx="864096" cy="720080"/>
          </a:xfrm>
          <a:prstGeom prst="wedgeRoundRectCallout">
            <a:avLst>
              <a:gd name="adj1" fmla="val -398036"/>
              <a:gd name="adj2" fmla="val 11785"/>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prstTxWarp prst="textNoShape">
              <a:avLst/>
            </a:prstTxWarp>
          </a:bodyPr>
          <a:lstStyle/>
          <a:p>
            <a:pPr>
              <a:spcBef>
                <a:spcPts val="0"/>
              </a:spcBef>
              <a:buClr>
                <a:schemeClr val="tx2"/>
              </a:buClr>
            </a:pPr>
            <a:r>
              <a:rPr kumimoji="0" lang="zh-CN" altLang="en-US" sz="2000" b="1" i="0" u="none" strike="noStrike" cap="none" normalizeH="0" baseline="0" dirty="0" smtClean="0">
                <a:ln>
                  <a:noFill/>
                </a:ln>
                <a:solidFill>
                  <a:schemeClr val="tx1"/>
                </a:solidFill>
                <a:effectLst/>
                <a:latin typeface="Verdana" pitchFamily="34" charset="0"/>
              </a:rPr>
              <a:t>有些地方太暗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amond(i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en-US" altLang="zh-CN" dirty="0" smtClean="0">
                <a:ea typeface="宋体" pitchFamily="2" charset="-122"/>
              </a:rPr>
              <a:t>BMP(Bitmap)</a:t>
            </a:r>
            <a:endParaRPr lang="zh-CN" altLang="en-US" dirty="0" smtClean="0">
              <a:ea typeface="宋体" pitchFamily="2" charset="-122"/>
            </a:endParaRPr>
          </a:p>
        </p:txBody>
      </p:sp>
      <p:sp>
        <p:nvSpPr>
          <p:cNvPr id="100355" name="内容占位符 2"/>
          <p:cNvSpPr>
            <a:spLocks noGrp="1"/>
          </p:cNvSpPr>
          <p:nvPr>
            <p:ph idx="1"/>
          </p:nvPr>
        </p:nvSpPr>
        <p:spPr>
          <a:xfrm>
            <a:off x="827584" y="1124744"/>
            <a:ext cx="7859216" cy="4947444"/>
          </a:xfrm>
        </p:spPr>
        <p:txBody>
          <a:bodyPr/>
          <a:lstStyle/>
          <a:p>
            <a:r>
              <a:rPr lang="zh-CN" altLang="en-US" sz="2800" dirty="0" smtClean="0"/>
              <a:t>图像文件格式：存储图形或图像数据的数据结构</a:t>
            </a:r>
            <a:endParaRPr lang="en-US" altLang="zh-CN" sz="2800" dirty="0" smtClean="0"/>
          </a:p>
          <a:p>
            <a:r>
              <a:rPr lang="zh-CN" altLang="en-US" sz="2800" dirty="0" smtClean="0"/>
              <a:t>微软公司开发的在</a:t>
            </a:r>
            <a:r>
              <a:rPr lang="en-US" altLang="zh-CN" sz="2800" dirty="0" smtClean="0"/>
              <a:t>Windows</a:t>
            </a:r>
            <a:r>
              <a:rPr lang="zh-CN" altLang="en-US" sz="2800" dirty="0" smtClean="0"/>
              <a:t>环境下的标准位图文件格式</a:t>
            </a:r>
            <a:endParaRPr lang="en-US" altLang="zh-CN" sz="2800" dirty="0" smtClean="0"/>
          </a:p>
          <a:p>
            <a:pPr lvl="1"/>
            <a:r>
              <a:rPr lang="zh-CN" altLang="en-US" sz="2400" dirty="0" smtClean="0">
                <a:ea typeface="宋体" pitchFamily="2" charset="-122"/>
              </a:rPr>
              <a:t>在</a:t>
            </a:r>
            <a:r>
              <a:rPr lang="en-US" altLang="zh-CN" sz="2400" dirty="0" smtClean="0">
                <a:ea typeface="宋体" pitchFamily="2" charset="-122"/>
              </a:rPr>
              <a:t>Windows</a:t>
            </a:r>
            <a:r>
              <a:rPr lang="zh-CN" altLang="en-US" sz="2400" dirty="0" smtClean="0">
                <a:ea typeface="宋体" pitchFamily="2" charset="-122"/>
              </a:rPr>
              <a:t>环境下运行的所有图像处理软件都支持这种格式，</a:t>
            </a:r>
            <a:r>
              <a:rPr lang="en-US" altLang="zh-CN" sz="2400" dirty="0" smtClean="0">
                <a:ea typeface="宋体" pitchFamily="2" charset="-122"/>
              </a:rPr>
              <a:t>Windows</a:t>
            </a:r>
            <a:r>
              <a:rPr lang="zh-CN" altLang="en-US" sz="2400" dirty="0" smtClean="0">
                <a:ea typeface="宋体" pitchFamily="2" charset="-122"/>
              </a:rPr>
              <a:t>系统软件</a:t>
            </a:r>
            <a:r>
              <a:rPr lang="zh-CN" altLang="en-US" sz="2400" dirty="0" smtClean="0">
                <a:latin typeface="宋体" pitchFamily="2" charset="-122"/>
                <a:ea typeface="宋体" pitchFamily="2" charset="-122"/>
              </a:rPr>
              <a:t>中内含了一系列</a:t>
            </a:r>
            <a:r>
              <a:rPr lang="zh-CN" altLang="en-US" sz="2400" dirty="0" smtClean="0">
                <a:ea typeface="宋体" pitchFamily="2" charset="-122"/>
              </a:rPr>
              <a:t>支持</a:t>
            </a:r>
            <a:r>
              <a:rPr lang="en-US" altLang="zh-CN" sz="2400" dirty="0" smtClean="0">
                <a:ea typeface="宋体" pitchFamily="2" charset="-122"/>
              </a:rPr>
              <a:t>BMP</a:t>
            </a:r>
            <a:r>
              <a:rPr lang="zh-CN" altLang="en-US" sz="2400" dirty="0" smtClean="0">
                <a:ea typeface="宋体" pitchFamily="2" charset="-122"/>
              </a:rPr>
              <a:t>图像处理的</a:t>
            </a:r>
            <a:r>
              <a:rPr lang="en-US" altLang="zh-CN" sz="2400" dirty="0" smtClean="0">
                <a:ea typeface="宋体" pitchFamily="2" charset="-122"/>
              </a:rPr>
              <a:t>API</a:t>
            </a:r>
            <a:r>
              <a:rPr lang="zh-CN" altLang="en-US" sz="2400" dirty="0" smtClean="0">
                <a:ea typeface="宋体" pitchFamily="2" charset="-122"/>
              </a:rPr>
              <a:t>函数。</a:t>
            </a:r>
          </a:p>
          <a:p>
            <a:r>
              <a:rPr lang="zh-CN" altLang="en-US" sz="2800" dirty="0" smtClean="0">
                <a:latin typeface="宋体" pitchFamily="2" charset="-122"/>
                <a:ea typeface="宋体" pitchFamily="2" charset="-122"/>
              </a:rPr>
              <a:t>可以存储单色、</a:t>
            </a:r>
            <a:r>
              <a:rPr lang="en-US" altLang="zh-CN" sz="2800" dirty="0" smtClean="0">
                <a:ea typeface="宋体" pitchFamily="2" charset="-122"/>
              </a:rPr>
              <a:t>16</a:t>
            </a:r>
            <a:r>
              <a:rPr lang="zh-CN" altLang="en-US" sz="2800" dirty="0" smtClean="0">
                <a:latin typeface="宋体" pitchFamily="2" charset="-122"/>
                <a:ea typeface="宋体" pitchFamily="2" charset="-122"/>
              </a:rPr>
              <a:t>色、</a:t>
            </a:r>
            <a:r>
              <a:rPr lang="en-US" altLang="zh-CN" sz="2800" dirty="0" smtClean="0">
                <a:ea typeface="宋体" pitchFamily="2" charset="-122"/>
              </a:rPr>
              <a:t>256</a:t>
            </a:r>
            <a:r>
              <a:rPr lang="zh-CN" altLang="en-US" sz="2800" dirty="0" smtClean="0">
                <a:latin typeface="宋体" pitchFamily="2" charset="-122"/>
                <a:ea typeface="宋体" pitchFamily="2" charset="-122"/>
              </a:rPr>
              <a:t>色以及真彩色</a:t>
            </a:r>
            <a:r>
              <a:rPr lang="en-US" altLang="zh-CN" sz="2800" dirty="0" smtClean="0">
                <a:ea typeface="宋体" pitchFamily="2" charset="-122"/>
              </a:rPr>
              <a:t>4</a:t>
            </a:r>
            <a:r>
              <a:rPr lang="zh-CN" altLang="en-US" sz="2800" dirty="0" smtClean="0">
                <a:latin typeface="宋体" pitchFamily="2" charset="-122"/>
                <a:ea typeface="宋体" pitchFamily="2" charset="-122"/>
              </a:rPr>
              <a:t>种图像数据</a:t>
            </a:r>
            <a:endParaRPr lang="en-US" altLang="zh-CN" sz="2800" dirty="0" smtClean="0">
              <a:latin typeface="宋体" pitchFamily="2" charset="-122"/>
              <a:ea typeface="宋体" pitchFamily="2" charset="-122"/>
            </a:endParaRPr>
          </a:p>
          <a:p>
            <a:endParaRPr lang="en-US" altLang="zh-CN" sz="2800" dirty="0" smtClean="0">
              <a:latin typeface="楷体_GB2312" pitchFamily="49" charset="-122"/>
              <a:ea typeface="楷体_GB2312" pitchFamily="49" charset="-122"/>
            </a:endParaRPr>
          </a:p>
        </p:txBody>
      </p:sp>
      <p:sp>
        <p:nvSpPr>
          <p:cNvPr id="1003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BMP</a:t>
            </a:r>
            <a:r>
              <a:rPr lang="zh-CN" altLang="en-US" dirty="0" smtClean="0">
                <a:ea typeface="宋体" pitchFamily="2" charset="-122"/>
              </a:rPr>
              <a:t>位图</a:t>
            </a:r>
            <a:r>
              <a:rPr lang="zh-CN" altLang="en-US" dirty="0" smtClean="0">
                <a:latin typeface="楷体_GB2312" pitchFamily="49" charset="-122"/>
                <a:ea typeface="楷体_GB2312" pitchFamily="49" charset="-122"/>
              </a:rPr>
              <a:t>文件的扩展名</a:t>
            </a:r>
            <a:endParaRPr lang="zh-CN" altLang="en-US" dirty="0"/>
          </a:p>
        </p:txBody>
      </p:sp>
      <p:sp>
        <p:nvSpPr>
          <p:cNvPr id="3" name="内容占位符 2"/>
          <p:cNvSpPr>
            <a:spLocks noGrp="1"/>
          </p:cNvSpPr>
          <p:nvPr>
            <p:ph idx="1"/>
          </p:nvPr>
        </p:nvSpPr>
        <p:spPr/>
        <p:txBody>
          <a:bodyPr/>
          <a:lstStyle/>
          <a:p>
            <a:r>
              <a:rPr lang="en-US" altLang="zh-CN" sz="2800" dirty="0" smtClean="0">
                <a:ea typeface="宋体" pitchFamily="2" charset="-122"/>
              </a:rPr>
              <a:t>bmp</a:t>
            </a:r>
          </a:p>
          <a:p>
            <a:pPr lvl="1"/>
            <a:r>
              <a:rPr lang="zh-CN" altLang="en-US" sz="2400" dirty="0" smtClean="0">
                <a:ea typeface="宋体" pitchFamily="2" charset="-122"/>
              </a:rPr>
              <a:t>非压缩文件</a:t>
            </a:r>
            <a:endParaRPr lang="en-US" altLang="zh-CN" sz="2400" dirty="0" smtClean="0">
              <a:ea typeface="宋体" pitchFamily="2" charset="-122"/>
            </a:endParaRPr>
          </a:p>
          <a:p>
            <a:pPr lvl="1"/>
            <a:r>
              <a:rPr lang="en-US" altLang="zh-CN" sz="2400" dirty="0" smtClean="0">
                <a:ea typeface="宋体" pitchFamily="2" charset="-122"/>
              </a:rPr>
              <a:t>Web</a:t>
            </a:r>
            <a:r>
              <a:rPr lang="zh-CN" altLang="en-US" sz="2400" dirty="0" smtClean="0">
                <a:ea typeface="宋体" pitchFamily="2" charset="-122"/>
              </a:rPr>
              <a:t>浏览器不支持；</a:t>
            </a:r>
            <a:endParaRPr lang="en-US" altLang="zh-CN" sz="2400" dirty="0" smtClean="0">
              <a:ea typeface="宋体" pitchFamily="2" charset="-122"/>
            </a:endParaRPr>
          </a:p>
          <a:p>
            <a:r>
              <a:rPr lang="en-US" altLang="zh-CN" sz="2800" dirty="0" err="1" smtClean="0">
                <a:ea typeface="宋体" pitchFamily="2" charset="-122"/>
              </a:rPr>
              <a:t>rle</a:t>
            </a:r>
            <a:endParaRPr lang="en-US" altLang="zh-CN" sz="2800" dirty="0" smtClean="0">
              <a:ea typeface="宋体" pitchFamily="2" charset="-122"/>
            </a:endParaRPr>
          </a:p>
          <a:p>
            <a:pPr lvl="1"/>
            <a:r>
              <a:rPr lang="zh-CN" altLang="en-US" sz="2400" dirty="0" smtClean="0">
                <a:ea typeface="宋体" pitchFamily="2" charset="-122"/>
              </a:rPr>
              <a:t>经过行程长度编码压缩的文件</a:t>
            </a:r>
            <a:endParaRPr lang="en-US" altLang="zh-CN" sz="2400" dirty="0" smtClean="0">
              <a:ea typeface="宋体" pitchFamily="2" charset="-122"/>
            </a:endParaRPr>
          </a:p>
          <a:p>
            <a:pPr lvl="1"/>
            <a:r>
              <a:rPr lang="zh-CN" altLang="en-US" sz="2400" dirty="0" smtClean="0">
                <a:ea typeface="宋体" pitchFamily="2" charset="-122"/>
              </a:rPr>
              <a:t>如果图像为</a:t>
            </a:r>
            <a:r>
              <a:rPr lang="en-US" altLang="zh-CN" sz="2400" dirty="0" smtClean="0">
                <a:ea typeface="宋体" pitchFamily="2" charset="-122"/>
              </a:rPr>
              <a:t>16</a:t>
            </a:r>
            <a:r>
              <a:rPr lang="zh-CN" altLang="en-US" sz="2400" dirty="0" smtClean="0">
                <a:ea typeface="宋体" pitchFamily="2" charset="-122"/>
              </a:rPr>
              <a:t>色模式，则采用</a:t>
            </a:r>
            <a:r>
              <a:rPr lang="en-US" altLang="zh-CN" sz="2400" dirty="0" smtClean="0">
                <a:ea typeface="宋体" pitchFamily="2" charset="-122"/>
              </a:rPr>
              <a:t>RLE4</a:t>
            </a:r>
            <a:r>
              <a:rPr lang="zh-CN" altLang="en-US" sz="2400" dirty="0" smtClean="0">
                <a:ea typeface="宋体" pitchFamily="2" charset="-122"/>
              </a:rPr>
              <a:t>压缩方式</a:t>
            </a:r>
            <a:endParaRPr lang="en-US" altLang="zh-CN" sz="2400" dirty="0" smtClean="0">
              <a:ea typeface="宋体" pitchFamily="2" charset="-122"/>
            </a:endParaRPr>
          </a:p>
          <a:p>
            <a:pPr lvl="1"/>
            <a:r>
              <a:rPr lang="zh-CN" altLang="en-US" sz="2400" dirty="0" smtClean="0">
                <a:ea typeface="宋体" pitchFamily="2" charset="-122"/>
              </a:rPr>
              <a:t>若图像为</a:t>
            </a:r>
            <a:r>
              <a:rPr lang="en-US" altLang="zh-CN" sz="2400" dirty="0" smtClean="0">
                <a:ea typeface="宋体" pitchFamily="2" charset="-122"/>
              </a:rPr>
              <a:t>256</a:t>
            </a:r>
            <a:r>
              <a:rPr lang="zh-CN" altLang="en-US" sz="2400" dirty="0" smtClean="0">
                <a:ea typeface="宋体" pitchFamily="2" charset="-122"/>
              </a:rPr>
              <a:t>色模式，则采用</a:t>
            </a:r>
            <a:r>
              <a:rPr lang="en-US" altLang="zh-CN" sz="2400" dirty="0" smtClean="0">
                <a:ea typeface="宋体" pitchFamily="2" charset="-122"/>
              </a:rPr>
              <a:t>RLE8</a:t>
            </a:r>
            <a:r>
              <a:rPr lang="zh-CN" altLang="en-US" sz="2400" dirty="0" smtClean="0">
                <a:ea typeface="宋体" pitchFamily="2" charset="-122"/>
              </a:rPr>
              <a:t>压缩方式）</a:t>
            </a:r>
            <a:endParaRPr lang="en-US" altLang="zh-CN" sz="2400" dirty="0" smtClean="0">
              <a:ea typeface="宋体" pitchFamily="2" charset="-122"/>
            </a:endParaRPr>
          </a:p>
          <a:p>
            <a:r>
              <a:rPr lang="en-US" altLang="zh-CN" sz="2800" dirty="0" smtClean="0">
                <a:ea typeface="宋体" pitchFamily="2" charset="-122"/>
              </a:rPr>
              <a:t>dib</a:t>
            </a:r>
            <a:r>
              <a:rPr lang="zh-CN" altLang="en-US" sz="2800" dirty="0" smtClean="0">
                <a:ea typeface="宋体" pitchFamily="2" charset="-122"/>
              </a:rPr>
              <a:t>（</a:t>
            </a:r>
            <a:r>
              <a:rPr lang="en-US" altLang="zh-CN" sz="2800" dirty="0" smtClean="0"/>
              <a:t> device-independent bitmap</a:t>
            </a:r>
            <a:r>
              <a:rPr lang="zh-CN" altLang="en-US" sz="2800" dirty="0" smtClean="0">
                <a:ea typeface="宋体" pitchFamily="2" charset="-122"/>
              </a:rPr>
              <a:t>）</a:t>
            </a:r>
            <a:endParaRPr lang="en-US" altLang="zh-CN" sz="2800" dirty="0" smtClean="0">
              <a:ea typeface="宋体" pitchFamily="2" charset="-122"/>
            </a:endParaRPr>
          </a:p>
          <a:p>
            <a:pPr lvl="1"/>
            <a:r>
              <a:rPr lang="zh-CN" altLang="en-US" sz="2400" dirty="0" smtClean="0">
                <a:ea typeface="宋体" pitchFamily="2" charset="-122"/>
              </a:rPr>
              <a:t>一般不经过压缩</a:t>
            </a:r>
            <a:endParaRPr lang="en-US" altLang="zh-CN" sz="2400" dirty="0" smtClean="0">
              <a:ea typeface="宋体" pitchFamily="2" charset="-122"/>
            </a:endParaRPr>
          </a:p>
          <a:p>
            <a:pPr lvl="1"/>
            <a:r>
              <a:rPr lang="zh-CN" altLang="en-US" sz="2400" dirty="0" smtClean="0"/>
              <a:t>像素存储顺序和像素深度与具体设备无关</a:t>
            </a:r>
            <a:endParaRPr lang="zh-CN" altLang="en-US" sz="2400" dirty="0" smtClean="0">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BMP</a:t>
            </a:r>
            <a:r>
              <a:rPr lang="zh-CN" altLang="en-US" dirty="0" smtClean="0"/>
              <a:t>文件结构组成</a:t>
            </a:r>
            <a:endParaRPr lang="zh-CN" altLang="en-US" dirty="0"/>
          </a:p>
        </p:txBody>
      </p:sp>
      <p:sp>
        <p:nvSpPr>
          <p:cNvPr id="3" name="内容占位符 2"/>
          <p:cNvSpPr>
            <a:spLocks noGrp="1"/>
          </p:cNvSpPr>
          <p:nvPr>
            <p:ph idx="1"/>
          </p:nvPr>
        </p:nvSpPr>
        <p:spPr>
          <a:xfrm>
            <a:off x="539552" y="1371600"/>
            <a:ext cx="8208912" cy="1913384"/>
          </a:xfrm>
        </p:spPr>
        <p:txBody>
          <a:bodyPr/>
          <a:lstStyle/>
          <a:p>
            <a:pPr eaLnBrk="1" hangingPunct="1">
              <a:lnSpc>
                <a:spcPct val="90000"/>
              </a:lnSpc>
            </a:pPr>
            <a:r>
              <a:rPr lang="zh-CN" altLang="en-US" sz="2800" dirty="0" smtClean="0">
                <a:latin typeface="+mn-lt"/>
              </a:rPr>
              <a:t>位图文件头</a:t>
            </a:r>
            <a:r>
              <a:rPr lang="en-US" altLang="zh-CN" sz="2800" dirty="0" smtClean="0">
                <a:latin typeface="+mn-lt"/>
              </a:rPr>
              <a:t>(bitmap-file header)</a:t>
            </a:r>
          </a:p>
          <a:p>
            <a:pPr eaLnBrk="1" hangingPunct="1">
              <a:lnSpc>
                <a:spcPct val="90000"/>
              </a:lnSpc>
            </a:pPr>
            <a:r>
              <a:rPr lang="zh-CN" altLang="en-US" sz="2800" dirty="0" smtClean="0">
                <a:latin typeface="+mn-lt"/>
              </a:rPr>
              <a:t>位图信息头</a:t>
            </a:r>
            <a:r>
              <a:rPr lang="en-US" altLang="zh-CN" sz="2800" dirty="0" smtClean="0">
                <a:latin typeface="+mn-lt"/>
              </a:rPr>
              <a:t>(bitmap-information header)</a:t>
            </a:r>
          </a:p>
          <a:p>
            <a:pPr eaLnBrk="1" hangingPunct="1">
              <a:lnSpc>
                <a:spcPct val="90000"/>
              </a:lnSpc>
            </a:pPr>
            <a:r>
              <a:rPr lang="zh-CN" altLang="en-US" sz="2800" dirty="0" smtClean="0">
                <a:latin typeface="+mn-lt"/>
              </a:rPr>
              <a:t>彩色表</a:t>
            </a:r>
            <a:r>
              <a:rPr lang="en-US" altLang="zh-CN" sz="2800" dirty="0" smtClean="0">
                <a:latin typeface="+mn-lt"/>
              </a:rPr>
              <a:t>(color table) </a:t>
            </a:r>
          </a:p>
          <a:p>
            <a:pPr eaLnBrk="1" hangingPunct="1">
              <a:lnSpc>
                <a:spcPct val="90000"/>
              </a:lnSpc>
            </a:pPr>
            <a:r>
              <a:rPr lang="zh-CN" altLang="en-US" sz="2800" dirty="0" smtClean="0">
                <a:latin typeface="+mn-lt"/>
              </a:rPr>
              <a:t>实际的位图数据</a:t>
            </a:r>
            <a:r>
              <a:rPr lang="en-US" altLang="zh-CN" sz="2800" dirty="0" smtClean="0">
                <a:latin typeface="+mn-lt"/>
              </a:rPr>
              <a:t>(byte)</a:t>
            </a:r>
            <a:endParaRPr lang="zh-CN" altLang="en-US" sz="2800" dirty="0">
              <a:latin typeface="+mn-lt"/>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表格 5"/>
          <p:cNvGraphicFramePr>
            <a:graphicFrameLocks noGrp="1"/>
          </p:cNvGraphicFramePr>
          <p:nvPr/>
        </p:nvGraphicFramePr>
        <p:xfrm>
          <a:off x="611560" y="3717032"/>
          <a:ext cx="7776864" cy="2376264"/>
        </p:xfrm>
        <a:graphic>
          <a:graphicData uri="http://schemas.openxmlformats.org/drawingml/2006/table">
            <a:tbl>
              <a:tblPr firstRow="1" bandRow="1">
                <a:tableStyleId>{5C22544A-7EE6-4342-B048-85BDC9FD1C3A}</a:tableStyleId>
              </a:tblPr>
              <a:tblGrid>
                <a:gridCol w="4611061"/>
                <a:gridCol w="3165803"/>
              </a:tblGrid>
              <a:tr h="457615">
                <a:tc>
                  <a:txBody>
                    <a:bodyPr/>
                    <a:lstStyle/>
                    <a:p>
                      <a:pPr algn="ctr"/>
                      <a:r>
                        <a:rPr lang="zh-CN" altLang="zh-CN" sz="2000" b="0" i="0" u="none" strike="noStrike" kern="1200" baseline="0" dirty="0" smtClean="0">
                          <a:solidFill>
                            <a:schemeClr val="tx1"/>
                          </a:solidFill>
                          <a:latin typeface="Arial" charset="0"/>
                          <a:ea typeface="+mn-ea"/>
                          <a:cs typeface="+mn-cs"/>
                        </a:rPr>
                        <a:t>组成部分的名称</a:t>
                      </a:r>
                      <a:endParaRPr lang="zh-CN" altLang="en-US" sz="2000" dirty="0"/>
                    </a:p>
                  </a:txBody>
                  <a:tcPr/>
                </a:tc>
                <a:tc>
                  <a:txBody>
                    <a:bodyPr/>
                    <a:lstStyle/>
                    <a:p>
                      <a:pPr algn="ctr"/>
                      <a:r>
                        <a:rPr lang="zh-CN" altLang="zh-CN" sz="2000" b="0" i="0" u="none" strike="noStrike" kern="1200" baseline="0" dirty="0" smtClean="0">
                          <a:solidFill>
                            <a:schemeClr val="tx1"/>
                          </a:solidFill>
                          <a:latin typeface="Arial" charset="0"/>
                          <a:ea typeface="+mn-ea"/>
                          <a:cs typeface="+mn-cs"/>
                        </a:rPr>
                        <a:t>数据结构的名称</a:t>
                      </a:r>
                      <a:endParaRPr lang="zh-CN" altLang="en-US" sz="2000" dirty="0"/>
                    </a:p>
                  </a:txBody>
                  <a:tcPr/>
                </a:tc>
              </a:tr>
              <a:tr h="457615">
                <a:tc>
                  <a:txBody>
                    <a:bodyPr/>
                    <a:lstStyle/>
                    <a:p>
                      <a:pPr algn="ctr"/>
                      <a:r>
                        <a:rPr lang="zh-CN" altLang="zh-CN" sz="2000" b="0" i="0" u="none" strike="noStrike" kern="1200" baseline="0" dirty="0" smtClean="0">
                          <a:solidFill>
                            <a:schemeClr val="tx1"/>
                          </a:solidFill>
                          <a:latin typeface="Arial" charset="0"/>
                          <a:ea typeface="+mn-ea"/>
                          <a:cs typeface="+mn-cs"/>
                        </a:rPr>
                        <a:t>位图文件头</a:t>
                      </a:r>
                      <a:r>
                        <a:rPr lang="en-US" altLang="zh-CN" sz="2000" b="0" i="0" u="none" strike="noStrike" kern="1200" baseline="0" dirty="0" smtClean="0">
                          <a:solidFill>
                            <a:schemeClr val="tx1"/>
                          </a:solidFill>
                          <a:latin typeface="Arial" charset="0"/>
                          <a:ea typeface="+mn-ea"/>
                          <a:cs typeface="+mn-cs"/>
                        </a:rPr>
                        <a:t>(bitmap-file header)</a:t>
                      </a:r>
                      <a:endParaRPr lang="zh-CN" altLang="en-US" sz="2000" dirty="0"/>
                    </a:p>
                  </a:txBody>
                  <a:tcPr/>
                </a:tc>
                <a:tc>
                  <a:txBody>
                    <a:bodyPr/>
                    <a:lstStyle/>
                    <a:p>
                      <a:pPr algn="ctr"/>
                      <a:r>
                        <a:rPr lang="en-US" altLang="zh-CN" sz="2000" b="0" i="0" u="none" strike="noStrike" kern="1200" baseline="0" dirty="0" smtClean="0">
                          <a:solidFill>
                            <a:schemeClr val="tx1"/>
                          </a:solidFill>
                          <a:latin typeface="Arial" charset="0"/>
                          <a:ea typeface="+mn-ea"/>
                          <a:cs typeface="+mn-cs"/>
                        </a:rPr>
                        <a:t>BITMAPFILEHEADER</a:t>
                      </a:r>
                      <a:endParaRPr lang="zh-CN" altLang="en-US" sz="2000" dirty="0"/>
                    </a:p>
                  </a:txBody>
                  <a:tcPr/>
                </a:tc>
              </a:tr>
              <a:tr h="545804">
                <a:tc>
                  <a:txBody>
                    <a:bodyPr/>
                    <a:lstStyle/>
                    <a:p>
                      <a:pPr algn="ctr"/>
                      <a:r>
                        <a:rPr lang="zh-CN" altLang="zh-CN" sz="2000" b="0" i="0" u="none" strike="noStrike" kern="1200" baseline="0" dirty="0" smtClean="0">
                          <a:solidFill>
                            <a:schemeClr val="tx1"/>
                          </a:solidFill>
                          <a:latin typeface="Arial" charset="0"/>
                          <a:ea typeface="+mn-ea"/>
                          <a:cs typeface="+mn-cs"/>
                        </a:rPr>
                        <a:t>位图信息头</a:t>
                      </a:r>
                      <a:r>
                        <a:rPr lang="en-US" altLang="zh-CN" sz="2000" b="0" i="0" u="none" strike="noStrike" kern="1200" baseline="0" dirty="0" smtClean="0">
                          <a:solidFill>
                            <a:schemeClr val="tx1"/>
                          </a:solidFill>
                          <a:latin typeface="Arial" charset="0"/>
                          <a:ea typeface="+mn-ea"/>
                          <a:cs typeface="+mn-cs"/>
                        </a:rPr>
                        <a:t>(bitmap-information header)</a:t>
                      </a:r>
                      <a:endParaRPr lang="zh-CN" altLang="en-US" sz="2000" dirty="0"/>
                    </a:p>
                  </a:txBody>
                  <a:tcPr/>
                </a:tc>
                <a:tc>
                  <a:txBody>
                    <a:bodyPr/>
                    <a:lstStyle/>
                    <a:p>
                      <a:pPr algn="ctr"/>
                      <a:r>
                        <a:rPr lang="en-US" altLang="zh-CN" sz="2000" b="0" i="0" u="none" strike="noStrike" kern="1200" baseline="0" dirty="0" smtClean="0">
                          <a:solidFill>
                            <a:schemeClr val="tx1"/>
                          </a:solidFill>
                          <a:latin typeface="Arial" charset="0"/>
                          <a:ea typeface="+mn-ea"/>
                          <a:cs typeface="+mn-cs"/>
                        </a:rPr>
                        <a:t>BITMAPINFOHEADER</a:t>
                      </a:r>
                      <a:endParaRPr lang="zh-CN" altLang="en-US" sz="2000" dirty="0"/>
                    </a:p>
                  </a:txBody>
                  <a:tcPr/>
                </a:tc>
              </a:tr>
              <a:tr h="457615">
                <a:tc>
                  <a:txBody>
                    <a:bodyPr/>
                    <a:lstStyle/>
                    <a:p>
                      <a:pPr algn="ctr"/>
                      <a:r>
                        <a:rPr lang="zh-CN" altLang="zh-CN" sz="2000" b="0" i="0" u="none" strike="noStrike" kern="1200" baseline="0" dirty="0" smtClean="0">
                          <a:solidFill>
                            <a:schemeClr val="tx1"/>
                          </a:solidFill>
                          <a:latin typeface="Arial" charset="0"/>
                          <a:ea typeface="+mn-ea"/>
                          <a:cs typeface="+mn-cs"/>
                        </a:rPr>
                        <a:t>彩色表</a:t>
                      </a:r>
                      <a:r>
                        <a:rPr lang="en-US" altLang="zh-CN" sz="2000" b="0" i="0" u="none" strike="noStrike" kern="1200" baseline="0" dirty="0" smtClean="0">
                          <a:solidFill>
                            <a:schemeClr val="tx1"/>
                          </a:solidFill>
                          <a:latin typeface="Arial" charset="0"/>
                          <a:ea typeface="+mn-ea"/>
                          <a:cs typeface="+mn-cs"/>
                        </a:rPr>
                        <a:t>(color table)</a:t>
                      </a:r>
                      <a:endParaRPr lang="zh-CN" altLang="en-US" sz="2000" dirty="0"/>
                    </a:p>
                  </a:txBody>
                  <a:tcPr/>
                </a:tc>
                <a:tc>
                  <a:txBody>
                    <a:bodyPr/>
                    <a:lstStyle/>
                    <a:p>
                      <a:pPr algn="ctr"/>
                      <a:r>
                        <a:rPr lang="en-US" altLang="zh-CN" sz="2000" b="0" i="0" u="none" strike="noStrike" kern="1200" baseline="0" dirty="0" smtClean="0">
                          <a:solidFill>
                            <a:schemeClr val="tx1"/>
                          </a:solidFill>
                          <a:latin typeface="Arial" charset="0"/>
                          <a:ea typeface="+mn-ea"/>
                          <a:cs typeface="+mn-cs"/>
                        </a:rPr>
                        <a:t>RGBQUAD</a:t>
                      </a:r>
                      <a:endParaRPr lang="zh-CN" altLang="en-US" sz="2000" dirty="0"/>
                    </a:p>
                  </a:txBody>
                  <a:tcPr/>
                </a:tc>
              </a:tr>
              <a:tr h="457615">
                <a:tc>
                  <a:txBody>
                    <a:bodyPr/>
                    <a:lstStyle/>
                    <a:p>
                      <a:pPr algn="ctr"/>
                      <a:r>
                        <a:rPr lang="zh-CN" altLang="en-US" sz="2000" b="0" i="0" u="none" strike="noStrike" kern="1200" baseline="0" dirty="0" smtClean="0">
                          <a:solidFill>
                            <a:schemeClr val="tx1"/>
                          </a:solidFill>
                          <a:latin typeface="Arial" charset="0"/>
                          <a:ea typeface="+mn-ea"/>
                          <a:cs typeface="+mn-cs"/>
                        </a:rPr>
                        <a:t>实际的位图数据</a:t>
                      </a:r>
                      <a:r>
                        <a:rPr lang="en-US" altLang="zh-CN" sz="2000" b="0" i="0" u="none" strike="noStrike" kern="1200" baseline="0" dirty="0" smtClean="0">
                          <a:solidFill>
                            <a:schemeClr val="tx1"/>
                          </a:solidFill>
                          <a:latin typeface="Arial" charset="0"/>
                          <a:ea typeface="+mn-ea"/>
                          <a:cs typeface="+mn-cs"/>
                        </a:rPr>
                        <a:t>(byte)</a:t>
                      </a:r>
                      <a:endParaRPr lang="zh-CN" altLang="en-US" sz="2000" dirty="0"/>
                    </a:p>
                  </a:txBody>
                  <a:tcPr/>
                </a:tc>
                <a:tc>
                  <a:txBody>
                    <a:bodyPr/>
                    <a:lstStyle/>
                    <a:p>
                      <a:pPr algn="ctr"/>
                      <a:r>
                        <a:rPr lang="en-US" altLang="zh-CN" sz="2000" dirty="0" smtClean="0"/>
                        <a:t>BYTE</a:t>
                      </a:r>
                      <a:endParaRPr lang="zh-CN" altLang="en-US" sz="2000" dirty="0"/>
                    </a:p>
                  </a:txBody>
                  <a:tcPr/>
                </a:tc>
              </a:tr>
            </a:tbl>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颜色感知</a:t>
            </a:r>
            <a:endParaRPr lang="zh-CN" altLang="en-US" dirty="0"/>
          </a:p>
        </p:txBody>
      </p:sp>
      <p:sp>
        <p:nvSpPr>
          <p:cNvPr id="3" name="内容占位符 2"/>
          <p:cNvSpPr>
            <a:spLocks noGrp="1"/>
          </p:cNvSpPr>
          <p:nvPr>
            <p:ph idx="1"/>
          </p:nvPr>
        </p:nvSpPr>
        <p:spPr>
          <a:xfrm>
            <a:off x="611560" y="4221088"/>
            <a:ext cx="8075240" cy="2448272"/>
          </a:xfrm>
        </p:spPr>
        <p:txBody>
          <a:bodyPr/>
          <a:lstStyle/>
          <a:p>
            <a:r>
              <a:rPr lang="zh-CN" altLang="en-US" sz="2400" dirty="0" smtClean="0"/>
              <a:t>红、绿、蓝</a:t>
            </a:r>
            <a:r>
              <a:rPr lang="zh-CN" altLang="en-US" sz="2400" dirty="0" smtClean="0">
                <a:ea typeface="仿宋_GB2312" pitchFamily="49" charset="-122"/>
                <a:cs typeface="ڌ嬁rial"/>
              </a:rPr>
              <a:t>三种锥体细胞对不同频率的光感知程度不同</a:t>
            </a:r>
            <a:endParaRPr lang="en-US" altLang="zh-CN" sz="2400" dirty="0" smtClean="0">
              <a:ea typeface="仿宋_GB2312" pitchFamily="49" charset="-122"/>
              <a:cs typeface="ڌ嬁rial"/>
            </a:endParaRPr>
          </a:p>
          <a:p>
            <a:r>
              <a:rPr lang="zh-CN" altLang="en-US" sz="2400" dirty="0" smtClean="0">
                <a:ea typeface="仿宋_GB2312" pitchFamily="49" charset="-122"/>
                <a:cs typeface="ڌ嬁rial"/>
              </a:rPr>
              <a:t>人眼对蓝光的灵敏度远远低于对红光和绿光的灵敏度</a:t>
            </a:r>
            <a:endParaRPr lang="en-US" altLang="zh-CN" sz="2400" dirty="0" smtClean="0">
              <a:ea typeface="仿宋_GB2312" pitchFamily="49" charset="-122"/>
              <a:cs typeface="ڌ嬁rial"/>
            </a:endParaRPr>
          </a:p>
          <a:p>
            <a:r>
              <a:rPr lang="zh-CN" altLang="en-US" sz="2400" dirty="0" smtClean="0">
                <a:ea typeface="仿宋_GB2312" pitchFamily="49" charset="-122"/>
              </a:rPr>
              <a:t>能量相同，波长不同，则亮度感觉不同。这种依赖于波长的亮度感觉的变化用相对亮度效率函数表示</a:t>
            </a:r>
            <a:endParaRPr lang="en-US" altLang="zh-CN" sz="2400" dirty="0" smtClean="0">
              <a:ea typeface="仿宋_GB2312" pitchFamily="49" charset="-122"/>
            </a:endParaRPr>
          </a:p>
          <a:p>
            <a:r>
              <a:rPr lang="zh-CN" altLang="en-US" sz="2400" dirty="0" smtClean="0">
                <a:ea typeface="仿宋_GB2312" pitchFamily="49" charset="-122"/>
              </a:rPr>
              <a:t>相对亮度效率函数表明人眼对波长为</a:t>
            </a:r>
            <a:r>
              <a:rPr lang="en-US" altLang="zh-CN" sz="2400" dirty="0" smtClean="0">
                <a:ea typeface="仿宋_GB2312" pitchFamily="49" charset="-122"/>
              </a:rPr>
              <a:t>550nm</a:t>
            </a:r>
            <a:r>
              <a:rPr lang="zh-CN" altLang="en-US" sz="2400" dirty="0" smtClean="0">
                <a:ea typeface="仿宋_GB2312" pitchFamily="49" charset="-122"/>
              </a:rPr>
              <a:t>的黄绿色光最为敏感</a:t>
            </a:r>
            <a:endParaRPr lang="en-US" altLang="zh-CN" sz="2400" dirty="0" smtClean="0">
              <a:ea typeface="仿宋_GB2312" pitchFamily="49" charset="-122"/>
            </a:endParaRPr>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pic>
        <p:nvPicPr>
          <p:cNvPr id="5" name="Picture 4" descr="imgc5227"/>
          <p:cNvPicPr>
            <a:picLocks noChangeAspect="1" noChangeArrowheads="1"/>
          </p:cNvPicPr>
          <p:nvPr/>
        </p:nvPicPr>
        <p:blipFill>
          <a:blip r:embed="rId2" cstate="print"/>
          <a:srcRect/>
          <a:stretch>
            <a:fillRect/>
          </a:stretch>
        </p:blipFill>
        <p:spPr bwMode="auto">
          <a:xfrm>
            <a:off x="1619671" y="908720"/>
            <a:ext cx="6099501" cy="2592288"/>
          </a:xfrm>
          <a:prstGeom prst="rect">
            <a:avLst/>
          </a:prstGeom>
          <a:noFill/>
          <a:ln w="9525">
            <a:noFill/>
            <a:miter lim="800000"/>
            <a:headEnd/>
            <a:tailEnd/>
          </a:ln>
        </p:spPr>
      </p:pic>
      <p:sp>
        <p:nvSpPr>
          <p:cNvPr id="6" name="TextBox 5"/>
          <p:cNvSpPr txBox="1"/>
          <p:nvPr/>
        </p:nvSpPr>
        <p:spPr>
          <a:xfrm>
            <a:off x="2444218" y="3501008"/>
            <a:ext cx="4572085" cy="646331"/>
          </a:xfrm>
          <a:prstGeom prst="rect">
            <a:avLst/>
          </a:prstGeom>
          <a:noFill/>
        </p:spPr>
        <p:txBody>
          <a:bodyPr wrap="none" rtlCol="0">
            <a:spAutoFit/>
          </a:bodyPr>
          <a:lstStyle/>
          <a:p>
            <a:pPr algn="ctr">
              <a:lnSpc>
                <a:spcPct val="90000"/>
              </a:lnSpc>
              <a:buFontTx/>
              <a:buNone/>
            </a:pPr>
            <a:r>
              <a:rPr lang="zh-CN" altLang="en-US" sz="2000" dirty="0" smtClean="0">
                <a:latin typeface="宋体" pitchFamily="2" charset="-122"/>
              </a:rPr>
              <a:t>视觉系统对颜色和亮度的响应特性曲线</a:t>
            </a:r>
          </a:p>
          <a:p>
            <a:pPr algn="ctr">
              <a:lnSpc>
                <a:spcPct val="90000"/>
              </a:lnSpc>
              <a:buFontTx/>
              <a:buNone/>
            </a:pPr>
            <a:r>
              <a:rPr lang="zh-CN" altLang="en-US" sz="2000" dirty="0" smtClean="0">
                <a:latin typeface="宋体" pitchFamily="2" charset="-122"/>
              </a:rPr>
              <a:t>（各个波长的光的强度相等）</a:t>
            </a:r>
            <a:endParaRPr lang="zh-CN" altLang="en-US" sz="20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BMP</a:t>
            </a:r>
            <a:r>
              <a:rPr lang="zh-CN" altLang="en-US" dirty="0" smtClean="0"/>
              <a:t>文件结构示意图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33"/>
          <p:cNvGraphicFramePr>
            <a:graphicFrameLocks noGrp="1"/>
          </p:cNvGraphicFramePr>
          <p:nvPr/>
        </p:nvGraphicFramePr>
        <p:xfrm>
          <a:off x="2590800" y="1676400"/>
          <a:ext cx="4419600" cy="3810001"/>
        </p:xfrm>
        <a:graphic>
          <a:graphicData uri="http://schemas.openxmlformats.org/drawingml/2006/table">
            <a:tbl>
              <a:tblPr/>
              <a:tblGrid>
                <a:gridCol w="4419600"/>
              </a:tblGrid>
              <a:tr h="952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smtClean="0">
                          <a:ln>
                            <a:noFill/>
                          </a:ln>
                          <a:solidFill>
                            <a:schemeClr val="tx1"/>
                          </a:solidFill>
                          <a:effectLst/>
                          <a:latin typeface="Times New Roman" pitchFamily="18" charset="0"/>
                          <a:ea typeface="宋体" pitchFamily="2" charset="-122"/>
                        </a:rPr>
                        <a:t>     </a:t>
                      </a: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文件头（</a:t>
                      </a:r>
                      <a:r>
                        <a:rPr kumimoji="1" lang="en-US" altLang="zh-CN" sz="2800" b="1" i="0" u="none" strike="noStrike" cap="none" normalizeH="0" baseline="0" dirty="0" smtClean="0">
                          <a:ln>
                            <a:noFill/>
                          </a:ln>
                          <a:solidFill>
                            <a:schemeClr val="tx1"/>
                          </a:solidFill>
                          <a:effectLst/>
                          <a:latin typeface="Times New Roman" pitchFamily="18" charset="0"/>
                          <a:ea typeface="宋体" pitchFamily="2" charset="-122"/>
                        </a:rPr>
                        <a:t>BM</a:t>
                      </a: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标志符）</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91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smtClean="0">
                          <a:ln>
                            <a:noFill/>
                          </a:ln>
                          <a:solidFill>
                            <a:schemeClr val="tx1"/>
                          </a:solidFill>
                          <a:effectLst/>
                          <a:latin typeface="Arial" pitchFamily="34" charset="0"/>
                          <a:ea typeface="宋体" pitchFamily="2" charset="-122"/>
                        </a:rPr>
                        <a:t>    </a:t>
                      </a:r>
                      <a:r>
                        <a:rPr kumimoji="1" lang="zh-CN" altLang="en-US" sz="2800" b="1" i="0" u="none" strike="noStrike" cap="none" normalizeH="0" baseline="0" dirty="0" smtClean="0">
                          <a:ln>
                            <a:noFill/>
                          </a:ln>
                          <a:solidFill>
                            <a:schemeClr val="tx1"/>
                          </a:solidFill>
                          <a:effectLst/>
                          <a:latin typeface="Arial" pitchFamily="34" charset="0"/>
                          <a:ea typeface="宋体" pitchFamily="2" charset="-122"/>
                        </a:rPr>
                        <a:t>位图信息头</a:t>
                      </a:r>
                      <a:endPar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408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smtClean="0">
                          <a:ln>
                            <a:noFill/>
                          </a:ln>
                          <a:solidFill>
                            <a:schemeClr val="tx1"/>
                          </a:solidFill>
                          <a:effectLst/>
                          <a:latin typeface="Times New Roman" pitchFamily="18" charset="0"/>
                          <a:ea typeface="宋体" pitchFamily="2" charset="-122"/>
                        </a:rPr>
                        <a:t>     </a:t>
                      </a:r>
                      <a:r>
                        <a:rPr kumimoji="1" lang="zh-CN" altLang="en-US" sz="2800" b="1" i="0" u="none" strike="noStrike" cap="none" normalizeH="0" baseline="0" smtClean="0">
                          <a:ln>
                            <a:noFill/>
                          </a:ln>
                          <a:solidFill>
                            <a:schemeClr val="tx1"/>
                          </a:solidFill>
                          <a:effectLst/>
                          <a:latin typeface="Times New Roman" pitchFamily="18" charset="0"/>
                          <a:ea typeface="宋体" pitchFamily="2" charset="-122"/>
                        </a:rPr>
                        <a:t>颜色信息</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95250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1" i="0" u="none" strike="noStrike" cap="none" normalizeH="0" baseline="0" dirty="0" smtClean="0">
                          <a:ln>
                            <a:noFill/>
                          </a:ln>
                          <a:solidFill>
                            <a:schemeClr val="tx1"/>
                          </a:solidFill>
                          <a:effectLst/>
                          <a:latin typeface="Arial" pitchFamily="34" charset="0"/>
                          <a:ea typeface="宋体" pitchFamily="2" charset="-122"/>
                        </a:rPr>
                        <a:t>    </a:t>
                      </a:r>
                      <a:r>
                        <a:rPr kumimoji="1" lang="zh-CN" altLang="en-US" sz="2800" b="1" i="0" u="none" strike="noStrike" cap="none" normalizeH="0" baseline="0" dirty="0" smtClean="0">
                          <a:ln>
                            <a:noFill/>
                          </a:ln>
                          <a:solidFill>
                            <a:schemeClr val="tx1"/>
                          </a:solidFill>
                          <a:effectLst/>
                          <a:latin typeface="Arial" pitchFamily="34" charset="0"/>
                          <a:ea typeface="宋体" pitchFamily="2" charset="-122"/>
                        </a:rPr>
                        <a:t>位图</a:t>
                      </a:r>
                      <a:r>
                        <a:rPr kumimoji="1" lang="zh-CN" altLang="en-US" sz="2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数据</a:t>
                      </a:r>
                      <a:endParaRPr kumimoji="1" lang="zh-CN" altLang="en-US" sz="28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grpSp>
        <p:nvGrpSpPr>
          <p:cNvPr id="6" name="Group 39"/>
          <p:cNvGrpSpPr>
            <a:grpSpLocks/>
          </p:cNvGrpSpPr>
          <p:nvPr/>
        </p:nvGrpSpPr>
        <p:grpSpPr bwMode="auto">
          <a:xfrm>
            <a:off x="6942139" y="1676400"/>
            <a:ext cx="1733550" cy="1905000"/>
            <a:chOff x="4133" y="1056"/>
            <a:chExt cx="1092" cy="1200"/>
          </a:xfrm>
        </p:grpSpPr>
        <p:sp>
          <p:nvSpPr>
            <p:cNvPr id="7" name="Line 34"/>
            <p:cNvSpPr>
              <a:spLocks noChangeShapeType="1"/>
            </p:cNvSpPr>
            <p:nvPr/>
          </p:nvSpPr>
          <p:spPr bwMode="auto">
            <a:xfrm>
              <a:off x="4439" y="1056"/>
              <a:ext cx="288" cy="0"/>
            </a:xfrm>
            <a:prstGeom prst="line">
              <a:avLst/>
            </a:prstGeom>
            <a:noFill/>
            <a:ln w="28575">
              <a:solidFill>
                <a:schemeClr val="accent2"/>
              </a:solidFill>
              <a:round/>
              <a:headEnd/>
              <a:tailEnd/>
            </a:ln>
            <a:effectLst/>
          </p:spPr>
          <p:txBody>
            <a:bodyPr/>
            <a:lstStyle/>
            <a:p>
              <a:endParaRPr lang="zh-CN" altLang="en-US"/>
            </a:p>
          </p:txBody>
        </p:sp>
        <p:sp>
          <p:nvSpPr>
            <p:cNvPr id="8" name="Line 35"/>
            <p:cNvSpPr>
              <a:spLocks noChangeShapeType="1"/>
            </p:cNvSpPr>
            <p:nvPr/>
          </p:nvSpPr>
          <p:spPr bwMode="auto">
            <a:xfrm>
              <a:off x="4439" y="2256"/>
              <a:ext cx="288" cy="0"/>
            </a:xfrm>
            <a:prstGeom prst="line">
              <a:avLst/>
            </a:prstGeom>
            <a:noFill/>
            <a:ln w="28575">
              <a:solidFill>
                <a:schemeClr val="accent2"/>
              </a:solidFill>
              <a:round/>
              <a:headEnd/>
              <a:tailEnd/>
            </a:ln>
            <a:effectLst/>
          </p:spPr>
          <p:txBody>
            <a:bodyPr/>
            <a:lstStyle/>
            <a:p>
              <a:endParaRPr lang="zh-CN" altLang="en-US"/>
            </a:p>
          </p:txBody>
        </p:sp>
        <p:sp>
          <p:nvSpPr>
            <p:cNvPr id="9" name="Text Box 36"/>
            <p:cNvSpPr txBox="1">
              <a:spLocks noChangeArrowheads="1"/>
            </p:cNvSpPr>
            <p:nvPr/>
          </p:nvSpPr>
          <p:spPr bwMode="auto">
            <a:xfrm>
              <a:off x="4133" y="1536"/>
              <a:ext cx="1092" cy="288"/>
            </a:xfrm>
            <a:prstGeom prst="rect">
              <a:avLst/>
            </a:prstGeom>
            <a:noFill/>
            <a:ln w="9525">
              <a:noFill/>
              <a:miter lim="800000"/>
              <a:headEnd/>
              <a:tailEnd/>
            </a:ln>
            <a:effectLst/>
          </p:spPr>
          <p:txBody>
            <a:bodyPr wrap="square">
              <a:spAutoFit/>
            </a:bodyPr>
            <a:lstStyle/>
            <a:p>
              <a:pPr>
                <a:spcBef>
                  <a:spcPct val="50000"/>
                </a:spcBef>
              </a:pPr>
              <a:r>
                <a:rPr lang="en-US" altLang="zh-CN" b="1" dirty="0">
                  <a:solidFill>
                    <a:srgbClr val="FF3300"/>
                  </a:solidFill>
                </a:rPr>
                <a:t>54</a:t>
              </a:r>
              <a:r>
                <a:rPr lang="zh-CN" altLang="en-US" b="1" dirty="0">
                  <a:solidFill>
                    <a:srgbClr val="FF3300"/>
                  </a:solidFill>
                </a:rPr>
                <a:t>个字节</a:t>
              </a:r>
            </a:p>
          </p:txBody>
        </p:sp>
        <p:sp>
          <p:nvSpPr>
            <p:cNvPr id="10" name="Line 37"/>
            <p:cNvSpPr>
              <a:spLocks noChangeShapeType="1"/>
            </p:cNvSpPr>
            <p:nvPr/>
          </p:nvSpPr>
          <p:spPr bwMode="auto">
            <a:xfrm flipV="1">
              <a:off x="4583" y="1056"/>
              <a:ext cx="0" cy="432"/>
            </a:xfrm>
            <a:prstGeom prst="line">
              <a:avLst/>
            </a:prstGeom>
            <a:noFill/>
            <a:ln w="28575">
              <a:solidFill>
                <a:schemeClr val="accent2"/>
              </a:solidFill>
              <a:round/>
              <a:headEnd/>
              <a:tailEnd type="triangle" w="med" len="med"/>
            </a:ln>
            <a:effectLst/>
          </p:spPr>
          <p:txBody>
            <a:bodyPr/>
            <a:lstStyle/>
            <a:p>
              <a:endParaRPr lang="zh-CN" altLang="en-US"/>
            </a:p>
          </p:txBody>
        </p:sp>
        <p:sp>
          <p:nvSpPr>
            <p:cNvPr id="11" name="Line 38"/>
            <p:cNvSpPr>
              <a:spLocks noChangeShapeType="1"/>
            </p:cNvSpPr>
            <p:nvPr/>
          </p:nvSpPr>
          <p:spPr bwMode="auto">
            <a:xfrm>
              <a:off x="4583" y="1872"/>
              <a:ext cx="0" cy="384"/>
            </a:xfrm>
            <a:prstGeom prst="line">
              <a:avLst/>
            </a:prstGeom>
            <a:noFill/>
            <a:ln w="28575">
              <a:solidFill>
                <a:schemeClr val="accent2"/>
              </a:solidFill>
              <a:round/>
              <a:headEnd/>
              <a:tailEnd type="triangle" w="med" len="me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位图文件的读取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2" name="Group 44"/>
          <p:cNvGrpSpPr>
            <a:grpSpLocks/>
          </p:cNvGrpSpPr>
          <p:nvPr/>
        </p:nvGrpSpPr>
        <p:grpSpPr bwMode="auto">
          <a:xfrm>
            <a:off x="0" y="1115144"/>
            <a:ext cx="9144000" cy="5410200"/>
            <a:chOff x="0" y="624"/>
            <a:chExt cx="5760" cy="3408"/>
          </a:xfrm>
        </p:grpSpPr>
        <p:sp>
          <p:nvSpPr>
            <p:cNvPr id="13" name="Rectangle 5"/>
            <p:cNvSpPr>
              <a:spLocks noChangeArrowheads="1"/>
            </p:cNvSpPr>
            <p:nvPr/>
          </p:nvSpPr>
          <p:spPr bwMode="auto">
            <a:xfrm>
              <a:off x="0" y="624"/>
              <a:ext cx="5760" cy="3408"/>
            </a:xfrm>
            <a:prstGeom prst="rect">
              <a:avLst/>
            </a:prstGeom>
            <a:solidFill>
              <a:schemeClr val="bg1"/>
            </a:solidFill>
            <a:ln w="9525">
              <a:solidFill>
                <a:schemeClr val="tx1"/>
              </a:solidFill>
              <a:miter lim="800000"/>
              <a:headEnd/>
              <a:tailEnd/>
            </a:ln>
            <a:effectLst/>
          </p:spPr>
          <p:txBody>
            <a:bodyPr wrap="none" anchor="ctr"/>
            <a:lstStyle/>
            <a:p>
              <a:r>
                <a:rPr lang="en-US" altLang="zh-CN" dirty="0">
                  <a:latin typeface="Times New Roman" pitchFamily="18" charset="0"/>
                  <a:cs typeface="Times New Roman" pitchFamily="18" charset="0"/>
                </a:rPr>
                <a:t>00h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42 4D  36 C4    00  00  00  00    00  00   36  04     00  00  28  00</a:t>
              </a:r>
            </a:p>
            <a:p>
              <a:r>
                <a:rPr lang="zh-CN" altLang="en-US" sz="2000" b="1" dirty="0" smtClean="0">
                  <a:solidFill>
                    <a:srgbClr val="FF3300"/>
                  </a:solidFill>
                  <a:latin typeface="宋体" pitchFamily="2" charset="-122"/>
                </a:rPr>
                <a:t>位图</a:t>
              </a:r>
              <a:r>
                <a:rPr lang="zh-CN" altLang="en-US" sz="2000" b="1" dirty="0">
                  <a:solidFill>
                    <a:srgbClr val="FF3300"/>
                  </a:solidFill>
                  <a:latin typeface="宋体" pitchFamily="2" charset="-122"/>
                </a:rPr>
                <a:t>文件类型 </a:t>
              </a:r>
              <a:r>
                <a:rPr lang="zh-CN" altLang="en-US" sz="2000" b="1" dirty="0" smtClean="0">
                  <a:solidFill>
                    <a:srgbClr val="FF3300"/>
                  </a:solidFill>
                  <a:latin typeface="宋体" pitchFamily="2" charset="-122"/>
                </a:rPr>
                <a:t>位图</a:t>
              </a:r>
              <a:r>
                <a:rPr lang="zh-CN" altLang="en-US" sz="2000" b="1" dirty="0">
                  <a:solidFill>
                    <a:srgbClr val="FF3300"/>
                  </a:solidFill>
                  <a:latin typeface="宋体" pitchFamily="2" charset="-122"/>
                </a:rPr>
                <a:t>文件的大小  位图文件保留字  位图数据起始位置 </a:t>
              </a:r>
              <a:r>
                <a:rPr lang="zh-CN" altLang="en-US" sz="2000" b="1" dirty="0" smtClean="0">
                  <a:solidFill>
                    <a:srgbClr val="FF3300"/>
                  </a:solidFill>
                  <a:latin typeface="宋体" pitchFamily="2" charset="-122"/>
                </a:rPr>
                <a:t>位图</a:t>
              </a:r>
              <a:r>
                <a:rPr lang="zh-CN" altLang="en-US" sz="2000" b="1" dirty="0">
                  <a:solidFill>
                    <a:srgbClr val="FF3300"/>
                  </a:solidFill>
                  <a:latin typeface="宋体" pitchFamily="2" charset="-122"/>
                </a:rPr>
                <a:t>信息</a:t>
              </a:r>
            </a:p>
            <a:p>
              <a:r>
                <a:rPr lang="zh-CN" altLang="en-US" sz="2000" b="1" dirty="0" smtClean="0">
                  <a:solidFill>
                    <a:srgbClr val="FF3300"/>
                  </a:solidFill>
                </a:rPr>
                <a:t>标志</a:t>
              </a:r>
              <a:r>
                <a:rPr lang="zh-CN" altLang="en-US" sz="2000" b="1" dirty="0">
                  <a:solidFill>
                    <a:srgbClr val="FF3300"/>
                  </a:solidFill>
                </a:rPr>
                <a:t>文件格式    以字节为单位           无意义            </a:t>
              </a:r>
              <a:r>
                <a:rPr lang="zh-CN" altLang="en-US" sz="2000" b="1" dirty="0" smtClean="0">
                  <a:solidFill>
                    <a:srgbClr val="FF3300"/>
                  </a:solidFill>
                </a:rPr>
                <a:t>表</a:t>
              </a:r>
              <a:r>
                <a:rPr lang="zh-CN" altLang="en-US" sz="2000" b="1" dirty="0">
                  <a:solidFill>
                    <a:srgbClr val="FF3300"/>
                  </a:solidFill>
                </a:rPr>
                <a:t>头长           头结构长度</a:t>
              </a:r>
            </a:p>
            <a:p>
              <a:r>
                <a:rPr lang="zh-CN" altLang="en-US" sz="2000" b="1" dirty="0"/>
                <a:t>          </a:t>
              </a:r>
              <a:r>
                <a:rPr lang="en-US" altLang="zh-CN" sz="2000" b="1" dirty="0">
                  <a:latin typeface="Times New Roman" pitchFamily="18" charset="0"/>
                  <a:cs typeface="Times New Roman" pitchFamily="18" charset="0"/>
                </a:rPr>
                <a:t>BM               50230 </a:t>
              </a:r>
              <a:r>
                <a:rPr lang="zh-CN" altLang="en-US" sz="2000" b="1" dirty="0">
                  <a:latin typeface="Times New Roman" pitchFamily="18" charset="0"/>
                  <a:cs typeface="Times New Roman" pitchFamily="18" charset="0"/>
                </a:rPr>
                <a:t>字节               须为</a:t>
              </a:r>
              <a:r>
                <a:rPr lang="en-US" altLang="zh-CN" sz="2000" b="1" dirty="0">
                  <a:latin typeface="Times New Roman" pitchFamily="18" charset="0"/>
                  <a:cs typeface="Times New Roman" pitchFamily="18" charset="0"/>
                </a:rPr>
                <a:t>0                    1078 </a:t>
              </a:r>
              <a:r>
                <a:rPr lang="zh-CN" altLang="en-US" sz="2000" b="1" dirty="0">
                  <a:latin typeface="Times New Roman" pitchFamily="18" charset="0"/>
                  <a:cs typeface="Times New Roman" pitchFamily="18" charset="0"/>
                </a:rPr>
                <a:t>字节             </a:t>
              </a:r>
              <a:r>
                <a:rPr lang="en-US" altLang="zh-CN" sz="2000" b="1" dirty="0">
                  <a:latin typeface="Times New Roman" pitchFamily="18" charset="0"/>
                  <a:cs typeface="Times New Roman" pitchFamily="18" charset="0"/>
                </a:rPr>
                <a:t>40</a:t>
              </a:r>
              <a:r>
                <a:rPr lang="zh-CN" altLang="en-US" sz="2000" b="1" dirty="0">
                  <a:latin typeface="Times New Roman" pitchFamily="18" charset="0"/>
                  <a:cs typeface="Times New Roman" pitchFamily="18" charset="0"/>
                </a:rPr>
                <a:t>字节</a:t>
              </a:r>
            </a:p>
            <a:p>
              <a:endParaRPr lang="zh-CN" altLang="en-US" sz="1000" b="1" dirty="0"/>
            </a:p>
            <a:p>
              <a:r>
                <a:rPr lang="en-US" altLang="zh-CN" dirty="0">
                  <a:latin typeface="Times New Roman" pitchFamily="18" charset="0"/>
                  <a:cs typeface="Times New Roman" pitchFamily="18" charset="0"/>
                </a:rPr>
                <a:t>10h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00  00  00  01    00  00  C0  00    00  00  01  00     08  00   00  00</a:t>
              </a:r>
            </a:p>
            <a:p>
              <a:r>
                <a:rPr lang="en-US" altLang="zh-CN" sz="2000" b="1" dirty="0">
                  <a:latin typeface="宋体" pitchFamily="2" charset="-122"/>
                </a:rPr>
                <a:t>           </a:t>
              </a:r>
              <a:r>
                <a:rPr lang="en-US" altLang="zh-CN" sz="2000" b="1" dirty="0" smtClean="0">
                  <a:latin typeface="宋体" pitchFamily="2" charset="-122"/>
                </a:rPr>
                <a:t>   </a:t>
              </a:r>
              <a:r>
                <a:rPr lang="zh-CN" altLang="en-US" sz="2000" b="1" dirty="0" smtClean="0">
                  <a:solidFill>
                    <a:srgbClr val="FF3300"/>
                  </a:solidFill>
                  <a:latin typeface="宋体" pitchFamily="2" charset="-122"/>
                </a:rPr>
                <a:t>位图</a:t>
              </a:r>
              <a:r>
                <a:rPr lang="zh-CN" altLang="en-US" sz="2000" b="1" dirty="0">
                  <a:solidFill>
                    <a:srgbClr val="FF3300"/>
                  </a:solidFill>
                  <a:latin typeface="宋体" pitchFamily="2" charset="-122"/>
                </a:rPr>
                <a:t>宽度       </a:t>
              </a:r>
              <a:r>
                <a:rPr lang="zh-CN" altLang="en-US" sz="2000" b="1" dirty="0" smtClean="0">
                  <a:solidFill>
                    <a:srgbClr val="FF3300"/>
                  </a:solidFill>
                  <a:latin typeface="宋体" pitchFamily="2" charset="-122"/>
                </a:rPr>
                <a:t>位图</a:t>
              </a:r>
              <a:r>
                <a:rPr lang="zh-CN" altLang="en-US" sz="2000" b="1" dirty="0">
                  <a:solidFill>
                    <a:srgbClr val="FF3300"/>
                  </a:solidFill>
                  <a:latin typeface="宋体" pitchFamily="2" charset="-122"/>
                </a:rPr>
                <a:t>高度      </a:t>
              </a:r>
              <a:r>
                <a:rPr lang="zh-CN" altLang="en-US" sz="2000" b="1" dirty="0" smtClean="0">
                  <a:solidFill>
                    <a:srgbClr val="FF3300"/>
                  </a:solidFill>
                  <a:latin typeface="宋体" pitchFamily="2" charset="-122"/>
                </a:rPr>
                <a:t>目标</a:t>
              </a:r>
              <a:r>
                <a:rPr lang="zh-CN" altLang="en-US" sz="2000" b="1" dirty="0">
                  <a:solidFill>
                    <a:srgbClr val="FF3300"/>
                  </a:solidFill>
                  <a:latin typeface="宋体" pitchFamily="2" charset="-122"/>
                </a:rPr>
                <a:t>设备  </a:t>
              </a:r>
              <a:r>
                <a:rPr lang="zh-CN" altLang="en-US" sz="2000" b="1" dirty="0" smtClean="0">
                  <a:solidFill>
                    <a:srgbClr val="FF3300"/>
                  </a:solidFill>
                  <a:latin typeface="宋体" pitchFamily="2" charset="-122"/>
                </a:rPr>
                <a:t>位数</a:t>
              </a:r>
              <a:r>
                <a:rPr lang="en-US" altLang="zh-CN" sz="2000" b="1" dirty="0" smtClean="0">
                  <a:solidFill>
                    <a:srgbClr val="FF3300"/>
                  </a:solidFill>
                  <a:latin typeface="宋体" pitchFamily="2" charset="-122"/>
                </a:rPr>
                <a:t>/</a:t>
              </a:r>
              <a:r>
                <a:rPr lang="zh-CN" altLang="en-US" sz="2000" b="1" dirty="0" smtClean="0">
                  <a:solidFill>
                    <a:srgbClr val="FF3300"/>
                  </a:solidFill>
                  <a:latin typeface="宋体" pitchFamily="2" charset="-122"/>
                </a:rPr>
                <a:t>像素</a:t>
              </a:r>
              <a:endParaRPr lang="zh-CN" altLang="en-US" sz="2000" b="1" dirty="0">
                <a:solidFill>
                  <a:srgbClr val="FF3300"/>
                </a:solidFill>
              </a:endParaRPr>
            </a:p>
            <a:p>
              <a:r>
                <a:rPr lang="zh-CN" altLang="en-US" sz="2000" b="1" dirty="0">
                  <a:solidFill>
                    <a:srgbClr val="FF3300"/>
                  </a:solidFill>
                  <a:latin typeface="宋体" pitchFamily="2" charset="-122"/>
                </a:rPr>
                <a:t>                                          </a:t>
              </a:r>
              <a:r>
                <a:rPr lang="zh-CN" altLang="en-US" sz="2000" b="1" dirty="0" smtClean="0">
                  <a:solidFill>
                    <a:srgbClr val="FF3300"/>
                  </a:solidFill>
                  <a:latin typeface="宋体" pitchFamily="2" charset="-122"/>
                </a:rPr>
                <a:t>的</a:t>
              </a:r>
              <a:r>
                <a:rPr lang="zh-CN" altLang="en-US" sz="2000" b="1" dirty="0">
                  <a:solidFill>
                    <a:srgbClr val="FF3300"/>
                  </a:solidFill>
                  <a:latin typeface="宋体" pitchFamily="2" charset="-122"/>
                </a:rPr>
                <a:t>平面数   </a:t>
              </a:r>
              <a:r>
                <a:rPr lang="en-US" altLang="zh-CN" sz="2000" b="1" dirty="0" err="1">
                  <a:solidFill>
                    <a:srgbClr val="FF3300"/>
                  </a:solidFill>
                  <a:latin typeface="宋体" pitchFamily="2" charset="-122"/>
                </a:rPr>
                <a:t>biBitCount</a:t>
              </a:r>
              <a:endParaRPr lang="en-US" altLang="zh-CN" sz="2000" b="1" dirty="0">
                <a:solidFill>
                  <a:srgbClr val="FF3300"/>
                </a:solidFill>
              </a:endParaRPr>
            </a:p>
            <a:p>
              <a:r>
                <a:rPr lang="en-US" altLang="zh-CN" sz="2000" b="1" dirty="0">
                  <a:latin typeface="Times New Roman" pitchFamily="18" charset="0"/>
                  <a:cs typeface="Times New Roman" pitchFamily="18" charset="0"/>
                </a:rPr>
                <a:t>                        256</a:t>
              </a:r>
              <a:r>
                <a:rPr lang="zh-CN" altLang="en-US" sz="2000" b="1" dirty="0">
                  <a:latin typeface="Times New Roman" pitchFamily="18" charset="0"/>
                  <a:cs typeface="Times New Roman" pitchFamily="18" charset="0"/>
                </a:rPr>
                <a:t>像素                  </a:t>
              </a:r>
              <a:r>
                <a:rPr lang="en-US" altLang="zh-CN" sz="2000" b="1" dirty="0">
                  <a:latin typeface="Times New Roman" pitchFamily="18" charset="0"/>
                  <a:cs typeface="Times New Roman" pitchFamily="18" charset="0"/>
                </a:rPr>
                <a:t>192</a:t>
              </a:r>
              <a:r>
                <a:rPr lang="zh-CN" altLang="en-US" sz="2000" b="1" dirty="0">
                  <a:latin typeface="Times New Roman" pitchFamily="18" charset="0"/>
                  <a:cs typeface="Times New Roman" pitchFamily="18" charset="0"/>
                </a:rPr>
                <a:t>像素                 须为</a:t>
              </a:r>
              <a:r>
                <a:rPr lang="en-US" altLang="zh-CN" sz="2000" b="1" dirty="0">
                  <a:latin typeface="Times New Roman" pitchFamily="18" charset="0"/>
                  <a:cs typeface="Times New Roman" pitchFamily="18" charset="0"/>
                </a:rPr>
                <a:t>1              8</a:t>
              </a:r>
            </a:p>
            <a:p>
              <a:endParaRPr lang="en-US" altLang="zh-CN" sz="1000" b="1" dirty="0"/>
            </a:p>
            <a:p>
              <a:r>
                <a:rPr lang="en-US" altLang="zh-CN" dirty="0">
                  <a:latin typeface="Times New Roman" pitchFamily="18" charset="0"/>
                  <a:cs typeface="Times New Roman" pitchFamily="18" charset="0"/>
                </a:rPr>
                <a:t>20h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00  00  00  C0    00  00  C4  0E    00  00  C4 0E     00  00   00  00</a:t>
              </a:r>
            </a:p>
            <a:p>
              <a:r>
                <a:rPr lang="zh-CN" altLang="en-US" sz="2000" b="1" dirty="0">
                  <a:solidFill>
                    <a:srgbClr val="FF3300"/>
                  </a:solidFill>
                </a:rPr>
                <a:t>位图压缩类型   图象数据占用的       水平分辨率     </a:t>
              </a:r>
              <a:r>
                <a:rPr lang="zh-CN" altLang="en-US" sz="2000" b="1" dirty="0" smtClean="0">
                  <a:solidFill>
                    <a:srgbClr val="FF3300"/>
                  </a:solidFill>
                </a:rPr>
                <a:t>垂直</a:t>
              </a:r>
              <a:r>
                <a:rPr lang="zh-CN" altLang="en-US" sz="2000" b="1" dirty="0">
                  <a:solidFill>
                    <a:srgbClr val="FF3300"/>
                  </a:solidFill>
                </a:rPr>
                <a:t>分辨率    实际使用的</a:t>
              </a:r>
            </a:p>
            <a:p>
              <a:r>
                <a:rPr lang="zh-CN" altLang="en-US" sz="2000" b="1" dirty="0">
                  <a:solidFill>
                    <a:srgbClr val="FF3300"/>
                  </a:solidFill>
                </a:rPr>
                <a:t>为</a:t>
              </a:r>
              <a:r>
                <a:rPr lang="en-US" altLang="zh-CN" sz="2000" b="1" dirty="0">
                  <a:solidFill>
                    <a:srgbClr val="FF3300"/>
                  </a:solidFill>
                </a:rPr>
                <a:t>0</a:t>
              </a:r>
              <a:r>
                <a:rPr lang="zh-CN" altLang="en-US" sz="2000" b="1" dirty="0">
                  <a:solidFill>
                    <a:srgbClr val="FF3300"/>
                  </a:solidFill>
                </a:rPr>
                <a:t>指不压缩     空间大小                                                     </a:t>
              </a:r>
              <a:r>
                <a:rPr lang="zh-CN" altLang="en-US" sz="2000" b="1" dirty="0" smtClean="0">
                  <a:solidFill>
                    <a:srgbClr val="FF3300"/>
                  </a:solidFill>
                </a:rPr>
                <a:t>颜色</a:t>
              </a:r>
              <a:r>
                <a:rPr lang="zh-CN" altLang="en-US" sz="2000" b="1" dirty="0">
                  <a:solidFill>
                    <a:srgbClr val="FF3300"/>
                  </a:solidFill>
                </a:rPr>
                <a:t>表中的</a:t>
              </a:r>
              <a:endParaRPr lang="zh-CN" altLang="en-US" sz="2000" b="1" dirty="0"/>
            </a:p>
            <a:p>
              <a:r>
                <a:rPr lang="zh-CN" altLang="en-US" sz="2000" b="1" dirty="0">
                  <a:latin typeface="Times New Roman" pitchFamily="18" charset="0"/>
                  <a:cs typeface="Times New Roman" pitchFamily="18" charset="0"/>
                </a:rPr>
                <a:t>                             </a:t>
              </a:r>
              <a:r>
                <a:rPr lang="en-US" altLang="zh-CN" sz="2000" b="1" dirty="0">
                  <a:latin typeface="Times New Roman" pitchFamily="18" charset="0"/>
                  <a:cs typeface="Times New Roman" pitchFamily="18" charset="0"/>
                </a:rPr>
                <a:t>49152</a:t>
              </a:r>
              <a:r>
                <a:rPr lang="zh-CN" altLang="en-US" sz="2000" b="1" dirty="0">
                  <a:latin typeface="Times New Roman" pitchFamily="18" charset="0"/>
                  <a:cs typeface="Times New Roman" pitchFamily="18" charset="0"/>
                </a:rPr>
                <a:t>字节                </a:t>
              </a:r>
              <a:r>
                <a:rPr lang="en-US" altLang="zh-CN" sz="2000" b="1" dirty="0">
                  <a:latin typeface="Times New Roman" pitchFamily="18" charset="0"/>
                  <a:cs typeface="Times New Roman" pitchFamily="18" charset="0"/>
                </a:rPr>
                <a:t>3780</a:t>
              </a:r>
              <a:r>
                <a:rPr lang="zh-CN" altLang="en-US" sz="2000" b="1" dirty="0">
                  <a:latin typeface="Times New Roman" pitchFamily="18" charset="0"/>
                  <a:cs typeface="Times New Roman" pitchFamily="18" charset="0"/>
                </a:rPr>
                <a:t>像素                   </a:t>
              </a:r>
              <a:r>
                <a:rPr lang="en-US" altLang="zh-CN" sz="2000" b="1" dirty="0">
                  <a:latin typeface="Times New Roman" pitchFamily="18" charset="0"/>
                  <a:cs typeface="Times New Roman" pitchFamily="18" charset="0"/>
                </a:rPr>
                <a:t>3780</a:t>
              </a:r>
              <a:r>
                <a:rPr lang="zh-CN" altLang="en-US" sz="2000" b="1" dirty="0">
                  <a:latin typeface="Times New Roman" pitchFamily="18" charset="0"/>
                  <a:cs typeface="Times New Roman" pitchFamily="18" charset="0"/>
                </a:rPr>
                <a:t>像素    </a:t>
              </a:r>
              <a:r>
                <a:rPr lang="zh-CN" altLang="en-US" sz="2000" b="1" dirty="0" smtClean="0">
                  <a:solidFill>
                    <a:srgbClr val="FF3300"/>
                  </a:solidFill>
                  <a:latin typeface="Times New Roman" pitchFamily="18" charset="0"/>
                  <a:cs typeface="Times New Roman" pitchFamily="18" charset="0"/>
                </a:rPr>
                <a:t>颜色数</a:t>
              </a:r>
              <a:endParaRPr lang="zh-CN" altLang="en-US" sz="2000" b="1" dirty="0">
                <a:solidFill>
                  <a:srgbClr val="FF3300"/>
                </a:solidFill>
                <a:latin typeface="Times New Roman" pitchFamily="18" charset="0"/>
                <a:cs typeface="Times New Roman" pitchFamily="18" charset="0"/>
              </a:endParaRPr>
            </a:p>
            <a:p>
              <a:endParaRPr lang="zh-CN" altLang="en-US" sz="1000" b="1" dirty="0"/>
            </a:p>
            <a:p>
              <a:r>
                <a:rPr lang="en-US" altLang="zh-CN" dirty="0">
                  <a:latin typeface="Times New Roman" pitchFamily="18" charset="0"/>
                  <a:cs typeface="Times New Roman" pitchFamily="18" charset="0"/>
                </a:rPr>
                <a:t>30h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00  00  00  00     00  00  00  00    00  00  00  00      80  00  00  80</a:t>
              </a:r>
            </a:p>
            <a:p>
              <a:r>
                <a:rPr lang="zh-CN" altLang="en-US" sz="2000" b="1" dirty="0">
                  <a:solidFill>
                    <a:srgbClr val="FF3300"/>
                  </a:solidFill>
                </a:rPr>
                <a:t>为</a:t>
              </a:r>
              <a:r>
                <a:rPr lang="en-US" altLang="zh-CN" sz="2000" b="1" dirty="0">
                  <a:solidFill>
                    <a:srgbClr val="FF3300"/>
                  </a:solidFill>
                </a:rPr>
                <a:t>0</a:t>
              </a:r>
              <a:r>
                <a:rPr lang="zh-CN" altLang="en-US" sz="2000" b="1" dirty="0">
                  <a:solidFill>
                    <a:srgbClr val="FF3300"/>
                  </a:solidFill>
                </a:rPr>
                <a:t>表示使用了 为</a:t>
              </a:r>
              <a:r>
                <a:rPr lang="en-US" altLang="zh-CN" sz="2000" b="1" dirty="0">
                  <a:solidFill>
                    <a:srgbClr val="FF3300"/>
                  </a:solidFill>
                </a:rPr>
                <a:t>0</a:t>
              </a:r>
              <a:r>
                <a:rPr lang="zh-CN" altLang="en-US" sz="2000" b="1" dirty="0">
                  <a:solidFill>
                    <a:srgbClr val="FF3300"/>
                  </a:solidFill>
                </a:rPr>
                <a:t>指使用的颜色                    </a:t>
              </a:r>
              <a:r>
                <a:rPr lang="zh-CN" altLang="en-US" sz="2000" b="1" dirty="0" smtClean="0">
                  <a:solidFill>
                    <a:srgbClr val="FF3300"/>
                  </a:solidFill>
                </a:rPr>
                <a:t>   </a:t>
              </a:r>
              <a:r>
                <a:rPr lang="en-US" altLang="zh-CN" sz="2000" b="1" dirty="0">
                  <a:solidFill>
                    <a:srgbClr val="FF3300"/>
                  </a:solidFill>
                </a:rPr>
                <a:t>B </a:t>
              </a:r>
              <a:r>
                <a:rPr lang="en-US" altLang="zh-CN" sz="2000" b="1" dirty="0" smtClean="0">
                  <a:solidFill>
                    <a:srgbClr val="FF3300"/>
                  </a:solidFill>
                </a:rPr>
                <a:t>  </a:t>
              </a:r>
              <a:r>
                <a:rPr lang="en-US" altLang="zh-CN" sz="2000" b="1" dirty="0">
                  <a:solidFill>
                    <a:srgbClr val="FF3300"/>
                  </a:solidFill>
                </a:rPr>
                <a:t>G      </a:t>
              </a:r>
              <a:r>
                <a:rPr lang="en-US" altLang="zh-CN" sz="2000" b="1" dirty="0" smtClean="0">
                  <a:solidFill>
                    <a:srgbClr val="FF3300"/>
                  </a:solidFill>
                </a:rPr>
                <a:t>R  </a:t>
              </a:r>
              <a:r>
                <a:rPr lang="zh-CN" altLang="en-US" sz="2000" b="1" dirty="0">
                  <a:solidFill>
                    <a:srgbClr val="FF3300"/>
                  </a:solidFill>
                </a:rPr>
                <a:t>保留</a:t>
              </a:r>
            </a:p>
            <a:p>
              <a:r>
                <a:rPr lang="zh-CN" altLang="en-US" sz="2000" b="1" dirty="0">
                  <a:solidFill>
                    <a:srgbClr val="FF3300"/>
                  </a:solidFill>
                  <a:latin typeface="Times New Roman" pitchFamily="18" charset="0"/>
                  <a:cs typeface="Times New Roman" pitchFamily="18" charset="0"/>
                </a:rPr>
                <a:t>最大颜色值</a:t>
              </a:r>
              <a:r>
                <a:rPr lang="zh-CN" altLang="en-US" sz="2000" b="1" dirty="0">
                  <a:latin typeface="Times New Roman" pitchFamily="18" charset="0"/>
                  <a:cs typeface="Times New Roman" pitchFamily="18" charset="0"/>
                </a:rPr>
                <a:t>       </a:t>
              </a:r>
              <a:r>
                <a:rPr lang="zh-CN" altLang="en-US" sz="2000" b="1" dirty="0">
                  <a:solidFill>
                    <a:srgbClr val="FF3300"/>
                  </a:solidFill>
                  <a:latin typeface="Times New Roman" pitchFamily="18" charset="0"/>
                  <a:cs typeface="Times New Roman" pitchFamily="18" charset="0"/>
                </a:rPr>
                <a:t>都是重要颜色</a:t>
              </a:r>
              <a:r>
                <a:rPr lang="zh-CN" altLang="en-US" b="1" dirty="0">
                  <a:latin typeface="Times New Roman" pitchFamily="18" charset="0"/>
                  <a:cs typeface="Times New Roman" pitchFamily="18" charset="0"/>
                </a:rPr>
                <a:t>   </a:t>
              </a:r>
              <a:r>
                <a:rPr lang="zh-CN" altLang="en-US" sz="2000" b="1" dirty="0">
                  <a:latin typeface="Times New Roman" pitchFamily="18" charset="0"/>
                  <a:cs typeface="Times New Roman" pitchFamily="18" charset="0"/>
                </a:rPr>
                <a:t>                                                     </a:t>
              </a:r>
              <a:r>
                <a:rPr lang="en-US" altLang="zh-CN" sz="2000" b="1" dirty="0">
                  <a:latin typeface="Times New Roman" pitchFamily="18" charset="0"/>
                  <a:cs typeface="Times New Roman" pitchFamily="18" charset="0"/>
                </a:rPr>
                <a:t>128  </a:t>
              </a:r>
              <a:r>
                <a:rPr lang="zh-CN" altLang="en-US" sz="2000" b="1" dirty="0">
                  <a:solidFill>
                    <a:srgbClr val="FF3300"/>
                  </a:solidFill>
                  <a:latin typeface="Times New Roman" pitchFamily="18" charset="0"/>
                  <a:cs typeface="Times New Roman" pitchFamily="18" charset="0"/>
                </a:rPr>
                <a:t>字节</a:t>
              </a:r>
              <a:r>
                <a:rPr lang="zh-CN" altLang="en-US" sz="2000" b="1" dirty="0">
                  <a:latin typeface="Times New Roman" pitchFamily="18" charset="0"/>
                  <a:cs typeface="Times New Roman" pitchFamily="18" charset="0"/>
                </a:rPr>
                <a:t>                  </a:t>
              </a:r>
            </a:p>
          </p:txBody>
        </p:sp>
        <p:sp>
          <p:nvSpPr>
            <p:cNvPr id="14" name="Line 20"/>
            <p:cNvSpPr>
              <a:spLocks noChangeShapeType="1"/>
            </p:cNvSpPr>
            <p:nvPr/>
          </p:nvSpPr>
          <p:spPr bwMode="auto">
            <a:xfrm>
              <a:off x="576" y="816"/>
              <a:ext cx="432" cy="0"/>
            </a:xfrm>
            <a:prstGeom prst="line">
              <a:avLst/>
            </a:prstGeom>
            <a:noFill/>
            <a:ln w="28575">
              <a:solidFill>
                <a:srgbClr val="FF00FF"/>
              </a:solidFill>
              <a:round/>
              <a:headEnd/>
              <a:tailEnd/>
            </a:ln>
            <a:effectLst/>
          </p:spPr>
          <p:txBody>
            <a:bodyPr/>
            <a:lstStyle/>
            <a:p>
              <a:endParaRPr lang="zh-CN" altLang="en-US"/>
            </a:p>
          </p:txBody>
        </p:sp>
        <p:sp>
          <p:nvSpPr>
            <p:cNvPr id="15" name="Line 21"/>
            <p:cNvSpPr>
              <a:spLocks noChangeShapeType="1"/>
            </p:cNvSpPr>
            <p:nvPr/>
          </p:nvSpPr>
          <p:spPr bwMode="auto">
            <a:xfrm>
              <a:off x="1152" y="816"/>
              <a:ext cx="1056" cy="0"/>
            </a:xfrm>
            <a:prstGeom prst="line">
              <a:avLst/>
            </a:prstGeom>
            <a:noFill/>
            <a:ln w="28575">
              <a:solidFill>
                <a:srgbClr val="0000CC"/>
              </a:solidFill>
              <a:round/>
              <a:headEnd/>
              <a:tailEnd/>
            </a:ln>
            <a:effectLst/>
          </p:spPr>
          <p:txBody>
            <a:bodyPr/>
            <a:lstStyle/>
            <a:p>
              <a:endParaRPr lang="zh-CN" altLang="en-US"/>
            </a:p>
          </p:txBody>
        </p:sp>
        <p:sp>
          <p:nvSpPr>
            <p:cNvPr id="16" name="Line 22"/>
            <p:cNvSpPr>
              <a:spLocks noChangeShapeType="1"/>
            </p:cNvSpPr>
            <p:nvPr/>
          </p:nvSpPr>
          <p:spPr bwMode="auto">
            <a:xfrm>
              <a:off x="2400" y="816"/>
              <a:ext cx="1056" cy="0"/>
            </a:xfrm>
            <a:prstGeom prst="line">
              <a:avLst/>
            </a:prstGeom>
            <a:noFill/>
            <a:ln w="28575">
              <a:solidFill>
                <a:srgbClr val="0000CC"/>
              </a:solidFill>
              <a:round/>
              <a:headEnd/>
              <a:tailEnd/>
            </a:ln>
            <a:effectLst/>
          </p:spPr>
          <p:txBody>
            <a:bodyPr/>
            <a:lstStyle/>
            <a:p>
              <a:endParaRPr lang="zh-CN" altLang="en-US"/>
            </a:p>
          </p:txBody>
        </p:sp>
        <p:sp>
          <p:nvSpPr>
            <p:cNvPr id="17" name="Line 23"/>
            <p:cNvSpPr>
              <a:spLocks noChangeShapeType="1"/>
            </p:cNvSpPr>
            <p:nvPr/>
          </p:nvSpPr>
          <p:spPr bwMode="auto">
            <a:xfrm>
              <a:off x="3696" y="816"/>
              <a:ext cx="1104" cy="0"/>
            </a:xfrm>
            <a:prstGeom prst="line">
              <a:avLst/>
            </a:prstGeom>
            <a:noFill/>
            <a:ln w="28575">
              <a:solidFill>
                <a:srgbClr val="0000CC"/>
              </a:solidFill>
              <a:round/>
              <a:headEnd/>
              <a:tailEnd/>
            </a:ln>
            <a:effectLst/>
          </p:spPr>
          <p:txBody>
            <a:bodyPr/>
            <a:lstStyle/>
            <a:p>
              <a:endParaRPr lang="zh-CN" altLang="en-US"/>
            </a:p>
          </p:txBody>
        </p:sp>
        <p:sp>
          <p:nvSpPr>
            <p:cNvPr id="18" name="Line 24"/>
            <p:cNvSpPr>
              <a:spLocks noChangeShapeType="1"/>
            </p:cNvSpPr>
            <p:nvPr/>
          </p:nvSpPr>
          <p:spPr bwMode="auto">
            <a:xfrm>
              <a:off x="4992" y="816"/>
              <a:ext cx="432" cy="0"/>
            </a:xfrm>
            <a:prstGeom prst="line">
              <a:avLst/>
            </a:prstGeom>
            <a:noFill/>
            <a:ln w="28575">
              <a:solidFill>
                <a:srgbClr val="0000CC"/>
              </a:solidFill>
              <a:round/>
              <a:headEnd/>
              <a:tailEnd/>
            </a:ln>
            <a:effectLst/>
          </p:spPr>
          <p:txBody>
            <a:bodyPr/>
            <a:lstStyle/>
            <a:p>
              <a:endParaRPr lang="zh-CN" altLang="en-US"/>
            </a:p>
          </p:txBody>
        </p:sp>
        <p:sp>
          <p:nvSpPr>
            <p:cNvPr id="21" name="Line 27"/>
            <p:cNvSpPr>
              <a:spLocks noChangeShapeType="1"/>
            </p:cNvSpPr>
            <p:nvPr/>
          </p:nvSpPr>
          <p:spPr bwMode="auto">
            <a:xfrm>
              <a:off x="3696" y="1776"/>
              <a:ext cx="432" cy="0"/>
            </a:xfrm>
            <a:prstGeom prst="line">
              <a:avLst/>
            </a:prstGeom>
            <a:noFill/>
            <a:ln w="28575">
              <a:solidFill>
                <a:srgbClr val="0000CC"/>
              </a:solidFill>
              <a:round/>
              <a:headEnd/>
              <a:tailEnd/>
            </a:ln>
            <a:effectLst/>
          </p:spPr>
          <p:txBody>
            <a:bodyPr/>
            <a:lstStyle/>
            <a:p>
              <a:endParaRPr lang="zh-CN" altLang="en-US"/>
            </a:p>
          </p:txBody>
        </p:sp>
        <p:sp>
          <p:nvSpPr>
            <p:cNvPr id="22" name="Line 28"/>
            <p:cNvSpPr>
              <a:spLocks noChangeShapeType="1"/>
            </p:cNvSpPr>
            <p:nvPr/>
          </p:nvSpPr>
          <p:spPr bwMode="auto">
            <a:xfrm>
              <a:off x="4368" y="1776"/>
              <a:ext cx="480" cy="0"/>
            </a:xfrm>
            <a:prstGeom prst="line">
              <a:avLst/>
            </a:prstGeom>
            <a:noFill/>
            <a:ln w="28575">
              <a:solidFill>
                <a:srgbClr val="0000CC"/>
              </a:solidFill>
              <a:round/>
              <a:headEnd/>
              <a:tailEnd/>
            </a:ln>
            <a:effectLst/>
          </p:spPr>
          <p:txBody>
            <a:bodyPr/>
            <a:lstStyle/>
            <a:p>
              <a:endParaRPr lang="zh-CN" altLang="en-US"/>
            </a:p>
          </p:txBody>
        </p:sp>
        <p:sp>
          <p:nvSpPr>
            <p:cNvPr id="23" name="Line 29"/>
            <p:cNvSpPr>
              <a:spLocks noChangeShapeType="1"/>
            </p:cNvSpPr>
            <p:nvPr/>
          </p:nvSpPr>
          <p:spPr bwMode="auto">
            <a:xfrm>
              <a:off x="5040" y="1776"/>
              <a:ext cx="576" cy="0"/>
            </a:xfrm>
            <a:prstGeom prst="line">
              <a:avLst/>
            </a:prstGeom>
            <a:noFill/>
            <a:ln w="28575">
              <a:solidFill>
                <a:srgbClr val="0000CC"/>
              </a:solidFill>
              <a:round/>
              <a:headEnd/>
              <a:tailEnd/>
            </a:ln>
            <a:effectLst/>
          </p:spPr>
          <p:txBody>
            <a:bodyPr/>
            <a:lstStyle/>
            <a:p>
              <a:endParaRPr lang="zh-CN" altLang="en-US"/>
            </a:p>
          </p:txBody>
        </p:sp>
        <p:sp>
          <p:nvSpPr>
            <p:cNvPr id="24" name="Line 30"/>
            <p:cNvSpPr>
              <a:spLocks noChangeShapeType="1"/>
            </p:cNvSpPr>
            <p:nvPr/>
          </p:nvSpPr>
          <p:spPr bwMode="auto">
            <a:xfrm>
              <a:off x="480" y="2688"/>
              <a:ext cx="528" cy="0"/>
            </a:xfrm>
            <a:prstGeom prst="line">
              <a:avLst/>
            </a:prstGeom>
            <a:noFill/>
            <a:ln w="28575">
              <a:solidFill>
                <a:srgbClr val="0000CC"/>
              </a:solidFill>
              <a:round/>
              <a:headEnd/>
              <a:tailEnd/>
            </a:ln>
            <a:effectLst/>
          </p:spPr>
          <p:txBody>
            <a:bodyPr/>
            <a:lstStyle/>
            <a:p>
              <a:endParaRPr lang="zh-CN" altLang="en-US"/>
            </a:p>
          </p:txBody>
        </p:sp>
        <p:sp>
          <p:nvSpPr>
            <p:cNvPr id="25" name="Line 31"/>
            <p:cNvSpPr>
              <a:spLocks noChangeShapeType="1"/>
            </p:cNvSpPr>
            <p:nvPr/>
          </p:nvSpPr>
          <p:spPr bwMode="auto">
            <a:xfrm>
              <a:off x="1152" y="2688"/>
              <a:ext cx="1104" cy="0"/>
            </a:xfrm>
            <a:prstGeom prst="line">
              <a:avLst/>
            </a:prstGeom>
            <a:noFill/>
            <a:ln w="28575">
              <a:solidFill>
                <a:srgbClr val="0000CC"/>
              </a:solidFill>
              <a:round/>
              <a:headEnd/>
              <a:tailEnd/>
            </a:ln>
            <a:effectLst/>
          </p:spPr>
          <p:txBody>
            <a:bodyPr/>
            <a:lstStyle/>
            <a:p>
              <a:endParaRPr lang="zh-CN" altLang="en-US"/>
            </a:p>
          </p:txBody>
        </p:sp>
        <p:sp>
          <p:nvSpPr>
            <p:cNvPr id="26" name="Line 32"/>
            <p:cNvSpPr>
              <a:spLocks noChangeShapeType="1"/>
            </p:cNvSpPr>
            <p:nvPr/>
          </p:nvSpPr>
          <p:spPr bwMode="auto">
            <a:xfrm>
              <a:off x="2448" y="2688"/>
              <a:ext cx="1152" cy="0"/>
            </a:xfrm>
            <a:prstGeom prst="line">
              <a:avLst/>
            </a:prstGeom>
            <a:noFill/>
            <a:ln w="28575">
              <a:solidFill>
                <a:srgbClr val="0000CC"/>
              </a:solidFill>
              <a:round/>
              <a:headEnd/>
              <a:tailEnd/>
            </a:ln>
            <a:effectLst/>
          </p:spPr>
          <p:txBody>
            <a:bodyPr/>
            <a:lstStyle/>
            <a:p>
              <a:endParaRPr lang="zh-CN" altLang="en-US"/>
            </a:p>
          </p:txBody>
        </p:sp>
        <p:sp>
          <p:nvSpPr>
            <p:cNvPr id="27" name="Line 33"/>
            <p:cNvSpPr>
              <a:spLocks noChangeShapeType="1"/>
            </p:cNvSpPr>
            <p:nvPr/>
          </p:nvSpPr>
          <p:spPr bwMode="auto">
            <a:xfrm>
              <a:off x="3744" y="2688"/>
              <a:ext cx="1152" cy="0"/>
            </a:xfrm>
            <a:prstGeom prst="line">
              <a:avLst/>
            </a:prstGeom>
            <a:noFill/>
            <a:ln w="28575">
              <a:solidFill>
                <a:srgbClr val="0000CC"/>
              </a:solidFill>
              <a:round/>
              <a:headEnd/>
              <a:tailEnd/>
            </a:ln>
            <a:effectLst/>
          </p:spPr>
          <p:txBody>
            <a:bodyPr/>
            <a:lstStyle/>
            <a:p>
              <a:endParaRPr lang="zh-CN" altLang="en-US"/>
            </a:p>
          </p:txBody>
        </p:sp>
        <p:sp>
          <p:nvSpPr>
            <p:cNvPr id="28" name="Line 35"/>
            <p:cNvSpPr>
              <a:spLocks noChangeShapeType="1"/>
            </p:cNvSpPr>
            <p:nvPr/>
          </p:nvSpPr>
          <p:spPr bwMode="auto">
            <a:xfrm>
              <a:off x="5088" y="2688"/>
              <a:ext cx="528" cy="0"/>
            </a:xfrm>
            <a:prstGeom prst="line">
              <a:avLst/>
            </a:prstGeom>
            <a:noFill/>
            <a:ln w="28575">
              <a:solidFill>
                <a:srgbClr val="0000CC"/>
              </a:solidFill>
              <a:round/>
              <a:headEnd/>
              <a:tailEnd/>
            </a:ln>
            <a:effectLst/>
          </p:spPr>
          <p:txBody>
            <a:bodyPr/>
            <a:lstStyle/>
            <a:p>
              <a:endParaRPr lang="zh-CN" altLang="en-US"/>
            </a:p>
          </p:txBody>
        </p:sp>
        <p:sp>
          <p:nvSpPr>
            <p:cNvPr id="29" name="Line 36"/>
            <p:cNvSpPr>
              <a:spLocks noChangeShapeType="1"/>
            </p:cNvSpPr>
            <p:nvPr/>
          </p:nvSpPr>
          <p:spPr bwMode="auto">
            <a:xfrm>
              <a:off x="432" y="3600"/>
              <a:ext cx="576" cy="0"/>
            </a:xfrm>
            <a:prstGeom prst="line">
              <a:avLst/>
            </a:prstGeom>
            <a:noFill/>
            <a:ln w="28575">
              <a:solidFill>
                <a:srgbClr val="0000CC"/>
              </a:solidFill>
              <a:round/>
              <a:headEnd/>
              <a:tailEnd/>
            </a:ln>
            <a:effectLst/>
          </p:spPr>
          <p:txBody>
            <a:bodyPr/>
            <a:lstStyle/>
            <a:p>
              <a:endParaRPr lang="zh-CN" altLang="en-US"/>
            </a:p>
          </p:txBody>
        </p:sp>
        <p:sp>
          <p:nvSpPr>
            <p:cNvPr id="30" name="Line 37"/>
            <p:cNvSpPr>
              <a:spLocks noChangeShapeType="1"/>
            </p:cNvSpPr>
            <p:nvPr/>
          </p:nvSpPr>
          <p:spPr bwMode="auto">
            <a:xfrm>
              <a:off x="1200" y="3600"/>
              <a:ext cx="1056" cy="0"/>
            </a:xfrm>
            <a:prstGeom prst="line">
              <a:avLst/>
            </a:prstGeom>
            <a:noFill/>
            <a:ln w="28575">
              <a:solidFill>
                <a:srgbClr val="0000CC"/>
              </a:solidFill>
              <a:round/>
              <a:headEnd/>
              <a:tailEnd/>
            </a:ln>
            <a:effectLst/>
          </p:spPr>
          <p:txBody>
            <a:bodyPr/>
            <a:lstStyle/>
            <a:p>
              <a:endParaRPr lang="zh-CN" altLang="en-US"/>
            </a:p>
          </p:txBody>
        </p:sp>
        <p:sp>
          <p:nvSpPr>
            <p:cNvPr id="31" name="Line 38"/>
            <p:cNvSpPr>
              <a:spLocks noChangeShapeType="1"/>
            </p:cNvSpPr>
            <p:nvPr/>
          </p:nvSpPr>
          <p:spPr bwMode="auto">
            <a:xfrm>
              <a:off x="3696" y="3600"/>
              <a:ext cx="144" cy="0"/>
            </a:xfrm>
            <a:prstGeom prst="line">
              <a:avLst/>
            </a:prstGeom>
            <a:noFill/>
            <a:ln w="28575">
              <a:solidFill>
                <a:srgbClr val="0000CC"/>
              </a:solidFill>
              <a:round/>
              <a:headEnd/>
              <a:tailEnd/>
            </a:ln>
            <a:effectLst/>
          </p:spPr>
          <p:txBody>
            <a:bodyPr/>
            <a:lstStyle/>
            <a:p>
              <a:endParaRPr lang="zh-CN" altLang="en-US"/>
            </a:p>
          </p:txBody>
        </p:sp>
        <p:sp>
          <p:nvSpPr>
            <p:cNvPr id="32" name="Line 39"/>
            <p:cNvSpPr>
              <a:spLocks noChangeShapeType="1"/>
            </p:cNvSpPr>
            <p:nvPr/>
          </p:nvSpPr>
          <p:spPr bwMode="auto">
            <a:xfrm>
              <a:off x="3984" y="3600"/>
              <a:ext cx="144" cy="0"/>
            </a:xfrm>
            <a:prstGeom prst="line">
              <a:avLst/>
            </a:prstGeom>
            <a:noFill/>
            <a:ln w="28575">
              <a:solidFill>
                <a:srgbClr val="0000CC"/>
              </a:solidFill>
              <a:round/>
              <a:headEnd/>
              <a:tailEnd/>
            </a:ln>
            <a:effectLst/>
          </p:spPr>
          <p:txBody>
            <a:bodyPr/>
            <a:lstStyle/>
            <a:p>
              <a:endParaRPr lang="zh-CN" altLang="en-US"/>
            </a:p>
          </p:txBody>
        </p:sp>
        <p:sp>
          <p:nvSpPr>
            <p:cNvPr id="33" name="Line 40"/>
            <p:cNvSpPr>
              <a:spLocks noChangeShapeType="1"/>
            </p:cNvSpPr>
            <p:nvPr/>
          </p:nvSpPr>
          <p:spPr bwMode="auto">
            <a:xfrm>
              <a:off x="4464" y="3600"/>
              <a:ext cx="144" cy="0"/>
            </a:xfrm>
            <a:prstGeom prst="line">
              <a:avLst/>
            </a:prstGeom>
            <a:noFill/>
            <a:ln w="28575">
              <a:solidFill>
                <a:srgbClr val="0000CC"/>
              </a:solidFill>
              <a:round/>
              <a:headEnd/>
              <a:tailEnd/>
            </a:ln>
            <a:effectLst/>
          </p:spPr>
          <p:txBody>
            <a:bodyPr/>
            <a:lstStyle/>
            <a:p>
              <a:endParaRPr lang="zh-CN" altLang="en-US"/>
            </a:p>
          </p:txBody>
        </p:sp>
        <p:sp>
          <p:nvSpPr>
            <p:cNvPr id="34" name="Line 41"/>
            <p:cNvSpPr>
              <a:spLocks noChangeShapeType="1"/>
            </p:cNvSpPr>
            <p:nvPr/>
          </p:nvSpPr>
          <p:spPr bwMode="auto">
            <a:xfrm>
              <a:off x="4752" y="3600"/>
              <a:ext cx="144" cy="0"/>
            </a:xfrm>
            <a:prstGeom prst="line">
              <a:avLst/>
            </a:prstGeom>
            <a:noFill/>
            <a:ln w="28575">
              <a:solidFill>
                <a:srgbClr val="0000CC"/>
              </a:solidFill>
              <a:round/>
              <a:headEnd/>
              <a:tailEnd/>
            </a:ln>
            <a:effectLst/>
          </p:spPr>
          <p:txBody>
            <a:bodyPr/>
            <a:lstStyle/>
            <a:p>
              <a:endParaRPr lang="zh-CN" altLang="en-US"/>
            </a:p>
          </p:txBody>
        </p:sp>
      </p:grpSp>
      <p:sp>
        <p:nvSpPr>
          <p:cNvPr id="35" name="Line 31"/>
          <p:cNvSpPr>
            <a:spLocks noChangeShapeType="1"/>
          </p:cNvSpPr>
          <p:nvPr/>
        </p:nvSpPr>
        <p:spPr bwMode="auto">
          <a:xfrm>
            <a:off x="1835696" y="2924944"/>
            <a:ext cx="1752600" cy="0"/>
          </a:xfrm>
          <a:prstGeom prst="line">
            <a:avLst/>
          </a:prstGeom>
          <a:noFill/>
          <a:ln w="28575">
            <a:solidFill>
              <a:srgbClr val="0000CC"/>
            </a:solidFill>
            <a:round/>
            <a:headEnd/>
            <a:tailEnd/>
          </a:ln>
          <a:effectLst/>
        </p:spPr>
        <p:txBody>
          <a:bodyPr/>
          <a:lstStyle/>
          <a:p>
            <a:endParaRPr lang="zh-CN" altLang="en-US"/>
          </a:p>
        </p:txBody>
      </p:sp>
      <p:sp>
        <p:nvSpPr>
          <p:cNvPr id="36" name="Line 31"/>
          <p:cNvSpPr>
            <a:spLocks noChangeShapeType="1"/>
          </p:cNvSpPr>
          <p:nvPr/>
        </p:nvSpPr>
        <p:spPr bwMode="auto">
          <a:xfrm>
            <a:off x="3827512" y="2924944"/>
            <a:ext cx="1752600" cy="0"/>
          </a:xfrm>
          <a:prstGeom prst="line">
            <a:avLst/>
          </a:prstGeom>
          <a:noFill/>
          <a:ln w="28575">
            <a:solidFill>
              <a:srgbClr val="0000CC"/>
            </a:solidFill>
            <a:round/>
            <a:headEnd/>
            <a:tailEnd/>
          </a:ln>
          <a:effectLst/>
        </p:spPr>
        <p:txBody>
          <a:bodyPr/>
          <a:lstStyle/>
          <a:p>
            <a:endParaRPr lang="zh-CN" altLang="en-US"/>
          </a:p>
        </p:txBody>
      </p:sp>
      <p:sp>
        <p:nvSpPr>
          <p:cNvPr id="37" name="Line 24"/>
          <p:cNvSpPr>
            <a:spLocks noChangeShapeType="1"/>
          </p:cNvSpPr>
          <p:nvPr/>
        </p:nvSpPr>
        <p:spPr bwMode="auto">
          <a:xfrm>
            <a:off x="971600" y="2924944"/>
            <a:ext cx="685800" cy="0"/>
          </a:xfrm>
          <a:prstGeom prst="line">
            <a:avLst/>
          </a:prstGeom>
          <a:noFill/>
          <a:ln w="28575">
            <a:solidFill>
              <a:srgbClr val="0000CC"/>
            </a:solidFill>
            <a:round/>
            <a:headEnd/>
            <a:tailEnd/>
          </a:ln>
          <a:effectLst/>
        </p:spPr>
        <p:txBody>
          <a:bodyPr/>
          <a:lstStyle/>
          <a:p>
            <a:endParaRPr lang="zh-CN" alt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位图文件头的数据结构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 Box 4"/>
          <p:cNvSpPr txBox="1">
            <a:spLocks noChangeArrowheads="1"/>
          </p:cNvSpPr>
          <p:nvPr/>
        </p:nvSpPr>
        <p:spPr bwMode="auto">
          <a:xfrm>
            <a:off x="609600" y="1905000"/>
            <a:ext cx="8077200" cy="3317875"/>
          </a:xfrm>
          <a:prstGeom prst="rect">
            <a:avLst/>
          </a:prstGeom>
          <a:noFill/>
          <a:ln w="12700">
            <a:noFill/>
            <a:miter lim="800000"/>
            <a:headEnd/>
            <a:tailEnd/>
          </a:ln>
          <a:effectLst/>
        </p:spPr>
        <p:txBody>
          <a:bodyPr>
            <a:spAutoFit/>
          </a:bodyPr>
          <a:lstStyle/>
          <a:p>
            <a:pPr algn="l"/>
            <a:r>
              <a:rPr lang="en-US" altLang="zh-CN" sz="2000" dirty="0" err="1">
                <a:latin typeface="Times New Roman" pitchFamily="18" charset="0"/>
                <a:ea typeface="宋体" charset="-122"/>
              </a:rPr>
              <a:t>typedef</a:t>
            </a:r>
            <a:r>
              <a:rPr lang="en-US" altLang="zh-CN" sz="2000" dirty="0">
                <a:latin typeface="Times New Roman" pitchFamily="18" charset="0"/>
                <a:ea typeface="宋体" charset="-122"/>
              </a:rPr>
              <a:t> </a:t>
            </a:r>
            <a:r>
              <a:rPr lang="en-US" altLang="zh-CN" sz="2000" dirty="0" err="1">
                <a:latin typeface="Times New Roman" pitchFamily="18" charset="0"/>
                <a:ea typeface="宋体" charset="-122"/>
              </a:rPr>
              <a:t>struct</a:t>
            </a:r>
            <a:r>
              <a:rPr lang="en-US" altLang="zh-CN" sz="2000" dirty="0">
                <a:latin typeface="Times New Roman" pitchFamily="18" charset="0"/>
                <a:ea typeface="宋体" charset="-122"/>
              </a:rPr>
              <a:t> </a:t>
            </a:r>
            <a:r>
              <a:rPr lang="en-US" altLang="zh-CN" sz="2000" dirty="0" err="1">
                <a:latin typeface="Times New Roman" pitchFamily="18" charset="0"/>
                <a:ea typeface="宋体" charset="-122"/>
              </a:rPr>
              <a:t>tagBITMAPFILEHEADER</a:t>
            </a:r>
            <a:r>
              <a:rPr lang="en-US" altLang="zh-CN" sz="2000" dirty="0">
                <a:latin typeface="Times New Roman" pitchFamily="18" charset="0"/>
                <a:ea typeface="宋体" charset="-122"/>
              </a:rPr>
              <a:t> {</a:t>
            </a:r>
          </a:p>
          <a:p>
            <a:pPr algn="l"/>
            <a:r>
              <a:rPr lang="en-US" altLang="zh-CN" sz="2000" dirty="0">
                <a:latin typeface="Times New Roman" pitchFamily="18" charset="0"/>
                <a:ea typeface="宋体" charset="-122"/>
              </a:rPr>
              <a:t>        WORD         </a:t>
            </a:r>
            <a:r>
              <a:rPr lang="en-US" altLang="zh-CN" sz="2000" dirty="0" err="1">
                <a:latin typeface="Times New Roman" pitchFamily="18" charset="0"/>
                <a:ea typeface="宋体" charset="-122"/>
              </a:rPr>
              <a:t>bfType</a:t>
            </a:r>
            <a:r>
              <a:rPr lang="en-US" altLang="zh-CN" sz="2000" dirty="0">
                <a:latin typeface="Times New Roman" pitchFamily="18" charset="0"/>
                <a:ea typeface="宋体" charset="-122"/>
              </a:rPr>
              <a:t>;            /* </a:t>
            </a:r>
            <a:r>
              <a:rPr lang="zh-CN" altLang="en-US" sz="2000" dirty="0">
                <a:latin typeface="Times New Roman" pitchFamily="18" charset="0"/>
              </a:rPr>
              <a:t>说明文件的类型  */</a:t>
            </a:r>
            <a:endParaRPr lang="en-US" altLang="zh-CN" sz="2000" dirty="0">
              <a:latin typeface="Times New Roman" pitchFamily="18" charset="0"/>
              <a:ea typeface="宋体" charset="-122"/>
            </a:endParaRPr>
          </a:p>
          <a:p>
            <a:pPr algn="l"/>
            <a:r>
              <a:rPr lang="en-US" altLang="zh-CN" sz="2000" dirty="0">
                <a:latin typeface="Times New Roman" pitchFamily="18" charset="0"/>
                <a:ea typeface="宋体" charset="-122"/>
              </a:rPr>
              <a:t>        DWORD      </a:t>
            </a:r>
            <a:r>
              <a:rPr lang="en-US" altLang="zh-CN" sz="2000" dirty="0" err="1">
                <a:latin typeface="Times New Roman" pitchFamily="18" charset="0"/>
                <a:ea typeface="宋体" charset="-122"/>
              </a:rPr>
              <a:t>bfSize</a:t>
            </a:r>
            <a:r>
              <a:rPr lang="en-US" altLang="zh-CN" sz="2000" dirty="0">
                <a:latin typeface="Times New Roman" pitchFamily="18" charset="0"/>
                <a:ea typeface="宋体" charset="-122"/>
              </a:rPr>
              <a:t>;              /* </a:t>
            </a:r>
            <a:r>
              <a:rPr lang="zh-CN" altLang="en-US" sz="2000" dirty="0">
                <a:latin typeface="Times New Roman" pitchFamily="18" charset="0"/>
              </a:rPr>
              <a:t>说明文件的大小，用字节为单位  */</a:t>
            </a:r>
            <a:endParaRPr lang="en-US" altLang="zh-CN" sz="2000" dirty="0">
              <a:latin typeface="Times New Roman" pitchFamily="18" charset="0"/>
              <a:ea typeface="宋体" charset="-122"/>
            </a:endParaRPr>
          </a:p>
          <a:p>
            <a:pPr algn="l"/>
            <a:r>
              <a:rPr lang="en-US" altLang="zh-CN" sz="2000" dirty="0">
                <a:latin typeface="Times New Roman" pitchFamily="18" charset="0"/>
                <a:ea typeface="宋体" charset="-122"/>
              </a:rPr>
              <a:t>        WORD         bfReserved1;   /* </a:t>
            </a:r>
            <a:r>
              <a:rPr lang="zh-CN" altLang="en-US" sz="2000" dirty="0">
                <a:latin typeface="Times New Roman" pitchFamily="18" charset="0"/>
              </a:rPr>
              <a:t>保留，设置为0 */</a:t>
            </a:r>
            <a:endParaRPr lang="en-US" altLang="zh-CN" sz="2000" dirty="0">
              <a:latin typeface="Times New Roman" pitchFamily="18" charset="0"/>
              <a:ea typeface="宋体" charset="-122"/>
            </a:endParaRPr>
          </a:p>
          <a:p>
            <a:pPr algn="l"/>
            <a:r>
              <a:rPr lang="en-US" altLang="zh-CN" sz="2000" dirty="0">
                <a:latin typeface="Times New Roman" pitchFamily="18" charset="0"/>
                <a:ea typeface="宋体" charset="-122"/>
              </a:rPr>
              <a:t>        WORD         bfReserved2;   /* </a:t>
            </a:r>
            <a:r>
              <a:rPr lang="zh-CN" altLang="en-US" sz="2000" dirty="0">
                <a:latin typeface="Times New Roman" pitchFamily="18" charset="0"/>
              </a:rPr>
              <a:t>保留，设置为0 */</a:t>
            </a:r>
            <a:endParaRPr lang="en-US" altLang="zh-CN" sz="2000" dirty="0">
              <a:latin typeface="Times New Roman" pitchFamily="18" charset="0"/>
              <a:ea typeface="宋体" charset="-122"/>
            </a:endParaRPr>
          </a:p>
          <a:p>
            <a:pPr algn="l"/>
            <a:r>
              <a:rPr lang="en-US" altLang="zh-CN" sz="2000" dirty="0">
                <a:latin typeface="Times New Roman" pitchFamily="18" charset="0"/>
                <a:ea typeface="宋体" charset="-122"/>
              </a:rPr>
              <a:t>        DWORD      </a:t>
            </a:r>
            <a:r>
              <a:rPr lang="en-US" altLang="zh-CN" sz="2000" dirty="0" err="1">
                <a:latin typeface="Times New Roman" pitchFamily="18" charset="0"/>
                <a:ea typeface="宋体" charset="-122"/>
              </a:rPr>
              <a:t>bfOffBits</a:t>
            </a:r>
            <a:r>
              <a:rPr lang="en-US" altLang="zh-CN" sz="2000" dirty="0">
                <a:latin typeface="Times New Roman" pitchFamily="18" charset="0"/>
                <a:ea typeface="宋体" charset="-122"/>
              </a:rPr>
              <a:t>;         /* </a:t>
            </a:r>
            <a:r>
              <a:rPr lang="zh-CN" altLang="en-US" sz="2000" dirty="0">
                <a:latin typeface="Times New Roman" pitchFamily="18" charset="0"/>
              </a:rPr>
              <a:t>说明从</a:t>
            </a:r>
            <a:r>
              <a:rPr lang="en-US" altLang="zh-CN" sz="2000" dirty="0">
                <a:latin typeface="Times New Roman" pitchFamily="18" charset="0"/>
              </a:rPr>
              <a:t>BITMAPFILEHEADER</a:t>
            </a:r>
            <a:r>
              <a:rPr lang="zh-CN" altLang="en-US" sz="2000" dirty="0">
                <a:latin typeface="Times New Roman" pitchFamily="18" charset="0"/>
              </a:rPr>
              <a:t>结构</a:t>
            </a:r>
          </a:p>
          <a:p>
            <a:pPr algn="l"/>
            <a:r>
              <a:rPr lang="zh-CN" altLang="en-US" sz="2000" dirty="0">
                <a:latin typeface="Times New Roman" pitchFamily="18" charset="0"/>
              </a:rPr>
              <a:t>                                                           开始到实际的图像数据之间的字 节</a:t>
            </a:r>
          </a:p>
          <a:p>
            <a:pPr algn="l"/>
            <a:r>
              <a:rPr lang="zh-CN" altLang="en-US" sz="2000" dirty="0">
                <a:latin typeface="Times New Roman" pitchFamily="18" charset="0"/>
              </a:rPr>
              <a:t>                                                           偏移量 */</a:t>
            </a:r>
            <a:endParaRPr lang="en-US" altLang="zh-CN" sz="2000" dirty="0">
              <a:latin typeface="Times New Roman" pitchFamily="18" charset="0"/>
              <a:ea typeface="宋体" charset="-122"/>
            </a:endParaRPr>
          </a:p>
          <a:p>
            <a:pPr algn="l"/>
            <a:r>
              <a:rPr lang="en-US" altLang="zh-CN" sz="2000" dirty="0">
                <a:latin typeface="Times New Roman" pitchFamily="18" charset="0"/>
                <a:ea typeface="宋体" charset="-122"/>
              </a:rPr>
              <a:t>}   BITMAPFILEHEADER;</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位图信息头的数据结构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 Box 4"/>
          <p:cNvSpPr txBox="1">
            <a:spLocks noChangeArrowheads="1"/>
          </p:cNvSpPr>
          <p:nvPr/>
        </p:nvSpPr>
        <p:spPr bwMode="auto">
          <a:xfrm>
            <a:off x="609600" y="1349375"/>
            <a:ext cx="8077200" cy="4708981"/>
          </a:xfrm>
          <a:prstGeom prst="rect">
            <a:avLst/>
          </a:prstGeom>
          <a:noFill/>
          <a:ln w="12700">
            <a:noFill/>
            <a:miter lim="800000"/>
            <a:headEnd/>
            <a:tailEnd/>
          </a:ln>
          <a:effectLst/>
        </p:spPr>
        <p:txBody>
          <a:bodyPr>
            <a:spAutoFit/>
          </a:bodyPr>
          <a:lstStyle/>
          <a:p>
            <a:pPr algn="l"/>
            <a:r>
              <a:rPr lang="en-US" altLang="zh-CN" sz="2000" dirty="0" err="1">
                <a:latin typeface="Times New Roman" pitchFamily="18" charset="0"/>
              </a:rPr>
              <a:t>typedef</a:t>
            </a:r>
            <a:r>
              <a:rPr lang="en-US" altLang="zh-CN" sz="2000" dirty="0">
                <a:latin typeface="Times New Roman" pitchFamily="18" charset="0"/>
              </a:rPr>
              <a:t> </a:t>
            </a:r>
            <a:r>
              <a:rPr lang="en-US" altLang="zh-CN" sz="2000" dirty="0" err="1">
                <a:latin typeface="Times New Roman" pitchFamily="18" charset="0"/>
              </a:rPr>
              <a:t>struct</a:t>
            </a:r>
            <a:r>
              <a:rPr lang="en-US" altLang="zh-CN" sz="2000" dirty="0">
                <a:latin typeface="Times New Roman" pitchFamily="18" charset="0"/>
              </a:rPr>
              <a:t> </a:t>
            </a:r>
            <a:r>
              <a:rPr lang="en-US" altLang="zh-CN" sz="2000" dirty="0" err="1">
                <a:latin typeface="Times New Roman" pitchFamily="18" charset="0"/>
              </a:rPr>
              <a:t>tagBITMAPINFOHEADER</a:t>
            </a:r>
            <a:r>
              <a:rPr lang="en-US" altLang="zh-CN" sz="2000" dirty="0">
                <a:latin typeface="Times New Roman" pitchFamily="18" charset="0"/>
              </a:rPr>
              <a:t> { </a:t>
            </a:r>
          </a:p>
          <a:p>
            <a:pPr algn="l"/>
            <a:r>
              <a:rPr lang="en-US" altLang="zh-CN" sz="2000" dirty="0">
                <a:latin typeface="Times New Roman" pitchFamily="18" charset="0"/>
              </a:rPr>
              <a:t>        DWORD    </a:t>
            </a:r>
            <a:r>
              <a:rPr lang="en-US" altLang="zh-CN" sz="2000" dirty="0" err="1">
                <a:latin typeface="Times New Roman" pitchFamily="18" charset="0"/>
              </a:rPr>
              <a:t>biSize</a:t>
            </a:r>
            <a:r>
              <a:rPr lang="en-US" altLang="zh-CN" sz="2000" dirty="0">
                <a:latin typeface="Times New Roman" pitchFamily="18" charset="0"/>
              </a:rPr>
              <a:t>;       /* </a:t>
            </a:r>
            <a:r>
              <a:rPr lang="zh-CN" altLang="en-US" sz="2000" dirty="0">
                <a:latin typeface="Times New Roman" pitchFamily="18" charset="0"/>
              </a:rPr>
              <a:t>说明结构体所需字节数 */</a:t>
            </a:r>
            <a:endParaRPr lang="en-US" altLang="zh-CN" sz="2000" dirty="0">
              <a:latin typeface="Times New Roman" pitchFamily="18" charset="0"/>
            </a:endParaRPr>
          </a:p>
          <a:p>
            <a:pPr algn="l"/>
            <a:r>
              <a:rPr lang="en-US" altLang="zh-CN" sz="2000" dirty="0">
                <a:latin typeface="Times New Roman" pitchFamily="18" charset="0"/>
              </a:rPr>
              <a:t>        LONG        </a:t>
            </a:r>
            <a:r>
              <a:rPr lang="en-US" altLang="zh-CN" sz="2000" dirty="0" err="1">
                <a:latin typeface="Times New Roman" pitchFamily="18" charset="0"/>
              </a:rPr>
              <a:t>biWidth</a:t>
            </a:r>
            <a:r>
              <a:rPr lang="en-US" altLang="zh-CN" sz="2000" dirty="0">
                <a:latin typeface="Times New Roman" pitchFamily="18" charset="0"/>
              </a:rPr>
              <a:t>;   /* </a:t>
            </a:r>
            <a:r>
              <a:rPr lang="zh-CN" altLang="en-US" sz="2000" dirty="0">
                <a:latin typeface="Times New Roman" pitchFamily="18" charset="0"/>
              </a:rPr>
              <a:t>以像素为单位说明图像的宽度 */</a:t>
            </a:r>
          </a:p>
          <a:p>
            <a:pPr algn="l"/>
            <a:r>
              <a:rPr lang="en-US" altLang="zh-CN" sz="2000" dirty="0">
                <a:latin typeface="Times New Roman" pitchFamily="18" charset="0"/>
              </a:rPr>
              <a:t>        LONG        </a:t>
            </a:r>
            <a:r>
              <a:rPr lang="en-US" altLang="zh-CN" sz="2000" dirty="0" err="1">
                <a:latin typeface="Times New Roman" pitchFamily="18" charset="0"/>
              </a:rPr>
              <a:t>biHeight</a:t>
            </a:r>
            <a:r>
              <a:rPr lang="en-US" altLang="zh-CN" sz="2000" dirty="0">
                <a:latin typeface="Times New Roman" pitchFamily="18" charset="0"/>
              </a:rPr>
              <a:t>;  /* </a:t>
            </a:r>
            <a:r>
              <a:rPr lang="zh-CN" altLang="en-US" sz="2000" dirty="0">
                <a:latin typeface="Times New Roman" pitchFamily="18" charset="0"/>
              </a:rPr>
              <a:t>以像素为单位说明图像的</a:t>
            </a:r>
            <a:r>
              <a:rPr lang="zh-CN" altLang="en-US" sz="2000" dirty="0" smtClean="0">
                <a:latin typeface="Times New Roman" pitchFamily="18" charset="0"/>
              </a:rPr>
              <a:t>高度*/</a:t>
            </a:r>
            <a:endParaRPr lang="zh-CN" altLang="en-US" sz="2000" dirty="0">
              <a:latin typeface="Times New Roman" pitchFamily="18" charset="0"/>
            </a:endParaRPr>
          </a:p>
          <a:p>
            <a:pPr algn="l"/>
            <a:r>
              <a:rPr lang="en-US" altLang="zh-CN" sz="2000" dirty="0">
                <a:latin typeface="Times New Roman" pitchFamily="18" charset="0"/>
              </a:rPr>
              <a:t>        WORD       </a:t>
            </a:r>
            <a:r>
              <a:rPr lang="en-US" altLang="zh-CN" sz="2000" dirty="0" err="1">
                <a:latin typeface="Times New Roman" pitchFamily="18" charset="0"/>
              </a:rPr>
              <a:t>biPlanes</a:t>
            </a:r>
            <a:r>
              <a:rPr lang="en-US" altLang="zh-CN" sz="2000" dirty="0">
                <a:latin typeface="Times New Roman" pitchFamily="18" charset="0"/>
              </a:rPr>
              <a:t>;   /* </a:t>
            </a:r>
            <a:r>
              <a:rPr lang="zh-CN" altLang="en-US" sz="2000" dirty="0">
                <a:latin typeface="Times New Roman" pitchFamily="18" charset="0"/>
              </a:rPr>
              <a:t>说明位面数，必须为1 */</a:t>
            </a:r>
          </a:p>
          <a:p>
            <a:pPr algn="l"/>
            <a:r>
              <a:rPr lang="en-US" altLang="zh-CN" sz="2000" dirty="0">
                <a:latin typeface="Times New Roman" pitchFamily="18" charset="0"/>
              </a:rPr>
              <a:t>        WORD       </a:t>
            </a:r>
            <a:r>
              <a:rPr lang="en-US" altLang="zh-CN" sz="2000" dirty="0" err="1">
                <a:latin typeface="Times New Roman" pitchFamily="18" charset="0"/>
              </a:rPr>
              <a:t>biBitCount</a:t>
            </a:r>
            <a:r>
              <a:rPr lang="en-US" altLang="zh-CN" sz="2000" dirty="0">
                <a:latin typeface="Times New Roman" pitchFamily="18" charset="0"/>
              </a:rPr>
              <a:t>;  /* </a:t>
            </a:r>
            <a:r>
              <a:rPr lang="zh-CN" altLang="en-US" sz="2000" dirty="0">
                <a:latin typeface="Times New Roman" pitchFamily="18" charset="0"/>
              </a:rPr>
              <a:t>说明位数/像素，1、2、4、8、24 */</a:t>
            </a:r>
            <a:endParaRPr lang="en-US" altLang="zh-CN" sz="2000" dirty="0">
              <a:latin typeface="Times New Roman" pitchFamily="18" charset="0"/>
            </a:endParaRPr>
          </a:p>
          <a:p>
            <a:pPr algn="l"/>
            <a:r>
              <a:rPr lang="en-US" altLang="zh-CN" sz="2000" dirty="0">
                <a:latin typeface="Times New Roman" pitchFamily="18" charset="0"/>
              </a:rPr>
              <a:t>        DWORD    </a:t>
            </a:r>
            <a:r>
              <a:rPr lang="en-US" altLang="zh-CN" sz="2000" dirty="0" err="1">
                <a:latin typeface="Times New Roman" pitchFamily="18" charset="0"/>
              </a:rPr>
              <a:t>biCompression</a:t>
            </a:r>
            <a:r>
              <a:rPr lang="en-US" altLang="zh-CN" sz="2000" dirty="0">
                <a:latin typeface="Times New Roman" pitchFamily="18" charset="0"/>
              </a:rPr>
              <a:t>;  /* </a:t>
            </a:r>
            <a:r>
              <a:rPr lang="zh-CN" altLang="en-US" sz="2000" dirty="0">
                <a:latin typeface="Times New Roman" pitchFamily="18" charset="0"/>
              </a:rPr>
              <a:t>说明图像是否压缩及压缩类型 */</a:t>
            </a:r>
          </a:p>
          <a:p>
            <a:pPr algn="l"/>
            <a:r>
              <a:rPr lang="en-US" altLang="zh-CN" sz="2000" dirty="0">
                <a:latin typeface="Times New Roman" pitchFamily="18" charset="0"/>
              </a:rPr>
              <a:t>        DWORD    </a:t>
            </a:r>
            <a:r>
              <a:rPr lang="en-US" altLang="zh-CN" sz="2000" dirty="0" err="1">
                <a:latin typeface="Times New Roman" pitchFamily="18" charset="0"/>
              </a:rPr>
              <a:t>biSizeImage</a:t>
            </a:r>
            <a:r>
              <a:rPr lang="en-US" altLang="zh-CN" sz="2000" dirty="0">
                <a:latin typeface="Times New Roman" pitchFamily="18" charset="0"/>
              </a:rPr>
              <a:t>;    /*  </a:t>
            </a:r>
            <a:r>
              <a:rPr lang="zh-CN" altLang="en-US" sz="2000" dirty="0">
                <a:latin typeface="Times New Roman" pitchFamily="18" charset="0"/>
              </a:rPr>
              <a:t>以字节为单位说明图像大小 */</a:t>
            </a:r>
          </a:p>
          <a:p>
            <a:pPr algn="l"/>
            <a:r>
              <a:rPr lang="en-US" altLang="zh-CN" sz="2000" dirty="0">
                <a:latin typeface="Times New Roman" pitchFamily="18" charset="0"/>
              </a:rPr>
              <a:t>        LONG        </a:t>
            </a:r>
            <a:r>
              <a:rPr lang="en-US" altLang="zh-CN" sz="2000" dirty="0" err="1">
                <a:latin typeface="Times New Roman" pitchFamily="18" charset="0"/>
              </a:rPr>
              <a:t>biXPelsPerMeter</a:t>
            </a:r>
            <a:r>
              <a:rPr lang="en-US" altLang="zh-CN" sz="2000" dirty="0">
                <a:latin typeface="Times New Roman" pitchFamily="18" charset="0"/>
              </a:rPr>
              <a:t>;    /*  </a:t>
            </a:r>
            <a:r>
              <a:rPr lang="zh-CN" altLang="en-US" sz="2000" dirty="0">
                <a:latin typeface="Times New Roman" pitchFamily="18" charset="0"/>
              </a:rPr>
              <a:t>说明水平分辨率，像素/米</a:t>
            </a:r>
            <a:r>
              <a:rPr lang="en-US" altLang="zh-CN" sz="2000" dirty="0">
                <a:latin typeface="Times New Roman" pitchFamily="18" charset="0"/>
              </a:rPr>
              <a:t> */</a:t>
            </a:r>
          </a:p>
          <a:p>
            <a:pPr algn="l"/>
            <a:r>
              <a:rPr lang="en-US" altLang="zh-CN" sz="2000" dirty="0">
                <a:latin typeface="Times New Roman" pitchFamily="18" charset="0"/>
              </a:rPr>
              <a:t>        LONG        </a:t>
            </a:r>
            <a:r>
              <a:rPr lang="en-US" altLang="zh-CN" sz="2000" dirty="0" err="1">
                <a:latin typeface="Times New Roman" pitchFamily="18" charset="0"/>
              </a:rPr>
              <a:t>biYPelsPerMeter</a:t>
            </a:r>
            <a:r>
              <a:rPr lang="en-US" altLang="zh-CN" sz="2000" dirty="0">
                <a:latin typeface="Times New Roman" pitchFamily="18" charset="0"/>
              </a:rPr>
              <a:t>;    /*  </a:t>
            </a:r>
            <a:r>
              <a:rPr lang="zh-CN" altLang="en-US" sz="2000" dirty="0">
                <a:latin typeface="Times New Roman" pitchFamily="18" charset="0"/>
              </a:rPr>
              <a:t>说明垂直分辨率，像素/米</a:t>
            </a:r>
            <a:r>
              <a:rPr lang="en-US" altLang="zh-CN" sz="2000" dirty="0">
                <a:latin typeface="Times New Roman" pitchFamily="18" charset="0"/>
              </a:rPr>
              <a:t> */</a:t>
            </a:r>
          </a:p>
          <a:p>
            <a:pPr algn="l"/>
            <a:r>
              <a:rPr lang="en-US" altLang="zh-CN" sz="2000" dirty="0">
                <a:latin typeface="Times New Roman" pitchFamily="18" charset="0"/>
              </a:rPr>
              <a:t>        DWORD    </a:t>
            </a:r>
            <a:r>
              <a:rPr lang="en-US" altLang="zh-CN" sz="2000" dirty="0" err="1">
                <a:latin typeface="Times New Roman" pitchFamily="18" charset="0"/>
              </a:rPr>
              <a:t>biClrUsed</a:t>
            </a:r>
            <a:r>
              <a:rPr lang="en-US" altLang="zh-CN" sz="2000" dirty="0">
                <a:latin typeface="Times New Roman" pitchFamily="18" charset="0"/>
              </a:rPr>
              <a:t>;    /* </a:t>
            </a:r>
            <a:r>
              <a:rPr lang="zh-CN" altLang="en-US" sz="2000" dirty="0">
                <a:latin typeface="Times New Roman" pitchFamily="18" charset="0"/>
              </a:rPr>
              <a:t>说明图像实际用到的颜色数，如果为0</a:t>
            </a:r>
          </a:p>
          <a:p>
            <a:pPr algn="l"/>
            <a:r>
              <a:rPr lang="zh-CN" altLang="en-US" sz="2000" dirty="0">
                <a:latin typeface="Times New Roman" pitchFamily="18" charset="0"/>
              </a:rPr>
              <a:t>                                                       则颜色数为2的</a:t>
            </a:r>
            <a:r>
              <a:rPr lang="en-US" altLang="zh-CN" sz="2000" dirty="0" err="1">
                <a:latin typeface="Times New Roman" pitchFamily="18" charset="0"/>
              </a:rPr>
              <a:t>biBitCount</a:t>
            </a:r>
            <a:r>
              <a:rPr lang="zh-CN" altLang="en-US" sz="2000" dirty="0">
                <a:latin typeface="Times New Roman" pitchFamily="18" charset="0"/>
              </a:rPr>
              <a:t>次方 */</a:t>
            </a:r>
          </a:p>
          <a:p>
            <a:pPr algn="l"/>
            <a:r>
              <a:rPr lang="en-US" altLang="zh-CN" sz="2000" dirty="0">
                <a:latin typeface="Times New Roman" pitchFamily="18" charset="0"/>
              </a:rPr>
              <a:t>        DWORD    </a:t>
            </a:r>
            <a:r>
              <a:rPr lang="en-US" altLang="zh-CN" sz="2000" dirty="0" err="1">
                <a:latin typeface="Times New Roman" pitchFamily="18" charset="0"/>
              </a:rPr>
              <a:t>biClrImportant</a:t>
            </a:r>
            <a:r>
              <a:rPr lang="en-US" altLang="zh-CN" sz="2000" dirty="0">
                <a:latin typeface="Times New Roman" pitchFamily="18" charset="0"/>
              </a:rPr>
              <a:t>;  /*</a:t>
            </a:r>
            <a:r>
              <a:rPr lang="zh-CN" altLang="en-US" sz="2000" dirty="0">
                <a:latin typeface="Times New Roman" pitchFamily="18" charset="0"/>
              </a:rPr>
              <a:t>说明对图像显示有重要影响的颜色         </a:t>
            </a:r>
          </a:p>
          <a:p>
            <a:pPr algn="l"/>
            <a:r>
              <a:rPr lang="zh-CN" altLang="en-US" sz="2000" dirty="0">
                <a:latin typeface="Times New Roman" pitchFamily="18" charset="0"/>
              </a:rPr>
              <a:t>                                   索引的数目，如果是0，表示都重要。</a:t>
            </a:r>
            <a:r>
              <a:rPr lang="en-US" altLang="zh-CN" sz="2000" dirty="0">
                <a:latin typeface="Times New Roman" pitchFamily="18" charset="0"/>
              </a:rPr>
              <a:t>*/</a:t>
            </a:r>
          </a:p>
          <a:p>
            <a:pPr algn="l"/>
            <a:r>
              <a:rPr lang="en-US" altLang="zh-CN" sz="2000" dirty="0">
                <a:latin typeface="Times New Roman" pitchFamily="18" charset="0"/>
              </a:rPr>
              <a:t>}  BITMAPINFOHEADER;</a:t>
            </a: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彩色表的数据结构</a:t>
            </a:r>
            <a:endParaRPr lang="zh-CN" altLang="en-US" dirty="0"/>
          </a:p>
        </p:txBody>
      </p:sp>
      <p:sp>
        <p:nvSpPr>
          <p:cNvPr id="3" name="内容占位符 2"/>
          <p:cNvSpPr>
            <a:spLocks noGrp="1"/>
          </p:cNvSpPr>
          <p:nvPr>
            <p:ph idx="1"/>
          </p:nvPr>
        </p:nvSpPr>
        <p:spPr>
          <a:xfrm>
            <a:off x="912440" y="980728"/>
            <a:ext cx="7836024" cy="3168352"/>
          </a:xfrm>
        </p:spPr>
        <p:txBody>
          <a:bodyPr/>
          <a:lstStyle/>
          <a:p>
            <a:r>
              <a:rPr lang="zh-CN" altLang="en-US" sz="2400" dirty="0" smtClean="0"/>
              <a:t>调色板实际上是一个数组，用于说明位图中的颜色，数组中每个元素的类型是一个</a:t>
            </a:r>
            <a:r>
              <a:rPr lang="en-US" altLang="zh-CN" sz="2400" dirty="0" smtClean="0"/>
              <a:t>RGBQUAD</a:t>
            </a:r>
            <a:r>
              <a:rPr lang="zh-CN" altLang="en-US" sz="2400" dirty="0" smtClean="0"/>
              <a:t>结构，定义了一种颜色</a:t>
            </a:r>
            <a:endParaRPr lang="en-US" altLang="zh-CN" sz="2400" dirty="0" smtClean="0"/>
          </a:p>
          <a:p>
            <a:r>
              <a:rPr lang="zh-CN" altLang="en-US" sz="2400" dirty="0" smtClean="0"/>
              <a:t>颜色表中</a:t>
            </a:r>
            <a:r>
              <a:rPr lang="en-US" altLang="zh-CN" sz="2400" dirty="0" smtClean="0"/>
              <a:t>RGBQUAD</a:t>
            </a:r>
            <a:r>
              <a:rPr lang="zh-CN" altLang="en-US" sz="2400" dirty="0" smtClean="0"/>
              <a:t>结构数据的个数由</a:t>
            </a:r>
            <a:r>
              <a:rPr lang="en-US" altLang="zh-CN" sz="2400" dirty="0" err="1" smtClean="0"/>
              <a:t>biBitCount</a:t>
            </a:r>
            <a:r>
              <a:rPr lang="zh-CN" altLang="en-US" sz="2400" dirty="0" smtClean="0"/>
              <a:t>来确定</a:t>
            </a:r>
            <a:r>
              <a:rPr lang="en-US" altLang="zh-CN" sz="2400" dirty="0" smtClean="0"/>
              <a:t>:</a:t>
            </a:r>
          </a:p>
          <a:p>
            <a:pPr lvl="1">
              <a:spcBef>
                <a:spcPct val="50000"/>
              </a:spcBef>
            </a:pPr>
            <a:r>
              <a:rPr lang="zh-CN" altLang="en-US" sz="2400" dirty="0" smtClean="0">
                <a:latin typeface="Times New Roman" pitchFamily="18" charset="0"/>
                <a:ea typeface="+mn-ea"/>
                <a:cs typeface="+mn-cs"/>
              </a:rPr>
              <a:t>当</a:t>
            </a:r>
            <a:r>
              <a:rPr lang="en-US" altLang="zh-CN" sz="2400" dirty="0" err="1" smtClean="0">
                <a:latin typeface="Times New Roman" pitchFamily="18" charset="0"/>
                <a:ea typeface="+mn-ea"/>
                <a:cs typeface="+mn-cs"/>
              </a:rPr>
              <a:t>biBitCount</a:t>
            </a:r>
            <a:r>
              <a:rPr lang="en-US" altLang="zh-CN" sz="2400" dirty="0" smtClean="0">
                <a:latin typeface="Times New Roman" pitchFamily="18" charset="0"/>
                <a:ea typeface="+mn-ea"/>
                <a:cs typeface="+mn-cs"/>
              </a:rPr>
              <a:t>=1</a:t>
            </a:r>
            <a:r>
              <a:rPr lang="zh-CN" altLang="en-US" sz="2400" dirty="0" smtClean="0">
                <a:latin typeface="Times New Roman" pitchFamily="18" charset="0"/>
                <a:ea typeface="+mn-ea"/>
                <a:cs typeface="+mn-cs"/>
              </a:rPr>
              <a:t>，</a:t>
            </a:r>
            <a:r>
              <a:rPr lang="en-US" altLang="zh-CN" sz="2400" dirty="0" smtClean="0">
                <a:latin typeface="Times New Roman" pitchFamily="18" charset="0"/>
                <a:ea typeface="+mn-ea"/>
                <a:cs typeface="+mn-cs"/>
              </a:rPr>
              <a:t>4</a:t>
            </a:r>
            <a:r>
              <a:rPr lang="zh-CN" altLang="en-US" sz="2400" dirty="0" smtClean="0">
                <a:latin typeface="Times New Roman" pitchFamily="18" charset="0"/>
                <a:ea typeface="+mn-ea"/>
                <a:cs typeface="+mn-cs"/>
              </a:rPr>
              <a:t>，</a:t>
            </a:r>
            <a:r>
              <a:rPr lang="en-US" altLang="zh-CN" sz="2400" dirty="0" smtClean="0">
                <a:latin typeface="Times New Roman" pitchFamily="18" charset="0"/>
                <a:ea typeface="+mn-ea"/>
                <a:cs typeface="+mn-cs"/>
              </a:rPr>
              <a:t>8</a:t>
            </a:r>
            <a:r>
              <a:rPr lang="zh-CN" altLang="en-US" sz="2400" dirty="0" smtClean="0">
                <a:latin typeface="Times New Roman" pitchFamily="18" charset="0"/>
                <a:ea typeface="+mn-ea"/>
                <a:cs typeface="+mn-cs"/>
              </a:rPr>
              <a:t>时，分别有</a:t>
            </a:r>
            <a:r>
              <a:rPr lang="en-US" altLang="zh-CN" sz="2400" dirty="0" smtClean="0">
                <a:latin typeface="Times New Roman" pitchFamily="18" charset="0"/>
                <a:ea typeface="+mn-ea"/>
                <a:cs typeface="+mn-cs"/>
              </a:rPr>
              <a:t>2</a:t>
            </a:r>
            <a:r>
              <a:rPr lang="zh-CN" altLang="en-US" sz="2400" dirty="0" smtClean="0">
                <a:latin typeface="Times New Roman" pitchFamily="18" charset="0"/>
                <a:ea typeface="+mn-ea"/>
                <a:cs typeface="+mn-cs"/>
              </a:rPr>
              <a:t>，</a:t>
            </a:r>
            <a:r>
              <a:rPr lang="en-US" altLang="zh-CN" sz="2400" dirty="0" smtClean="0">
                <a:latin typeface="Times New Roman" pitchFamily="18" charset="0"/>
                <a:ea typeface="+mn-ea"/>
                <a:cs typeface="+mn-cs"/>
              </a:rPr>
              <a:t>16</a:t>
            </a:r>
            <a:r>
              <a:rPr lang="zh-CN" altLang="en-US" sz="2400" dirty="0" smtClean="0">
                <a:latin typeface="Times New Roman" pitchFamily="18" charset="0"/>
                <a:ea typeface="+mn-ea"/>
                <a:cs typeface="+mn-cs"/>
              </a:rPr>
              <a:t>，</a:t>
            </a:r>
            <a:r>
              <a:rPr lang="en-US" altLang="zh-CN" sz="2400" dirty="0" smtClean="0">
                <a:latin typeface="Times New Roman" pitchFamily="18" charset="0"/>
                <a:ea typeface="+mn-ea"/>
                <a:cs typeface="+mn-cs"/>
              </a:rPr>
              <a:t>256</a:t>
            </a:r>
            <a:r>
              <a:rPr lang="zh-CN" altLang="en-US" sz="2400" dirty="0" smtClean="0">
                <a:latin typeface="Times New Roman" pitchFamily="18" charset="0"/>
                <a:ea typeface="+mn-ea"/>
                <a:cs typeface="+mn-cs"/>
              </a:rPr>
              <a:t>个表项</a:t>
            </a:r>
          </a:p>
          <a:p>
            <a:pPr lvl="1">
              <a:spcBef>
                <a:spcPct val="50000"/>
              </a:spcBef>
            </a:pPr>
            <a:r>
              <a:rPr lang="zh-CN" altLang="en-US" sz="2400" dirty="0" smtClean="0">
                <a:latin typeface="Times New Roman" pitchFamily="18" charset="0"/>
                <a:ea typeface="+mn-ea"/>
                <a:cs typeface="+mn-cs"/>
              </a:rPr>
              <a:t>当</a:t>
            </a:r>
            <a:r>
              <a:rPr lang="en-US" altLang="zh-CN" sz="2400" dirty="0" err="1" smtClean="0">
                <a:latin typeface="Times New Roman" pitchFamily="18" charset="0"/>
                <a:ea typeface="+mn-ea"/>
                <a:cs typeface="+mn-cs"/>
              </a:rPr>
              <a:t>biBitCount</a:t>
            </a:r>
            <a:r>
              <a:rPr lang="en-US" altLang="zh-CN" sz="2400" dirty="0" smtClean="0">
                <a:latin typeface="Times New Roman" pitchFamily="18" charset="0"/>
                <a:ea typeface="+mn-ea"/>
                <a:cs typeface="+mn-cs"/>
              </a:rPr>
              <a:t>=24</a:t>
            </a:r>
            <a:r>
              <a:rPr lang="zh-CN" altLang="en-US" sz="2400" dirty="0" smtClean="0">
                <a:latin typeface="Times New Roman" pitchFamily="18" charset="0"/>
                <a:ea typeface="+mn-ea"/>
                <a:cs typeface="+mn-cs"/>
              </a:rPr>
              <a:t>时，没有颜色表项</a:t>
            </a:r>
            <a:endParaRPr lang="en-US" altLang="zh-CN" sz="2400" dirty="0" smtClean="0">
              <a:latin typeface="Times New Roman" pitchFamily="18" charset="0"/>
              <a:ea typeface="+mn-ea"/>
              <a:cs typeface="+mn-cs"/>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 Box 4"/>
          <p:cNvSpPr txBox="1">
            <a:spLocks noChangeArrowheads="1"/>
          </p:cNvSpPr>
          <p:nvPr/>
        </p:nvSpPr>
        <p:spPr bwMode="auto">
          <a:xfrm>
            <a:off x="827584" y="4308772"/>
            <a:ext cx="7696200" cy="2000548"/>
          </a:xfrm>
          <a:prstGeom prst="rect">
            <a:avLst/>
          </a:prstGeom>
          <a:noFill/>
          <a:ln w="12700">
            <a:noFill/>
            <a:miter lim="800000"/>
            <a:headEnd/>
            <a:tailEnd/>
          </a:ln>
          <a:effectLst/>
        </p:spPr>
        <p:txBody>
          <a:bodyPr>
            <a:spAutoFit/>
          </a:bodyPr>
          <a:lstStyle/>
          <a:p>
            <a:pPr algn="l"/>
            <a:r>
              <a:rPr lang="en-US" altLang="zh-CN" sz="2000" dirty="0" err="1" smtClean="0">
                <a:latin typeface="Times New Roman" pitchFamily="18" charset="0"/>
              </a:rPr>
              <a:t>typedef</a:t>
            </a:r>
            <a:r>
              <a:rPr lang="en-US" altLang="zh-CN" sz="2000" dirty="0" smtClean="0">
                <a:latin typeface="Times New Roman" pitchFamily="18" charset="0"/>
              </a:rPr>
              <a:t> </a:t>
            </a:r>
            <a:r>
              <a:rPr lang="en-US" altLang="zh-CN" sz="2000" dirty="0" err="1">
                <a:latin typeface="Times New Roman" pitchFamily="18" charset="0"/>
              </a:rPr>
              <a:t>struct</a:t>
            </a:r>
            <a:r>
              <a:rPr lang="en-US" altLang="zh-CN" sz="2000" dirty="0">
                <a:latin typeface="Times New Roman" pitchFamily="18" charset="0"/>
              </a:rPr>
              <a:t> </a:t>
            </a:r>
            <a:r>
              <a:rPr lang="en-US" altLang="zh-CN" sz="2000" dirty="0" err="1">
                <a:latin typeface="Times New Roman" pitchFamily="18" charset="0"/>
              </a:rPr>
              <a:t>tagRGBQUAD</a:t>
            </a:r>
            <a:r>
              <a:rPr lang="en-US" altLang="zh-CN" sz="2000" dirty="0">
                <a:latin typeface="Times New Roman" pitchFamily="18" charset="0"/>
              </a:rPr>
              <a:t> { </a:t>
            </a:r>
          </a:p>
          <a:p>
            <a:r>
              <a:rPr lang="en-US" altLang="zh-CN" sz="2000" dirty="0">
                <a:latin typeface="Times New Roman" pitchFamily="18" charset="0"/>
              </a:rPr>
              <a:t>       BYTE    </a:t>
            </a:r>
            <a:r>
              <a:rPr lang="en-US" altLang="zh-CN" sz="2000" dirty="0" err="1">
                <a:latin typeface="Times New Roman" pitchFamily="18" charset="0"/>
              </a:rPr>
              <a:t>rgbBlue</a:t>
            </a:r>
            <a:r>
              <a:rPr lang="en-US" altLang="zh-CN" sz="2000" dirty="0">
                <a:latin typeface="Times New Roman" pitchFamily="18" charset="0"/>
              </a:rPr>
              <a:t>;           /*</a:t>
            </a:r>
            <a:r>
              <a:rPr lang="zh-CN" altLang="en-US" sz="2000" dirty="0">
                <a:latin typeface="Times New Roman" pitchFamily="18" charset="0"/>
              </a:rPr>
              <a:t>指定蓝色</a:t>
            </a:r>
            <a:r>
              <a:rPr lang="zh-CN" altLang="en-US" sz="2000" dirty="0" smtClean="0">
                <a:latin typeface="Times New Roman" pitchFamily="18" charset="0"/>
              </a:rPr>
              <a:t>分量</a:t>
            </a:r>
            <a:r>
              <a:rPr lang="en-US" altLang="zh-CN" sz="2000" dirty="0" smtClean="0">
                <a:latin typeface="Times New Roman" pitchFamily="18" charset="0"/>
              </a:rPr>
              <a:t>(</a:t>
            </a:r>
            <a:r>
              <a:rPr lang="zh-CN" altLang="en-US" sz="2000" dirty="0" smtClean="0">
                <a:latin typeface="Times New Roman" pitchFamily="18" charset="0"/>
              </a:rPr>
              <a:t>值范围为</a:t>
            </a:r>
            <a:r>
              <a:rPr lang="en-US" altLang="zh-CN" sz="2000" dirty="0" smtClean="0">
                <a:latin typeface="Times New Roman" pitchFamily="18" charset="0"/>
              </a:rPr>
              <a:t>0-255) </a:t>
            </a:r>
            <a:r>
              <a:rPr lang="zh-CN" altLang="en-US" sz="2000" dirty="0" smtClean="0">
                <a:latin typeface="Times New Roman" pitchFamily="18" charset="0"/>
              </a:rPr>
              <a:t>*/</a:t>
            </a:r>
            <a:endParaRPr lang="zh-CN" altLang="en-US" sz="2000" dirty="0">
              <a:latin typeface="Times New Roman" pitchFamily="18" charset="0"/>
            </a:endParaRPr>
          </a:p>
          <a:p>
            <a:r>
              <a:rPr lang="en-US" altLang="zh-CN" sz="2000" dirty="0">
                <a:latin typeface="Times New Roman" pitchFamily="18" charset="0"/>
              </a:rPr>
              <a:t>       BYTE    </a:t>
            </a:r>
            <a:r>
              <a:rPr lang="en-US" altLang="zh-CN" sz="2000" dirty="0" err="1">
                <a:latin typeface="Times New Roman" pitchFamily="18" charset="0"/>
              </a:rPr>
              <a:t>rgbGreen</a:t>
            </a:r>
            <a:r>
              <a:rPr lang="en-US" altLang="zh-CN" sz="2000" dirty="0">
                <a:latin typeface="Times New Roman" pitchFamily="18" charset="0"/>
              </a:rPr>
              <a:t>;        /*</a:t>
            </a:r>
            <a:r>
              <a:rPr lang="zh-CN" altLang="en-US" sz="2000" dirty="0">
                <a:latin typeface="Times New Roman" pitchFamily="18" charset="0"/>
              </a:rPr>
              <a:t>指定绿色</a:t>
            </a:r>
            <a:r>
              <a:rPr lang="zh-CN" altLang="en-US" sz="2000" dirty="0" smtClean="0">
                <a:latin typeface="Times New Roman" pitchFamily="18" charset="0"/>
              </a:rPr>
              <a:t>分量</a:t>
            </a:r>
            <a:r>
              <a:rPr lang="en-US" altLang="zh-CN" sz="2000" dirty="0" smtClean="0">
                <a:latin typeface="Times New Roman" pitchFamily="18" charset="0"/>
              </a:rPr>
              <a:t>(</a:t>
            </a:r>
            <a:r>
              <a:rPr lang="zh-CN" altLang="en-US" sz="2000" dirty="0" smtClean="0">
                <a:latin typeface="Times New Roman" pitchFamily="18" charset="0"/>
              </a:rPr>
              <a:t>值范围为</a:t>
            </a:r>
            <a:r>
              <a:rPr lang="en-US" altLang="zh-CN" sz="2000" dirty="0" smtClean="0">
                <a:latin typeface="Times New Roman" pitchFamily="18" charset="0"/>
              </a:rPr>
              <a:t>0-255) </a:t>
            </a:r>
            <a:r>
              <a:rPr lang="zh-CN" altLang="en-US" sz="2000" dirty="0" smtClean="0">
                <a:latin typeface="Times New Roman" pitchFamily="18" charset="0"/>
              </a:rPr>
              <a:t>*/</a:t>
            </a:r>
            <a:endParaRPr lang="zh-CN" altLang="en-US" sz="2000" dirty="0">
              <a:latin typeface="Times New Roman" pitchFamily="18" charset="0"/>
            </a:endParaRPr>
          </a:p>
          <a:p>
            <a:r>
              <a:rPr lang="en-US" altLang="zh-CN" sz="2000" dirty="0">
                <a:latin typeface="Times New Roman" pitchFamily="18" charset="0"/>
              </a:rPr>
              <a:t>       BYTE    </a:t>
            </a:r>
            <a:r>
              <a:rPr lang="en-US" altLang="zh-CN" sz="2000" dirty="0" err="1">
                <a:latin typeface="Times New Roman" pitchFamily="18" charset="0"/>
              </a:rPr>
              <a:t>rgbRed</a:t>
            </a:r>
            <a:r>
              <a:rPr lang="en-US" altLang="zh-CN" sz="2000" dirty="0">
                <a:latin typeface="Times New Roman" pitchFamily="18" charset="0"/>
              </a:rPr>
              <a:t>;            /*</a:t>
            </a:r>
            <a:r>
              <a:rPr lang="zh-CN" altLang="en-US" sz="2000" dirty="0">
                <a:latin typeface="Times New Roman" pitchFamily="18" charset="0"/>
              </a:rPr>
              <a:t>指定红色</a:t>
            </a:r>
            <a:r>
              <a:rPr lang="zh-CN" altLang="en-US" sz="2000" dirty="0" smtClean="0">
                <a:latin typeface="Times New Roman" pitchFamily="18" charset="0"/>
              </a:rPr>
              <a:t>分量</a:t>
            </a:r>
            <a:r>
              <a:rPr lang="en-US" altLang="zh-CN" sz="2000" dirty="0" smtClean="0">
                <a:latin typeface="Times New Roman" pitchFamily="18" charset="0"/>
              </a:rPr>
              <a:t>(</a:t>
            </a:r>
            <a:r>
              <a:rPr lang="zh-CN" altLang="en-US" sz="2000" dirty="0" smtClean="0">
                <a:latin typeface="Times New Roman" pitchFamily="18" charset="0"/>
              </a:rPr>
              <a:t>值范围为</a:t>
            </a:r>
            <a:r>
              <a:rPr lang="en-US" altLang="zh-CN" sz="2000" dirty="0" smtClean="0">
                <a:latin typeface="Times New Roman" pitchFamily="18" charset="0"/>
              </a:rPr>
              <a:t>0-255) </a:t>
            </a:r>
            <a:r>
              <a:rPr lang="zh-CN" altLang="en-US" sz="2000" dirty="0" smtClean="0">
                <a:latin typeface="Times New Roman" pitchFamily="18" charset="0"/>
              </a:rPr>
              <a:t>*/</a:t>
            </a:r>
            <a:endParaRPr lang="zh-CN" altLang="en-US" sz="2000" dirty="0">
              <a:latin typeface="Times New Roman" pitchFamily="18" charset="0"/>
            </a:endParaRPr>
          </a:p>
          <a:p>
            <a:pPr algn="l"/>
            <a:r>
              <a:rPr lang="en-US" altLang="zh-CN" sz="2000" dirty="0">
                <a:latin typeface="Times New Roman" pitchFamily="18" charset="0"/>
              </a:rPr>
              <a:t>       BYTE    </a:t>
            </a:r>
            <a:r>
              <a:rPr lang="en-US" altLang="zh-CN" sz="2000" dirty="0" err="1">
                <a:latin typeface="Times New Roman" pitchFamily="18" charset="0"/>
              </a:rPr>
              <a:t>rgbReserved</a:t>
            </a:r>
            <a:r>
              <a:rPr lang="en-US" altLang="zh-CN" sz="2000" dirty="0">
                <a:latin typeface="Times New Roman" pitchFamily="18" charset="0"/>
              </a:rPr>
              <a:t>;   /*</a:t>
            </a:r>
            <a:r>
              <a:rPr lang="zh-CN" altLang="en-US" sz="2000" dirty="0">
                <a:latin typeface="Times New Roman" pitchFamily="18" charset="0"/>
              </a:rPr>
              <a:t>保留</a:t>
            </a:r>
            <a:r>
              <a:rPr lang="zh-CN" altLang="en-US" sz="2000" dirty="0" smtClean="0">
                <a:latin typeface="Times New Roman" pitchFamily="18" charset="0"/>
              </a:rPr>
              <a:t>，必须为</a:t>
            </a:r>
            <a:r>
              <a:rPr lang="zh-CN" altLang="en-US" sz="2000" dirty="0">
                <a:latin typeface="Times New Roman" pitchFamily="18" charset="0"/>
              </a:rPr>
              <a:t>0*/</a:t>
            </a:r>
          </a:p>
          <a:p>
            <a:pPr algn="l"/>
            <a:r>
              <a:rPr lang="en-US" altLang="zh-CN" sz="2000" dirty="0">
                <a:latin typeface="Times New Roman" pitchFamily="18" charset="0"/>
              </a:rPr>
              <a:t>}  RGBQUAD;</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位图数据</a:t>
            </a:r>
            <a:endParaRPr lang="zh-CN" altLang="en-US" dirty="0"/>
          </a:p>
        </p:txBody>
      </p:sp>
      <p:sp>
        <p:nvSpPr>
          <p:cNvPr id="3" name="内容占位符 2"/>
          <p:cNvSpPr>
            <a:spLocks noGrp="1"/>
          </p:cNvSpPr>
          <p:nvPr>
            <p:ph idx="1"/>
          </p:nvPr>
        </p:nvSpPr>
        <p:spPr>
          <a:xfrm>
            <a:off x="1066800" y="1196752"/>
            <a:ext cx="7620000" cy="4875436"/>
          </a:xfrm>
        </p:spPr>
        <p:txBody>
          <a:bodyPr/>
          <a:lstStyle/>
          <a:p>
            <a:r>
              <a:rPr lang="zh-CN" altLang="en-US" sz="2800" dirty="0" smtClean="0">
                <a:latin typeface="Times New Roman" pitchFamily="18" charset="0"/>
              </a:rPr>
              <a:t>位图数据记录了位图的每一个像素值</a:t>
            </a:r>
            <a:endParaRPr lang="en-US" altLang="zh-CN" sz="2800" dirty="0" smtClean="0">
              <a:latin typeface="Times New Roman" pitchFamily="18" charset="0"/>
            </a:endParaRPr>
          </a:p>
          <a:p>
            <a:r>
              <a:rPr lang="zh-CN" altLang="en-US" sz="2800" dirty="0" smtClean="0">
                <a:latin typeface="Times New Roman" pitchFamily="18" charset="0"/>
              </a:rPr>
              <a:t>记录顺序</a:t>
            </a:r>
            <a:endParaRPr lang="en-US" altLang="zh-CN" sz="2800" dirty="0" smtClean="0">
              <a:latin typeface="Times New Roman" pitchFamily="18" charset="0"/>
            </a:endParaRPr>
          </a:p>
          <a:p>
            <a:pPr lvl="1"/>
            <a:r>
              <a:rPr lang="zh-CN" altLang="en-US" sz="2400" dirty="0" smtClean="0">
                <a:solidFill>
                  <a:srgbClr val="000000"/>
                </a:solidFill>
                <a:latin typeface="宋体" pitchFamily="2" charset="-122"/>
              </a:rPr>
              <a:t>在扫描行内是从左到右</a:t>
            </a:r>
            <a:endParaRPr lang="en-US" altLang="zh-CN" sz="2400" dirty="0" smtClean="0">
              <a:solidFill>
                <a:srgbClr val="000000"/>
              </a:solidFill>
              <a:latin typeface="宋体" pitchFamily="2" charset="-122"/>
            </a:endParaRPr>
          </a:p>
          <a:p>
            <a:pPr lvl="1"/>
            <a:r>
              <a:rPr lang="zh-CN" altLang="en-US" sz="2400" dirty="0" smtClean="0">
                <a:solidFill>
                  <a:srgbClr val="000000"/>
                </a:solidFill>
                <a:latin typeface="宋体" pitchFamily="2" charset="-122"/>
              </a:rPr>
              <a:t>扫描行之间是从下到上</a:t>
            </a:r>
            <a:endParaRPr lang="en-US" altLang="zh-CN" sz="2400" dirty="0" smtClean="0">
              <a:latin typeface="Times New Roman" pitchFamily="18" charset="0"/>
            </a:endParaRPr>
          </a:p>
          <a:p>
            <a:pPr>
              <a:spcBef>
                <a:spcPct val="50000"/>
              </a:spcBef>
            </a:pPr>
            <a:r>
              <a:rPr lang="zh-CN" altLang="en-US" sz="2800" dirty="0" smtClean="0">
                <a:latin typeface="Times New Roman" pitchFamily="18" charset="0"/>
              </a:rPr>
              <a:t>位图的一个像素值所占的字节数</a:t>
            </a:r>
            <a:r>
              <a:rPr lang="en-US" altLang="zh-CN" sz="2800" dirty="0" smtClean="0">
                <a:latin typeface="Times New Roman" pitchFamily="18" charset="0"/>
              </a:rPr>
              <a:t>: </a:t>
            </a:r>
          </a:p>
          <a:p>
            <a:pPr lvl="1">
              <a:spcBef>
                <a:spcPct val="50000"/>
              </a:spcBef>
            </a:pPr>
            <a:r>
              <a:rPr lang="zh-CN" altLang="en-US" sz="2400" dirty="0" smtClean="0">
                <a:latin typeface="Times New Roman" pitchFamily="18" charset="0"/>
              </a:rPr>
              <a:t>当</a:t>
            </a:r>
            <a:r>
              <a:rPr lang="en-US" altLang="zh-CN" sz="2400" dirty="0" err="1" smtClean="0">
                <a:latin typeface="Times New Roman" pitchFamily="18" charset="0"/>
              </a:rPr>
              <a:t>biBitCount</a:t>
            </a:r>
            <a:r>
              <a:rPr lang="en-US" altLang="zh-CN" sz="2400" dirty="0" smtClean="0">
                <a:latin typeface="Times New Roman" pitchFamily="18" charset="0"/>
              </a:rPr>
              <a:t>=1</a:t>
            </a:r>
            <a:r>
              <a:rPr lang="zh-CN" altLang="en-US" sz="2400" dirty="0" smtClean="0">
                <a:latin typeface="Times New Roman" pitchFamily="18" charset="0"/>
              </a:rPr>
              <a:t>时，</a:t>
            </a:r>
            <a:r>
              <a:rPr lang="en-US" altLang="zh-CN" sz="2400" dirty="0" smtClean="0">
                <a:latin typeface="Times New Roman" pitchFamily="18" charset="0"/>
              </a:rPr>
              <a:t>8</a:t>
            </a:r>
            <a:r>
              <a:rPr lang="zh-CN" altLang="en-US" sz="2400" dirty="0" smtClean="0">
                <a:latin typeface="Times New Roman" pitchFamily="18" charset="0"/>
              </a:rPr>
              <a:t>个像素占</a:t>
            </a:r>
            <a:r>
              <a:rPr lang="en-US" altLang="zh-CN" sz="2400" dirty="0" smtClean="0">
                <a:latin typeface="Times New Roman" pitchFamily="18" charset="0"/>
              </a:rPr>
              <a:t>1</a:t>
            </a:r>
            <a:r>
              <a:rPr lang="zh-CN" altLang="en-US" sz="2400" dirty="0" smtClean="0">
                <a:latin typeface="Times New Roman" pitchFamily="18" charset="0"/>
              </a:rPr>
              <a:t>个字节</a:t>
            </a:r>
            <a:r>
              <a:rPr lang="en-US" altLang="zh-CN" sz="2400" dirty="0" smtClean="0">
                <a:latin typeface="Times New Roman" pitchFamily="18" charset="0"/>
              </a:rPr>
              <a:t>;</a:t>
            </a:r>
          </a:p>
          <a:p>
            <a:pPr lvl="1">
              <a:spcBef>
                <a:spcPct val="50000"/>
              </a:spcBef>
            </a:pPr>
            <a:r>
              <a:rPr lang="zh-CN" altLang="en-US" sz="2400" dirty="0" smtClean="0">
                <a:latin typeface="Times New Roman" pitchFamily="18" charset="0"/>
              </a:rPr>
              <a:t>当</a:t>
            </a:r>
            <a:r>
              <a:rPr lang="en-US" altLang="zh-CN" sz="2400" dirty="0" err="1" smtClean="0">
                <a:latin typeface="Times New Roman" pitchFamily="18" charset="0"/>
              </a:rPr>
              <a:t>biBitCount</a:t>
            </a:r>
            <a:r>
              <a:rPr lang="en-US" altLang="zh-CN" sz="2400" dirty="0" smtClean="0">
                <a:latin typeface="Times New Roman" pitchFamily="18" charset="0"/>
              </a:rPr>
              <a:t>=4</a:t>
            </a:r>
            <a:r>
              <a:rPr lang="zh-CN" altLang="en-US" sz="2400" dirty="0" smtClean="0">
                <a:latin typeface="Times New Roman" pitchFamily="18" charset="0"/>
              </a:rPr>
              <a:t>时，</a:t>
            </a:r>
            <a:r>
              <a:rPr lang="en-US" altLang="zh-CN" sz="2400" dirty="0" smtClean="0">
                <a:latin typeface="Times New Roman" pitchFamily="18" charset="0"/>
              </a:rPr>
              <a:t>2</a:t>
            </a:r>
            <a:r>
              <a:rPr lang="zh-CN" altLang="en-US" sz="2400" dirty="0" smtClean="0">
                <a:latin typeface="Times New Roman" pitchFamily="18" charset="0"/>
              </a:rPr>
              <a:t>个像素占</a:t>
            </a:r>
            <a:r>
              <a:rPr lang="en-US" altLang="zh-CN" sz="2400" dirty="0" smtClean="0">
                <a:latin typeface="Times New Roman" pitchFamily="18" charset="0"/>
              </a:rPr>
              <a:t>1</a:t>
            </a:r>
            <a:r>
              <a:rPr lang="zh-CN" altLang="en-US" sz="2400" dirty="0" smtClean="0">
                <a:latin typeface="Times New Roman" pitchFamily="18" charset="0"/>
              </a:rPr>
              <a:t>个字节</a:t>
            </a:r>
            <a:r>
              <a:rPr lang="en-US" altLang="zh-CN" sz="2400" dirty="0" smtClean="0">
                <a:latin typeface="Times New Roman" pitchFamily="18" charset="0"/>
              </a:rPr>
              <a:t>;</a:t>
            </a:r>
          </a:p>
          <a:p>
            <a:pPr lvl="1">
              <a:spcBef>
                <a:spcPct val="50000"/>
              </a:spcBef>
            </a:pPr>
            <a:r>
              <a:rPr lang="zh-CN" altLang="en-US" sz="2400" dirty="0" smtClean="0">
                <a:latin typeface="Times New Roman" pitchFamily="18" charset="0"/>
              </a:rPr>
              <a:t>当</a:t>
            </a:r>
            <a:r>
              <a:rPr lang="en-US" altLang="zh-CN" sz="2400" dirty="0" err="1" smtClean="0">
                <a:latin typeface="Times New Roman" pitchFamily="18" charset="0"/>
              </a:rPr>
              <a:t>biBitCount</a:t>
            </a:r>
            <a:r>
              <a:rPr lang="en-US" altLang="zh-CN" sz="2400" dirty="0" smtClean="0">
                <a:latin typeface="Times New Roman" pitchFamily="18" charset="0"/>
              </a:rPr>
              <a:t>=8</a:t>
            </a:r>
            <a:r>
              <a:rPr lang="zh-CN" altLang="en-US" sz="2400" dirty="0" smtClean="0">
                <a:latin typeface="Times New Roman" pitchFamily="18" charset="0"/>
              </a:rPr>
              <a:t>时，</a:t>
            </a:r>
            <a:r>
              <a:rPr lang="en-US" altLang="zh-CN" sz="2400" dirty="0" smtClean="0">
                <a:latin typeface="Times New Roman" pitchFamily="18" charset="0"/>
              </a:rPr>
              <a:t>1</a:t>
            </a:r>
            <a:r>
              <a:rPr lang="zh-CN" altLang="en-US" sz="2400" dirty="0" smtClean="0">
                <a:latin typeface="Times New Roman" pitchFamily="18" charset="0"/>
              </a:rPr>
              <a:t>个像素占</a:t>
            </a:r>
            <a:r>
              <a:rPr lang="en-US" altLang="zh-CN" sz="2400" dirty="0" smtClean="0">
                <a:latin typeface="Times New Roman" pitchFamily="18" charset="0"/>
              </a:rPr>
              <a:t>1</a:t>
            </a:r>
            <a:r>
              <a:rPr lang="zh-CN" altLang="en-US" sz="2400" dirty="0" smtClean="0">
                <a:latin typeface="Times New Roman" pitchFamily="18" charset="0"/>
              </a:rPr>
              <a:t>个字节</a:t>
            </a:r>
            <a:r>
              <a:rPr lang="en-US" altLang="zh-CN" sz="2400" dirty="0" smtClean="0">
                <a:latin typeface="Times New Roman" pitchFamily="18" charset="0"/>
              </a:rPr>
              <a:t>;</a:t>
            </a:r>
          </a:p>
          <a:p>
            <a:pPr lvl="1">
              <a:spcBef>
                <a:spcPct val="50000"/>
              </a:spcBef>
            </a:pPr>
            <a:r>
              <a:rPr lang="zh-CN" altLang="en-US" sz="2400" dirty="0" smtClean="0">
                <a:latin typeface="Times New Roman" pitchFamily="18" charset="0"/>
              </a:rPr>
              <a:t>当</a:t>
            </a:r>
            <a:r>
              <a:rPr lang="en-US" altLang="zh-CN" sz="2400" dirty="0" err="1" smtClean="0">
                <a:latin typeface="Times New Roman" pitchFamily="18" charset="0"/>
              </a:rPr>
              <a:t>biBitCount</a:t>
            </a:r>
            <a:r>
              <a:rPr lang="en-US" altLang="zh-CN" sz="2400" dirty="0" smtClean="0">
                <a:latin typeface="Times New Roman" pitchFamily="18" charset="0"/>
              </a:rPr>
              <a:t>=24</a:t>
            </a:r>
            <a:r>
              <a:rPr lang="zh-CN" altLang="en-US" sz="2400" dirty="0" smtClean="0">
                <a:latin typeface="Times New Roman" pitchFamily="18" charset="0"/>
              </a:rPr>
              <a:t>时</a:t>
            </a:r>
            <a:r>
              <a:rPr lang="en-US" altLang="zh-CN" sz="2400" dirty="0" smtClean="0">
                <a:latin typeface="Times New Roman" pitchFamily="18" charset="0"/>
              </a:rPr>
              <a:t>,1</a:t>
            </a:r>
            <a:r>
              <a:rPr lang="zh-CN" altLang="en-US" sz="2400" dirty="0" smtClean="0">
                <a:latin typeface="Times New Roman" pitchFamily="18" charset="0"/>
              </a:rPr>
              <a:t>个像素占</a:t>
            </a:r>
            <a:r>
              <a:rPr lang="en-US" altLang="zh-CN" sz="2400" dirty="0" smtClean="0">
                <a:latin typeface="Times New Roman" pitchFamily="18" charset="0"/>
              </a:rPr>
              <a:t>3</a:t>
            </a:r>
            <a:r>
              <a:rPr lang="zh-CN" altLang="en-US" sz="2400" dirty="0" smtClean="0">
                <a:latin typeface="Times New Roman" pitchFamily="18" charset="0"/>
              </a:rPr>
              <a:t>个字节</a:t>
            </a:r>
            <a:endParaRPr lang="en-US" altLang="zh-CN" sz="2400" dirty="0" smtClean="0">
              <a:latin typeface="Times New Roman" pitchFamily="18" charset="0"/>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a:xfrm>
            <a:off x="1403648" y="417165"/>
            <a:ext cx="6552728" cy="563563"/>
          </a:xfrm>
        </p:spPr>
        <p:txBody>
          <a:bodyPr/>
          <a:lstStyle/>
          <a:p>
            <a:r>
              <a:rPr lang="en-US" altLang="zh-CN" dirty="0" smtClean="0">
                <a:ea typeface="宋体" pitchFamily="2" charset="-122"/>
              </a:rPr>
              <a:t>GIF</a:t>
            </a:r>
            <a:r>
              <a:rPr lang="zh-CN" altLang="en-US" dirty="0" smtClean="0">
                <a:ea typeface="宋体" pitchFamily="2" charset="-122"/>
              </a:rPr>
              <a:t>（图形交换格式）</a:t>
            </a:r>
          </a:p>
        </p:txBody>
      </p:sp>
      <p:sp>
        <p:nvSpPr>
          <p:cNvPr id="101379" name="内容占位符 2"/>
          <p:cNvSpPr>
            <a:spLocks noGrp="1"/>
          </p:cNvSpPr>
          <p:nvPr>
            <p:ph idx="1"/>
          </p:nvPr>
        </p:nvSpPr>
        <p:spPr>
          <a:xfrm>
            <a:off x="827584" y="929828"/>
            <a:ext cx="7859216" cy="5019452"/>
          </a:xfrm>
        </p:spPr>
        <p:txBody>
          <a:bodyPr/>
          <a:lstStyle/>
          <a:p>
            <a:r>
              <a:rPr lang="en-US" altLang="zh-CN" sz="2400" dirty="0" smtClean="0">
                <a:ea typeface="宋体" pitchFamily="2" charset="-122"/>
              </a:rPr>
              <a:t>Graphics Interchange Format</a:t>
            </a:r>
            <a:r>
              <a:rPr lang="zh-CN" altLang="en-US" sz="2400" dirty="0" smtClean="0">
                <a:ea typeface="宋体" pitchFamily="2" charset="-122"/>
              </a:rPr>
              <a:t>的缩写</a:t>
            </a:r>
            <a:endParaRPr lang="en-US" altLang="zh-CN" sz="2400" dirty="0" smtClean="0">
              <a:ea typeface="宋体" pitchFamily="2" charset="-122"/>
            </a:endParaRPr>
          </a:p>
          <a:p>
            <a:r>
              <a:rPr lang="zh-CN" altLang="en-US" sz="2400" dirty="0" smtClean="0">
                <a:ea typeface="宋体" pitchFamily="2" charset="-122"/>
              </a:rPr>
              <a:t>最早由</a:t>
            </a:r>
            <a:r>
              <a:rPr lang="en-US" altLang="zh-CN" sz="2400" dirty="0" smtClean="0">
                <a:ea typeface="宋体" pitchFamily="2" charset="-122"/>
              </a:rPr>
              <a:t>CompuServe</a:t>
            </a:r>
            <a:r>
              <a:rPr lang="zh-CN" altLang="en-US" sz="2400" dirty="0" smtClean="0">
                <a:ea typeface="宋体" pitchFamily="2" charset="-122"/>
              </a:rPr>
              <a:t>公司于</a:t>
            </a:r>
            <a:r>
              <a:rPr lang="en-US" altLang="zh-CN" sz="2400" dirty="0" smtClean="0">
                <a:ea typeface="宋体" pitchFamily="2" charset="-122"/>
              </a:rPr>
              <a:t>1987</a:t>
            </a:r>
            <a:r>
              <a:rPr lang="zh-CN" altLang="en-US" sz="2400" dirty="0" smtClean="0">
                <a:ea typeface="宋体" pitchFamily="2" charset="-122"/>
              </a:rPr>
              <a:t>年制定的标准</a:t>
            </a:r>
            <a:endParaRPr lang="en-US" altLang="zh-CN" sz="2400" dirty="0" smtClean="0">
              <a:ea typeface="宋体" pitchFamily="2" charset="-122"/>
            </a:endParaRPr>
          </a:p>
          <a:p>
            <a:pPr lvl="1"/>
            <a:r>
              <a:rPr lang="en-US" altLang="zh-CN" sz="2000" dirty="0" smtClean="0"/>
              <a:t>1987</a:t>
            </a:r>
            <a:r>
              <a:rPr lang="zh-CN" altLang="en-US" sz="2000" dirty="0" smtClean="0"/>
              <a:t>年开发的版本号为</a:t>
            </a:r>
            <a:r>
              <a:rPr lang="en-US" altLang="zh-CN" sz="2000" dirty="0" smtClean="0"/>
              <a:t>GIF87a</a:t>
            </a:r>
          </a:p>
          <a:p>
            <a:pPr lvl="1"/>
            <a:r>
              <a:rPr lang="en-US" altLang="zh-CN" sz="2000" dirty="0" smtClean="0"/>
              <a:t>1989</a:t>
            </a:r>
            <a:r>
              <a:rPr lang="zh-CN" altLang="en-US" sz="2000" dirty="0" smtClean="0"/>
              <a:t>年扩充后的版本号为</a:t>
            </a:r>
            <a:r>
              <a:rPr lang="en-US" altLang="zh-CN" sz="2000" dirty="0" smtClean="0"/>
              <a:t>GIF89a</a:t>
            </a:r>
            <a:endParaRPr lang="en-US" altLang="zh-CN" sz="2000" dirty="0" smtClean="0">
              <a:ea typeface="宋体" pitchFamily="2" charset="-122"/>
            </a:endParaRPr>
          </a:p>
          <a:p>
            <a:r>
              <a:rPr lang="en-US" altLang="zh-CN" sz="2400" dirty="0" smtClean="0">
                <a:ea typeface="宋体" pitchFamily="2" charset="-122"/>
              </a:rPr>
              <a:t>GIF</a:t>
            </a:r>
            <a:r>
              <a:rPr lang="zh-CN" altLang="en-US" sz="2400" dirty="0" smtClean="0">
                <a:ea typeface="宋体" pitchFamily="2" charset="-122"/>
              </a:rPr>
              <a:t>提供了足够的信息并很好地组织了这些信息，使得许多不同的输入输出设备能够方便的交换图像。</a:t>
            </a:r>
            <a:endParaRPr lang="en-US" altLang="zh-CN" sz="2400" dirty="0" smtClean="0">
              <a:ea typeface="宋体" pitchFamily="2" charset="-122"/>
            </a:endParaRPr>
          </a:p>
          <a:p>
            <a:r>
              <a:rPr lang="zh-CN" altLang="en-US" sz="2400" dirty="0" smtClean="0">
                <a:ea typeface="宋体" pitchFamily="2" charset="-122"/>
              </a:rPr>
              <a:t>它最多支持</a:t>
            </a:r>
            <a:r>
              <a:rPr lang="en-US" altLang="zh-CN" sz="2400" dirty="0" smtClean="0">
                <a:ea typeface="宋体" pitchFamily="2" charset="-122"/>
              </a:rPr>
              <a:t>8</a:t>
            </a:r>
            <a:r>
              <a:rPr lang="zh-CN" altLang="en-US" sz="2400" dirty="0" smtClean="0">
                <a:ea typeface="宋体" pitchFamily="2" charset="-122"/>
              </a:rPr>
              <a:t>位（</a:t>
            </a:r>
            <a:r>
              <a:rPr lang="en-US" altLang="zh-CN" sz="2400" dirty="0" smtClean="0">
                <a:ea typeface="宋体" pitchFamily="2" charset="-122"/>
              </a:rPr>
              <a:t>256</a:t>
            </a:r>
            <a:r>
              <a:rPr lang="zh-CN" altLang="en-US" sz="2400" dirty="0" smtClean="0">
                <a:ea typeface="宋体" pitchFamily="2" charset="-122"/>
              </a:rPr>
              <a:t>种颜色），主要应用于网页制作时的动画。文件较小，主要用于网络图形数据的在线传输和存储</a:t>
            </a:r>
            <a:endParaRPr lang="en-US" altLang="zh-CN" sz="2400" dirty="0" smtClean="0">
              <a:ea typeface="宋体" pitchFamily="2" charset="-122"/>
            </a:endParaRPr>
          </a:p>
          <a:p>
            <a:r>
              <a:rPr lang="zh-CN" altLang="en-US" sz="2400" dirty="0" smtClean="0">
                <a:ea typeface="宋体" pitchFamily="2" charset="-122"/>
              </a:rPr>
              <a:t>以块</a:t>
            </a:r>
            <a:r>
              <a:rPr lang="en-US" altLang="zh-CN" sz="2400" dirty="0" smtClean="0">
                <a:ea typeface="宋体" pitchFamily="2" charset="-122"/>
              </a:rPr>
              <a:t>(block)</a:t>
            </a:r>
            <a:r>
              <a:rPr lang="zh-CN" altLang="en-US" sz="2400" dirty="0" smtClean="0">
                <a:ea typeface="宋体" pitchFamily="2" charset="-122"/>
              </a:rPr>
              <a:t>为单位存储信息。一个</a:t>
            </a:r>
            <a:r>
              <a:rPr lang="en-US" altLang="zh-CN" sz="2400" dirty="0" smtClean="0">
                <a:ea typeface="宋体" pitchFamily="2" charset="-122"/>
              </a:rPr>
              <a:t>GIF</a:t>
            </a:r>
            <a:r>
              <a:rPr lang="zh-CN" altLang="en-US" sz="2400" dirty="0" smtClean="0">
                <a:ea typeface="宋体" pitchFamily="2" charset="-122"/>
              </a:rPr>
              <a:t>文件由表示图形、图像的数据块、数据子块以及显示图形、图像的控制信息块组成，称为</a:t>
            </a:r>
            <a:r>
              <a:rPr lang="en-US" altLang="zh-CN" sz="2400" dirty="0" smtClean="0">
                <a:ea typeface="宋体" pitchFamily="2" charset="-122"/>
              </a:rPr>
              <a:t>GIF</a:t>
            </a:r>
            <a:r>
              <a:rPr lang="zh-CN" altLang="en-US" sz="2400" dirty="0" smtClean="0">
                <a:ea typeface="宋体" pitchFamily="2" charset="-122"/>
              </a:rPr>
              <a:t>数据流(</a:t>
            </a:r>
            <a:r>
              <a:rPr lang="en-US" altLang="zh-CN" sz="2400" dirty="0" smtClean="0">
                <a:ea typeface="宋体" pitchFamily="2" charset="-122"/>
              </a:rPr>
              <a:t>Data Stream)。</a:t>
            </a:r>
            <a:r>
              <a:rPr lang="zh-CN" altLang="en-US" sz="2400" dirty="0" smtClean="0">
                <a:ea typeface="宋体" pitchFamily="2" charset="-122"/>
              </a:rPr>
              <a:t>数据流中的所有控制信息块和数据块都必须在文件头(</a:t>
            </a:r>
            <a:r>
              <a:rPr lang="en-US" altLang="zh-CN" sz="2400" dirty="0" smtClean="0">
                <a:ea typeface="宋体" pitchFamily="2" charset="-122"/>
              </a:rPr>
              <a:t>Header)</a:t>
            </a:r>
            <a:r>
              <a:rPr lang="zh-CN" altLang="en-US" sz="2400" dirty="0" smtClean="0">
                <a:ea typeface="宋体" pitchFamily="2" charset="-122"/>
              </a:rPr>
              <a:t>和文件结束块(</a:t>
            </a:r>
            <a:r>
              <a:rPr lang="en-US" altLang="zh-CN" sz="2400" dirty="0" smtClean="0">
                <a:ea typeface="宋体" pitchFamily="2" charset="-122"/>
              </a:rPr>
              <a:t>Trailer)</a:t>
            </a:r>
            <a:r>
              <a:rPr lang="zh-CN" altLang="en-US" sz="2400" dirty="0" smtClean="0">
                <a:ea typeface="宋体" pitchFamily="2" charset="-122"/>
              </a:rPr>
              <a:t>之间</a:t>
            </a:r>
          </a:p>
        </p:txBody>
      </p:sp>
      <p:sp>
        <p:nvSpPr>
          <p:cNvPr id="1013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GIF</a:t>
            </a:r>
            <a:r>
              <a:rPr lang="zh-CN" altLang="en-US" dirty="0" smtClean="0"/>
              <a:t>文件格式的特点</a:t>
            </a:r>
            <a:endParaRPr lang="zh-CN" altLang="en-US" dirty="0"/>
          </a:p>
        </p:txBody>
      </p:sp>
      <p:sp>
        <p:nvSpPr>
          <p:cNvPr id="3" name="内容占位符 2"/>
          <p:cNvSpPr>
            <a:spLocks noGrp="1"/>
          </p:cNvSpPr>
          <p:nvPr>
            <p:ph idx="1"/>
          </p:nvPr>
        </p:nvSpPr>
        <p:spPr>
          <a:xfrm>
            <a:off x="827584" y="1371600"/>
            <a:ext cx="7859216" cy="4700588"/>
          </a:xfrm>
        </p:spPr>
        <p:txBody>
          <a:bodyPr/>
          <a:lstStyle/>
          <a:p>
            <a:r>
              <a:rPr lang="en-US" altLang="zh-CN" sz="2800" dirty="0" smtClean="0"/>
              <a:t>GIF</a:t>
            </a:r>
            <a:r>
              <a:rPr lang="zh-CN" altLang="en-US" sz="2800" dirty="0" smtClean="0"/>
              <a:t>文件采用了改进的</a:t>
            </a:r>
            <a:r>
              <a:rPr lang="en-US" altLang="zh-CN" sz="2800" dirty="0" smtClean="0"/>
              <a:t>LZW</a:t>
            </a:r>
            <a:r>
              <a:rPr lang="zh-CN" altLang="en-US" sz="2800" dirty="0" smtClean="0"/>
              <a:t>无损压缩算法来存储图像数据</a:t>
            </a:r>
            <a:endParaRPr lang="en-US" altLang="zh-CN" sz="2800" dirty="0" smtClean="0"/>
          </a:p>
          <a:p>
            <a:r>
              <a:rPr lang="en-US" altLang="zh-CN" sz="2800" dirty="0" smtClean="0"/>
              <a:t>GIF</a:t>
            </a:r>
            <a:r>
              <a:rPr lang="zh-CN" altLang="en-US" sz="2800" dirty="0" smtClean="0"/>
              <a:t>文件允许设置背景的透明属性（</a:t>
            </a:r>
            <a:r>
              <a:rPr lang="en-US" altLang="zh-CN" sz="2800" dirty="0" smtClean="0"/>
              <a:t>transparency</a:t>
            </a:r>
            <a:r>
              <a:rPr lang="zh-CN" altLang="en-US" sz="2800" dirty="0" smtClean="0"/>
              <a:t>）</a:t>
            </a:r>
          </a:p>
          <a:p>
            <a:r>
              <a:rPr lang="en-US" altLang="zh-CN" sz="2800" dirty="0" smtClean="0"/>
              <a:t>GIF</a:t>
            </a:r>
            <a:r>
              <a:rPr lang="zh-CN" altLang="en-US" sz="2800" dirty="0" smtClean="0"/>
              <a:t>文件格式可在一个文件中存放多幅彩色图像</a:t>
            </a:r>
            <a:r>
              <a:rPr lang="en-US" altLang="zh-CN" sz="2800" dirty="0" smtClean="0"/>
              <a:t>,</a:t>
            </a:r>
            <a:r>
              <a:rPr lang="zh-CN" altLang="en-US" sz="2800" dirty="0" smtClean="0"/>
              <a:t>制作出幻灯片或者动画效果（</a:t>
            </a:r>
            <a:r>
              <a:rPr lang="en-US" altLang="zh-CN" sz="2800" dirty="0" smtClean="0"/>
              <a:t> GIF89a </a:t>
            </a:r>
            <a:r>
              <a:rPr lang="zh-CN" altLang="en-US" sz="2800" dirty="0" smtClean="0"/>
              <a:t>）</a:t>
            </a:r>
          </a:p>
          <a:p>
            <a:r>
              <a:rPr lang="en-US" altLang="zh-CN" sz="2800" dirty="0" smtClean="0"/>
              <a:t>GIF</a:t>
            </a:r>
            <a:r>
              <a:rPr lang="zh-CN" altLang="en-US" sz="2800" dirty="0" smtClean="0"/>
              <a:t>文件支持图像数据的交叉存储方式，这样一个大的图像可以逐步显示，让用户首先看到图像概貌，然后逐步清晰。</a:t>
            </a:r>
          </a:p>
          <a:p>
            <a:r>
              <a:rPr lang="en-US" altLang="zh-CN" sz="2800" dirty="0" smtClean="0"/>
              <a:t>GIF</a:t>
            </a:r>
            <a:r>
              <a:rPr lang="zh-CN" altLang="en-US" sz="2800" dirty="0" smtClean="0"/>
              <a:t>文件定义的图像中可以加入文本</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GIF</a:t>
            </a:r>
            <a:r>
              <a:rPr lang="zh-CN" altLang="en-US" dirty="0" smtClean="0"/>
              <a:t>文件组成结构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259632" y="1124744"/>
          <a:ext cx="5112569" cy="3657600"/>
        </p:xfrm>
        <a:graphic>
          <a:graphicData uri="http://schemas.openxmlformats.org/drawingml/2006/table">
            <a:tbl>
              <a:tblPr firstRow="1" bandRow="1">
                <a:tableStyleId>{5C22544A-7EE6-4342-B048-85BDC9FD1C3A}</a:tableStyleId>
              </a:tblPr>
              <a:tblGrid>
                <a:gridCol w="2998718"/>
                <a:gridCol w="409662"/>
                <a:gridCol w="1704189"/>
              </a:tblGrid>
              <a:tr h="338438">
                <a:tc gridSpan="2">
                  <a:txBody>
                    <a:bodyPr/>
                    <a:lstStyle/>
                    <a:p>
                      <a:r>
                        <a:rPr lang="en-US" altLang="zh-CN" sz="1800" b="0" kern="1200" dirty="0" smtClean="0">
                          <a:solidFill>
                            <a:schemeClr val="dk1"/>
                          </a:solidFill>
                          <a:latin typeface="+mn-lt"/>
                          <a:ea typeface="+mn-ea"/>
                          <a:cs typeface="+mn-cs"/>
                        </a:rPr>
                        <a:t>GIF</a:t>
                      </a:r>
                      <a:r>
                        <a:rPr lang="zh-CN" altLang="en-US" sz="1800" b="0" kern="1200" dirty="0" smtClean="0">
                          <a:solidFill>
                            <a:schemeClr val="dk1"/>
                          </a:solidFill>
                          <a:latin typeface="+mn-lt"/>
                          <a:ea typeface="+mn-ea"/>
                          <a:cs typeface="+mn-cs"/>
                        </a:rPr>
                        <a:t>署名</a:t>
                      </a:r>
                      <a:endParaRPr lang="zh-CN" altLang="en-US" sz="1800" b="0" kern="1200" dirty="0">
                        <a:solidFill>
                          <a:schemeClr val="dk1"/>
                        </a:solidFill>
                        <a:latin typeface="+mn-lt"/>
                        <a:ea typeface="+mn-ea"/>
                        <a:cs typeface="+mn-cs"/>
                      </a:endParaRPr>
                    </a:p>
                  </a:txBody>
                  <a:tcPr anchor="ctr" anchorCtr="1">
                    <a:solidFill>
                      <a:srgbClr val="E9EEF8"/>
                    </a:solidFill>
                  </a:tcPr>
                </a:tc>
                <a:tc hMerge="1">
                  <a:txBody>
                    <a:bodyPr/>
                    <a:lstStyle/>
                    <a:p>
                      <a:endParaRPr lang="zh-CN" altLang="en-US" dirty="0"/>
                    </a:p>
                  </a:txBody>
                  <a:tcPr/>
                </a:tc>
                <a:tc rowSpan="2">
                  <a:txBody>
                    <a:bodyPr/>
                    <a:lstStyle/>
                    <a:p>
                      <a:r>
                        <a:rPr lang="zh-CN" altLang="en-US" sz="1800" b="0" kern="1200" smtClean="0">
                          <a:solidFill>
                            <a:schemeClr val="dk1"/>
                          </a:solidFill>
                          <a:latin typeface="+mn-lt"/>
                          <a:ea typeface="+mn-ea"/>
                          <a:cs typeface="+mn-cs"/>
                        </a:rPr>
                        <a:t>文件头</a:t>
                      </a:r>
                      <a:endParaRPr lang="zh-CN" altLang="en-US" sz="1800" b="0" kern="1200" dirty="0">
                        <a:solidFill>
                          <a:schemeClr val="dk1"/>
                        </a:solidFill>
                        <a:latin typeface="+mn-lt"/>
                        <a:ea typeface="+mn-ea"/>
                        <a:cs typeface="+mn-cs"/>
                      </a:endParaRPr>
                    </a:p>
                  </a:txBody>
                  <a:tcPr anchor="ctr" anchorCtr="1">
                    <a:solidFill>
                      <a:srgbClr val="D0DCF1"/>
                    </a:solidFill>
                  </a:tcPr>
                </a:tc>
              </a:tr>
              <a:tr h="338438">
                <a:tc gridSpan="2">
                  <a:txBody>
                    <a:bodyPr/>
                    <a:lstStyle/>
                    <a:p>
                      <a:r>
                        <a:rPr lang="zh-CN" altLang="en-US" sz="1800" dirty="0" smtClean="0"/>
                        <a:t>版本号</a:t>
                      </a:r>
                      <a:endParaRPr lang="zh-CN" altLang="en-US" sz="1800" dirty="0"/>
                    </a:p>
                  </a:txBody>
                  <a:tcPr anchor="ctr" anchorCtr="1"/>
                </a:tc>
                <a:tc hMerge="1">
                  <a:txBody>
                    <a:bodyPr/>
                    <a:lstStyle/>
                    <a:p>
                      <a:endParaRPr lang="zh-CN" altLang="en-US" dirty="0"/>
                    </a:p>
                  </a:txBody>
                  <a:tcPr/>
                </a:tc>
                <a:tc vMerge="1">
                  <a:txBody>
                    <a:bodyPr/>
                    <a:lstStyle/>
                    <a:p>
                      <a:endParaRPr lang="zh-CN" altLang="en-US" dirty="0"/>
                    </a:p>
                  </a:txBody>
                  <a:tcPr/>
                </a:tc>
              </a:tr>
              <a:tr h="338438">
                <a:tc gridSpan="2">
                  <a:txBody>
                    <a:bodyPr/>
                    <a:lstStyle/>
                    <a:p>
                      <a:r>
                        <a:rPr lang="zh-CN" altLang="en-US" sz="1800" dirty="0" smtClean="0"/>
                        <a:t>逻辑屏幕标识符</a:t>
                      </a:r>
                      <a:endParaRPr lang="zh-CN" altLang="en-US" sz="1800" dirty="0"/>
                    </a:p>
                  </a:txBody>
                  <a:tcPr anchor="ctr" anchorCtr="1"/>
                </a:tc>
                <a:tc hMerge="1">
                  <a:txBody>
                    <a:bodyPr/>
                    <a:lstStyle/>
                    <a:p>
                      <a:endParaRPr lang="zh-CN" altLang="en-US" dirty="0"/>
                    </a:p>
                  </a:txBody>
                  <a:tcPr/>
                </a:tc>
                <a:tc rowSpan="7">
                  <a:txBody>
                    <a:bodyPr/>
                    <a:lstStyle/>
                    <a:p>
                      <a:r>
                        <a:rPr lang="en-US" altLang="zh-CN" sz="1800" dirty="0" smtClean="0"/>
                        <a:t>GIF</a:t>
                      </a:r>
                      <a:r>
                        <a:rPr lang="zh-CN" altLang="en-US" sz="1800" dirty="0" smtClean="0"/>
                        <a:t>数据流</a:t>
                      </a:r>
                      <a:endParaRPr lang="zh-CN" altLang="en-US" sz="1800" dirty="0"/>
                    </a:p>
                  </a:txBody>
                  <a:tcPr anchor="ctr" anchorCtr="1"/>
                </a:tc>
              </a:tr>
              <a:tr h="338438">
                <a:tc gridSpan="2">
                  <a:txBody>
                    <a:bodyPr/>
                    <a:lstStyle/>
                    <a:p>
                      <a:r>
                        <a:rPr lang="zh-CN" altLang="en-US" sz="1800" dirty="0" smtClean="0"/>
                        <a:t>全局颜色列表</a:t>
                      </a:r>
                      <a:endParaRPr lang="zh-CN" altLang="en-US" sz="1800" dirty="0"/>
                    </a:p>
                  </a:txBody>
                  <a:tcPr anchor="ctr" anchorCtr="1"/>
                </a:tc>
                <a:tc hMerge="1">
                  <a:txBody>
                    <a:bodyPr/>
                    <a:lstStyle/>
                    <a:p>
                      <a:endParaRPr lang="zh-CN" altLang="en-US"/>
                    </a:p>
                  </a:txBody>
                  <a:tcPr/>
                </a:tc>
                <a:tc vMerge="1">
                  <a:txBody>
                    <a:bodyPr/>
                    <a:lstStyle/>
                    <a:p>
                      <a:endParaRPr lang="zh-CN" altLang="en-US" dirty="0"/>
                    </a:p>
                  </a:txBody>
                  <a:tcPr/>
                </a:tc>
              </a:tr>
              <a:tr h="338438">
                <a:tc gridSpan="2">
                  <a:txBody>
                    <a:bodyPr/>
                    <a:lstStyle/>
                    <a:p>
                      <a:r>
                        <a:rPr lang="zh-CN" altLang="en-US" sz="1800" dirty="0" smtClean="0"/>
                        <a:t>。。。</a:t>
                      </a:r>
                      <a:endParaRPr lang="zh-CN" altLang="en-US" sz="1800" dirty="0"/>
                    </a:p>
                  </a:txBody>
                  <a:tcPr anchor="ctr" anchorCtr="1"/>
                </a:tc>
                <a:tc hMerge="1">
                  <a:txBody>
                    <a:bodyPr/>
                    <a:lstStyle/>
                    <a:p>
                      <a:endParaRPr lang="zh-CN" altLang="en-US" dirty="0"/>
                    </a:p>
                  </a:txBody>
                  <a:tcPr/>
                </a:tc>
                <a:tc vMerge="1">
                  <a:txBody>
                    <a:bodyPr/>
                    <a:lstStyle/>
                    <a:p>
                      <a:endParaRPr lang="zh-CN" altLang="en-US" dirty="0"/>
                    </a:p>
                  </a:txBody>
                  <a:tcPr/>
                </a:tc>
              </a:tr>
              <a:tr h="338438">
                <a:tc>
                  <a:txBody>
                    <a:bodyPr/>
                    <a:lstStyle/>
                    <a:p>
                      <a:r>
                        <a:rPr lang="zh-CN" altLang="en-US" sz="1800" dirty="0" smtClean="0"/>
                        <a:t>图像标识符</a:t>
                      </a:r>
                      <a:endParaRPr lang="zh-CN" altLang="en-US" sz="1800" dirty="0"/>
                    </a:p>
                  </a:txBody>
                  <a:tcPr anchor="ctr" anchorCtr="1"/>
                </a:tc>
                <a:tc rowSpan="3">
                  <a:txBody>
                    <a:bodyPr/>
                    <a:lstStyle/>
                    <a:p>
                      <a:r>
                        <a:rPr lang="zh-CN" altLang="en-US" sz="1800" dirty="0" smtClean="0"/>
                        <a:t>图像块</a:t>
                      </a:r>
                      <a:endParaRPr lang="zh-CN" altLang="en-US" sz="1800" dirty="0"/>
                    </a:p>
                  </a:txBody>
                  <a:tcPr anchor="ctr" anchorCtr="1"/>
                </a:tc>
                <a:tc vMerge="1">
                  <a:txBody>
                    <a:bodyPr/>
                    <a:lstStyle/>
                    <a:p>
                      <a:endParaRPr lang="zh-CN" altLang="en-US" dirty="0"/>
                    </a:p>
                  </a:txBody>
                  <a:tcPr/>
                </a:tc>
              </a:tr>
              <a:tr h="338438">
                <a:tc>
                  <a:txBody>
                    <a:bodyPr/>
                    <a:lstStyle/>
                    <a:p>
                      <a:r>
                        <a:rPr lang="zh-CN" altLang="en-US" sz="1800" dirty="0" smtClean="0"/>
                        <a:t>图像局部颜色列表</a:t>
                      </a:r>
                      <a:endParaRPr lang="zh-CN" altLang="en-US" sz="1800" dirty="0"/>
                    </a:p>
                  </a:txBody>
                  <a:tcPr anchor="ctr" anchorCtr="1"/>
                </a:tc>
                <a:tc vMerge="1">
                  <a:txBody>
                    <a:bodyPr/>
                    <a:lstStyle/>
                    <a:p>
                      <a:endParaRPr lang="zh-CN" altLang="en-US" dirty="0"/>
                    </a:p>
                  </a:txBody>
                  <a:tcPr/>
                </a:tc>
                <a:tc vMerge="1">
                  <a:txBody>
                    <a:bodyPr/>
                    <a:lstStyle/>
                    <a:p>
                      <a:endParaRPr lang="zh-CN" altLang="en-US" dirty="0"/>
                    </a:p>
                  </a:txBody>
                  <a:tcPr/>
                </a:tc>
              </a:tr>
              <a:tr h="338438">
                <a:tc>
                  <a:txBody>
                    <a:bodyPr/>
                    <a:lstStyle/>
                    <a:p>
                      <a:r>
                        <a:rPr lang="zh-CN" altLang="en-US" sz="1800" dirty="0" smtClean="0"/>
                        <a:t>基于颜色列表的图像数据</a:t>
                      </a:r>
                      <a:endParaRPr lang="zh-CN" altLang="en-US" sz="1800" dirty="0"/>
                    </a:p>
                  </a:txBody>
                  <a:tcPr anchor="ctr" anchorCtr="1"/>
                </a:tc>
                <a:tc vMerge="1">
                  <a:txBody>
                    <a:bodyPr/>
                    <a:lstStyle/>
                    <a:p>
                      <a:endParaRPr lang="zh-CN" altLang="en-US" dirty="0"/>
                    </a:p>
                  </a:txBody>
                  <a:tcPr/>
                </a:tc>
                <a:tc vMerge="1">
                  <a:txBody>
                    <a:bodyPr/>
                    <a:lstStyle/>
                    <a:p>
                      <a:endParaRPr lang="zh-CN" altLang="en-US" dirty="0"/>
                    </a:p>
                  </a:txBody>
                  <a:tcPr/>
                </a:tc>
              </a:tr>
              <a:tr h="338438">
                <a:tc>
                  <a:txBody>
                    <a:bodyPr/>
                    <a:lstStyle/>
                    <a:p>
                      <a:r>
                        <a:rPr lang="zh-CN" altLang="en-US" sz="1800" dirty="0" smtClean="0"/>
                        <a:t>。。。</a:t>
                      </a:r>
                      <a:endParaRPr lang="zh-CN" altLang="en-US" sz="1800" dirty="0"/>
                    </a:p>
                  </a:txBody>
                  <a:tcPr anchor="ctr" anchorCtr="1"/>
                </a:tc>
                <a:tc>
                  <a:txBody>
                    <a:bodyPr/>
                    <a:lstStyle/>
                    <a:p>
                      <a:endParaRPr lang="zh-CN" altLang="en-US" sz="1800" dirty="0"/>
                    </a:p>
                  </a:txBody>
                  <a:tcPr anchor="ctr" anchorCtr="1"/>
                </a:tc>
                <a:tc vMerge="1">
                  <a:txBody>
                    <a:bodyPr/>
                    <a:lstStyle/>
                    <a:p>
                      <a:endParaRPr lang="zh-CN" altLang="en-US" dirty="0"/>
                    </a:p>
                  </a:txBody>
                  <a:tcPr/>
                </a:tc>
              </a:tr>
              <a:tr h="338438">
                <a:tc>
                  <a:txBody>
                    <a:bodyPr/>
                    <a:lstStyle/>
                    <a:p>
                      <a:r>
                        <a:rPr lang="en-US" altLang="zh-CN" sz="1800" dirty="0" smtClean="0"/>
                        <a:t>GIF</a:t>
                      </a:r>
                      <a:r>
                        <a:rPr lang="zh-CN" altLang="en-US" sz="1800" dirty="0" smtClean="0"/>
                        <a:t>结尾</a:t>
                      </a:r>
                      <a:endParaRPr lang="zh-CN" altLang="en-US" sz="1800" dirty="0"/>
                    </a:p>
                  </a:txBody>
                  <a:tcPr anchor="ctr" anchorCtr="1"/>
                </a:tc>
                <a:tc>
                  <a:txBody>
                    <a:bodyPr/>
                    <a:lstStyle/>
                    <a:p>
                      <a:endParaRPr lang="zh-CN" altLang="en-US" sz="1800"/>
                    </a:p>
                  </a:txBody>
                  <a:tcPr anchor="ctr" anchorCtr="1"/>
                </a:tc>
                <a:tc>
                  <a:txBody>
                    <a:bodyPr/>
                    <a:lstStyle/>
                    <a:p>
                      <a:r>
                        <a:rPr lang="zh-CN" altLang="en-US" sz="1800" dirty="0" smtClean="0"/>
                        <a:t>文件结尾</a:t>
                      </a:r>
                      <a:endParaRPr lang="zh-CN" altLang="en-US" sz="1800" dirty="0"/>
                    </a:p>
                  </a:txBody>
                  <a:tcPr anchor="ctr" anchorCtr="1"/>
                </a:tc>
              </a:tr>
            </a:tbl>
          </a:graphicData>
        </a:graphic>
      </p:graphicFrame>
      <p:sp>
        <p:nvSpPr>
          <p:cNvPr id="7" name="TextBox 6"/>
          <p:cNvSpPr txBox="1"/>
          <p:nvPr/>
        </p:nvSpPr>
        <p:spPr>
          <a:xfrm>
            <a:off x="1691680" y="4869160"/>
            <a:ext cx="5301451" cy="400110"/>
          </a:xfrm>
          <a:prstGeom prst="rect">
            <a:avLst/>
          </a:prstGeom>
          <a:noFill/>
        </p:spPr>
        <p:txBody>
          <a:bodyPr wrap="square" rtlCol="0">
            <a:spAutoFit/>
          </a:bodyPr>
          <a:lstStyle/>
          <a:p>
            <a:r>
              <a:rPr lang="en-US" altLang="zh-CN" sz="2000" dirty="0" smtClean="0"/>
              <a:t>GIF</a:t>
            </a:r>
            <a:r>
              <a:rPr lang="zh-CN" altLang="en-US" sz="2000" dirty="0" smtClean="0"/>
              <a:t>署名</a:t>
            </a:r>
            <a:r>
              <a:rPr lang="en-US" altLang="zh-CN" sz="2000" dirty="0" smtClean="0"/>
              <a:t>(Signature)</a:t>
            </a:r>
            <a:r>
              <a:rPr lang="zh-CN" altLang="en-US" sz="2000" dirty="0" smtClean="0"/>
              <a:t>和版本号</a:t>
            </a:r>
            <a:r>
              <a:rPr lang="en-US" altLang="zh-CN" sz="2000" dirty="0" smtClean="0"/>
              <a:t>(Version)</a:t>
            </a:r>
            <a:endParaRPr lang="zh-CN" altLang="en-US" sz="2000" dirty="0"/>
          </a:p>
        </p:txBody>
      </p:sp>
      <p:graphicFrame>
        <p:nvGraphicFramePr>
          <p:cNvPr id="8" name="表格 7"/>
          <p:cNvGraphicFramePr>
            <a:graphicFrameLocks noGrp="1"/>
          </p:cNvGraphicFramePr>
          <p:nvPr/>
        </p:nvGraphicFramePr>
        <p:xfrm>
          <a:off x="827585" y="5373216"/>
          <a:ext cx="6696745" cy="897508"/>
        </p:xfrm>
        <a:graphic>
          <a:graphicData uri="http://schemas.openxmlformats.org/drawingml/2006/table">
            <a:tbl>
              <a:tblPr/>
              <a:tblGrid>
                <a:gridCol w="956341"/>
                <a:gridCol w="956341"/>
                <a:gridCol w="956341"/>
                <a:gridCol w="956341"/>
                <a:gridCol w="957127"/>
                <a:gridCol w="957127"/>
                <a:gridCol w="957127"/>
              </a:tblGrid>
              <a:tr h="257614">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7614">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a:latin typeface="Calibri"/>
                          <a:ea typeface="宋体"/>
                          <a:cs typeface="Times New Roman"/>
                        </a:rPr>
                        <a:t>署名</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1800" kern="100">
                          <a:latin typeface="Calibri"/>
                          <a:ea typeface="宋体"/>
                          <a:cs typeface="Times New Roman"/>
                        </a:rPr>
                        <a:t>版本号</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r h="348868">
                <a:tc>
                  <a:txBody>
                    <a:bodyPr/>
                    <a:lstStyle/>
                    <a:p>
                      <a:pPr algn="ctr">
                        <a:spcAft>
                          <a:spcPts val="0"/>
                        </a:spcAft>
                      </a:pPr>
                      <a:r>
                        <a:rPr lang="zh-CN" sz="1800" kern="100" dirty="0">
                          <a:latin typeface="Calibri"/>
                          <a:ea typeface="宋体"/>
                          <a:cs typeface="Times New Roman"/>
                        </a:rPr>
                        <a:t>取值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‘G’</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‘I’</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‘F’</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‘8’</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‘7’</a:t>
                      </a:r>
                      <a:r>
                        <a:rPr lang="zh-CN" sz="1800" kern="100" dirty="0">
                          <a:latin typeface="Calibri"/>
                          <a:ea typeface="宋体"/>
                          <a:cs typeface="Times New Roman"/>
                        </a:rPr>
                        <a:t>或</a:t>
                      </a:r>
                      <a:r>
                        <a:rPr lang="en-US" sz="1800" kern="100" dirty="0">
                          <a:latin typeface="Calibri"/>
                          <a:ea typeface="宋体"/>
                          <a:cs typeface="Times New Roman"/>
                        </a:rPr>
                        <a:t>’9’</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‘a’</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489173"/>
            <a:ext cx="6912768" cy="563563"/>
          </a:xfrm>
        </p:spPr>
        <p:txBody>
          <a:bodyPr/>
          <a:lstStyle/>
          <a:p>
            <a:r>
              <a:rPr lang="zh-CN" altLang="en-US" sz="3200" dirty="0" smtClean="0"/>
              <a:t>逻辑屏幕标识符</a:t>
            </a:r>
            <a:r>
              <a:rPr lang="en-US" altLang="zh-CN" sz="3200" dirty="0" smtClean="0"/>
              <a:t/>
            </a:r>
            <a:br>
              <a:rPr lang="en-US" altLang="zh-CN" sz="3200" dirty="0" smtClean="0"/>
            </a:br>
            <a:r>
              <a:rPr lang="en-US" altLang="zh-CN" sz="3200" dirty="0" smtClean="0"/>
              <a:t>(Logical Screen Descriptor)</a:t>
            </a:r>
            <a:endParaRPr lang="zh-CN" altLang="en-US" sz="32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graphicFrame>
        <p:nvGraphicFramePr>
          <p:cNvPr id="10" name="表格 9"/>
          <p:cNvGraphicFramePr>
            <a:graphicFrameLocks noGrp="1"/>
          </p:cNvGraphicFramePr>
          <p:nvPr/>
        </p:nvGraphicFramePr>
        <p:xfrm>
          <a:off x="467544" y="1556792"/>
          <a:ext cx="8280920" cy="1209351"/>
        </p:xfrm>
        <a:graphic>
          <a:graphicData uri="http://schemas.openxmlformats.org/drawingml/2006/table">
            <a:tbl>
              <a:tblPr/>
              <a:tblGrid>
                <a:gridCol w="601631"/>
                <a:gridCol w="400770"/>
                <a:gridCol w="440751"/>
                <a:gridCol w="401721"/>
                <a:gridCol w="532139"/>
                <a:gridCol w="1150904"/>
                <a:gridCol w="418856"/>
                <a:gridCol w="339845"/>
                <a:gridCol w="404578"/>
                <a:gridCol w="674929"/>
                <a:gridCol w="404578"/>
                <a:gridCol w="404578"/>
                <a:gridCol w="270353"/>
                <a:gridCol w="971191"/>
                <a:gridCol w="864096"/>
              </a:tblGrid>
              <a:tr h="251700">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2</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4</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717">
                <a:tc>
                  <a:txBody>
                    <a:bodyPr/>
                    <a:lstStyle/>
                    <a:p>
                      <a:pPr algn="ctr">
                        <a:spcAft>
                          <a:spcPts val="0"/>
                        </a:spcAft>
                      </a:pPr>
                      <a:r>
                        <a:rPr lang="en-US" sz="1800" kern="100">
                          <a:latin typeface="Calibri"/>
                          <a:ea typeface="宋体"/>
                          <a:cs typeface="Times New Roman"/>
                        </a:rPr>
                        <a:t>BIT</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0</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0711">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a:ea typeface="宋体"/>
                          <a:cs typeface="Times New Roman"/>
                        </a:rPr>
                        <a:t>逻辑屏幕宽度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spcAft>
                          <a:spcPts val="0"/>
                        </a:spcAft>
                      </a:pPr>
                      <a:r>
                        <a:rPr lang="zh-CN" sz="1800" kern="100">
                          <a:latin typeface="Calibri"/>
                          <a:ea typeface="宋体"/>
                          <a:cs typeface="Times New Roman"/>
                        </a:rPr>
                        <a:t>逻辑屏幕高度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zh-CN" sz="1800" kern="100">
                          <a:latin typeface="Calibri"/>
                          <a:ea typeface="宋体"/>
                          <a:cs typeface="Times New Roman"/>
                        </a:rPr>
                        <a:t>全局颜色列表标志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a:latin typeface="Calibri"/>
                          <a:ea typeface="宋体"/>
                          <a:cs typeface="Times New Roman"/>
                        </a:rPr>
                        <a:t>颜色深度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kern="100">
                          <a:latin typeface="Calibri"/>
                          <a:ea typeface="宋体"/>
                          <a:cs typeface="Times New Roman"/>
                        </a:rPr>
                        <a:t>分类标志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a:latin typeface="Calibri"/>
                          <a:ea typeface="宋体"/>
                          <a:cs typeface="Times New Roman"/>
                        </a:rPr>
                        <a:t>全局颜色列表大小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kern="100">
                          <a:latin typeface="Calibri"/>
                          <a:ea typeface="宋体"/>
                          <a:cs typeface="Times New Roman"/>
                        </a:rPr>
                        <a:t>背景色索引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像素宽高比</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内容占位符 2"/>
          <p:cNvSpPr txBox="1">
            <a:spLocks/>
          </p:cNvSpPr>
          <p:nvPr/>
        </p:nvSpPr>
        <p:spPr bwMode="gray">
          <a:xfrm>
            <a:off x="323528" y="2924944"/>
            <a:ext cx="8568952" cy="34563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sz="2000" dirty="0" smtClean="0"/>
              <a:t>逻辑屏幕宽度</a:t>
            </a:r>
            <a:r>
              <a:rPr lang="en-US" altLang="zh-CN" sz="2000" dirty="0" smtClean="0"/>
              <a:t>/</a:t>
            </a:r>
            <a:r>
              <a:rPr lang="zh-CN" altLang="en-US" sz="2000" dirty="0" smtClean="0"/>
              <a:t>高度：像素数</a:t>
            </a:r>
            <a:endParaRPr lang="en-US" altLang="zh-CN" sz="2000" dirty="0" smtClean="0"/>
          </a:p>
          <a:p>
            <a:pPr marL="342900" lvl="0" indent="-342900" eaLnBrk="0" hangingPunct="0">
              <a:spcBef>
                <a:spcPct val="20000"/>
              </a:spcBef>
              <a:buClr>
                <a:schemeClr val="tx2"/>
              </a:buClr>
              <a:buFont typeface="Wingdings" pitchFamily="2" charset="2"/>
              <a:buChar char="v"/>
            </a:pPr>
            <a:r>
              <a:rPr lang="en-US" altLang="zh-CN" sz="2000" dirty="0" smtClean="0"/>
              <a:t>m-</a:t>
            </a:r>
            <a:r>
              <a:rPr lang="zh-CN" altLang="en-US" sz="2000" dirty="0" smtClean="0"/>
              <a:t>全局颜色列表标志</a:t>
            </a:r>
            <a:r>
              <a:rPr lang="en-US" altLang="zh-CN" sz="2000" dirty="0" smtClean="0"/>
              <a:t>(Global Color Table Flag)</a:t>
            </a:r>
            <a:r>
              <a:rPr lang="zh-CN" altLang="en-US" sz="2000" dirty="0" smtClean="0"/>
              <a:t>：当置位时表示下一个数据块为全局颜色列表</a:t>
            </a:r>
            <a:r>
              <a:rPr lang="zh-CN" altLang="en-US" sz="2000" dirty="0" smtClean="0"/>
              <a:t>，</a:t>
            </a:r>
            <a:r>
              <a:rPr lang="zh-CN" altLang="en-US" sz="2000" dirty="0" smtClean="0"/>
              <a:t>此时</a:t>
            </a:r>
            <a:r>
              <a:rPr lang="zh-CN" altLang="en-US" sz="2000" dirty="0" smtClean="0"/>
              <a:t>背景色索引才有</a:t>
            </a:r>
            <a:r>
              <a:rPr lang="zh-CN" altLang="en-US" sz="2000" dirty="0" smtClean="0"/>
              <a:t>意义</a:t>
            </a:r>
            <a:endParaRPr lang="en-US" altLang="zh-CN" sz="2000" dirty="0" smtClean="0"/>
          </a:p>
          <a:p>
            <a:pPr marL="342900" lvl="0" indent="-342900" eaLnBrk="0" hangingPunct="0">
              <a:spcBef>
                <a:spcPct val="20000"/>
              </a:spcBef>
              <a:buClr>
                <a:schemeClr val="tx2"/>
              </a:buClr>
              <a:buFont typeface="Wingdings" pitchFamily="2" charset="2"/>
              <a:buChar char="v"/>
            </a:pPr>
            <a:r>
              <a:rPr lang="en-US" altLang="zh-CN" sz="2000" dirty="0" err="1" smtClean="0"/>
              <a:t>cr</a:t>
            </a:r>
            <a:r>
              <a:rPr lang="en-US" altLang="zh-CN" sz="2000" dirty="0" smtClean="0"/>
              <a:t> - </a:t>
            </a:r>
            <a:r>
              <a:rPr lang="zh-CN" altLang="en-US" sz="2000" dirty="0" smtClean="0"/>
              <a:t>颜色深度</a:t>
            </a:r>
            <a:r>
              <a:rPr lang="en-US" altLang="zh-CN" sz="2000" dirty="0" smtClean="0"/>
              <a:t>(Color </a:t>
            </a:r>
            <a:r>
              <a:rPr lang="en-US" altLang="zh-CN" sz="2000" dirty="0" err="1" smtClean="0"/>
              <a:t>ResoluTion</a:t>
            </a:r>
            <a:r>
              <a:rPr lang="en-US" altLang="zh-CN" sz="2000" dirty="0" smtClean="0"/>
              <a:t>)</a:t>
            </a:r>
            <a:r>
              <a:rPr lang="zh-CN" altLang="en-US" sz="2000" dirty="0" smtClean="0"/>
              <a:t>：</a:t>
            </a:r>
            <a:r>
              <a:rPr lang="en-US" altLang="zh-CN" sz="2000" dirty="0" smtClean="0"/>
              <a:t>cr+1</a:t>
            </a:r>
            <a:r>
              <a:rPr lang="zh-CN" altLang="en-US" sz="2000" dirty="0" smtClean="0"/>
              <a:t>确定</a:t>
            </a:r>
            <a:r>
              <a:rPr lang="en-US" altLang="zh-CN" sz="2000" dirty="0" smtClean="0"/>
              <a:t>RGB</a:t>
            </a:r>
            <a:r>
              <a:rPr lang="zh-CN" altLang="en-US" sz="2000" dirty="0" smtClean="0"/>
              <a:t>颜色每一采样通道的位数</a:t>
            </a:r>
            <a:endParaRPr lang="en-US" altLang="zh-CN" sz="2000" dirty="0" smtClean="0"/>
          </a:p>
          <a:p>
            <a:pPr marL="342900" lvl="0" indent="-342900" eaLnBrk="0" hangingPunct="0">
              <a:spcBef>
                <a:spcPct val="20000"/>
              </a:spcBef>
              <a:buClr>
                <a:schemeClr val="tx2"/>
              </a:buClr>
              <a:buFont typeface="Wingdings" pitchFamily="2" charset="2"/>
              <a:buChar char="v"/>
            </a:pPr>
            <a:r>
              <a:rPr lang="en-US" altLang="zh-CN" sz="2000" dirty="0" smtClean="0"/>
              <a:t>s - </a:t>
            </a:r>
            <a:r>
              <a:rPr lang="zh-CN" altLang="en-US" sz="2000" dirty="0" smtClean="0"/>
              <a:t>分类标志</a:t>
            </a:r>
            <a:r>
              <a:rPr lang="en-US" altLang="zh-CN" sz="2000" dirty="0" smtClean="0"/>
              <a:t>(Sort Flag)</a:t>
            </a:r>
            <a:r>
              <a:rPr lang="zh-CN" altLang="en-US" sz="2000" dirty="0" smtClean="0"/>
              <a:t>：如果置位表示全局颜色列表中的颜色按使用频率递减的原则排列</a:t>
            </a:r>
            <a:endParaRPr lang="en-US" altLang="zh-CN" sz="2000" dirty="0" smtClean="0"/>
          </a:p>
          <a:p>
            <a:pPr marL="342900" indent="-342900" eaLnBrk="0" hangingPunct="0">
              <a:spcBef>
                <a:spcPct val="20000"/>
              </a:spcBef>
              <a:buClr>
                <a:schemeClr val="tx2"/>
              </a:buClr>
              <a:buFont typeface="Wingdings" pitchFamily="2" charset="2"/>
              <a:buChar char="v"/>
            </a:pPr>
            <a:r>
              <a:rPr lang="en-US" altLang="zh-CN" sz="2000" dirty="0" smtClean="0"/>
              <a:t>pixel - </a:t>
            </a:r>
            <a:r>
              <a:rPr lang="zh-CN" altLang="en-US" sz="2000" dirty="0" smtClean="0"/>
              <a:t>全局颜色列表大小：</a:t>
            </a:r>
            <a:r>
              <a:rPr lang="en-US" altLang="zh-CN" sz="2000" dirty="0" smtClean="0"/>
              <a:t>pixel+1</a:t>
            </a:r>
            <a:r>
              <a:rPr lang="zh-CN" altLang="en-US" sz="2000" dirty="0" smtClean="0"/>
              <a:t>确定颜色列表的索引数（</a:t>
            </a:r>
            <a:r>
              <a:rPr lang="en-US" altLang="zh-CN" sz="2000" dirty="0" smtClean="0"/>
              <a:t>2</a:t>
            </a:r>
            <a:r>
              <a:rPr lang="zh-CN" altLang="en-US" sz="2000" dirty="0" smtClean="0"/>
              <a:t>的</a:t>
            </a:r>
            <a:r>
              <a:rPr lang="en-US" altLang="zh-CN" sz="2000" dirty="0" smtClean="0"/>
              <a:t>pixel+1</a:t>
            </a:r>
            <a:r>
              <a:rPr lang="zh-CN" altLang="en-US" sz="2000" dirty="0" smtClean="0"/>
              <a:t>次方）</a:t>
            </a:r>
            <a:endParaRPr lang="en-US" altLang="zh-CN" sz="2000" dirty="0" smtClean="0"/>
          </a:p>
          <a:p>
            <a:pPr marL="342900" indent="-342900" eaLnBrk="0" hangingPunct="0">
              <a:spcBef>
                <a:spcPct val="20000"/>
              </a:spcBef>
              <a:buClr>
                <a:schemeClr val="tx2"/>
              </a:buClr>
              <a:buFont typeface="Wingdings" pitchFamily="2" charset="2"/>
              <a:buChar char="v"/>
            </a:pPr>
            <a:r>
              <a:rPr lang="zh-CN" altLang="en-US" sz="2000" dirty="0" smtClean="0"/>
              <a:t>背景色是指没有显示图像的区域，背景色索引指向全局色表</a:t>
            </a:r>
            <a:endParaRPr lang="en-US" altLang="zh-CN" sz="20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色盲的解释</a:t>
            </a:r>
            <a:endParaRPr lang="zh-CN" altLang="en-US" dirty="0"/>
          </a:p>
        </p:txBody>
      </p:sp>
      <p:sp>
        <p:nvSpPr>
          <p:cNvPr id="3" name="内容占位符 2"/>
          <p:cNvSpPr>
            <a:spLocks noGrp="1"/>
          </p:cNvSpPr>
          <p:nvPr>
            <p:ph idx="1"/>
          </p:nvPr>
        </p:nvSpPr>
        <p:spPr>
          <a:xfrm>
            <a:off x="971600" y="1052736"/>
            <a:ext cx="7715200" cy="1841376"/>
          </a:xfrm>
        </p:spPr>
        <p:txBody>
          <a:bodyPr/>
          <a:lstStyle/>
          <a:p>
            <a:r>
              <a:rPr lang="zh-CN" altLang="en-US" sz="2800" dirty="0" smtClean="0">
                <a:ea typeface="宋体" pitchFamily="2" charset="-122"/>
              </a:rPr>
              <a:t>每一种感光色素主要对一种原色光产生兴奋，而对其余两种原色光产生程度不等的反应。如果某一种色素缺乏，则会产生对此种颜色的感觉障碍，表现为色盲或色弱（辨色力弱）</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1" descr="2106641737_c9c85cb05e_m"/>
          <p:cNvPicPr>
            <a:picLocks noChangeAspect="1" noChangeArrowheads="1"/>
          </p:cNvPicPr>
          <p:nvPr/>
        </p:nvPicPr>
        <p:blipFill>
          <a:blip r:embed="rId2" cstate="print"/>
          <a:srcRect/>
          <a:stretch>
            <a:fillRect/>
          </a:stretch>
        </p:blipFill>
        <p:spPr bwMode="auto">
          <a:xfrm>
            <a:off x="1066800" y="2780928"/>
            <a:ext cx="3505200" cy="3505200"/>
          </a:xfrm>
          <a:prstGeom prst="rect">
            <a:avLst/>
          </a:prstGeom>
          <a:noFill/>
          <a:ln w="9525">
            <a:noFill/>
            <a:miter lim="800000"/>
            <a:headEnd/>
            <a:tailEnd/>
          </a:ln>
        </p:spPr>
      </p:pic>
      <p:pic>
        <p:nvPicPr>
          <p:cNvPr id="6" name="Picture 2" descr="http://dl.sjxueche.com/attachment/image/remote/20090804/12493778743602.jpg"/>
          <p:cNvPicPr>
            <a:picLocks noChangeAspect="1" noChangeArrowheads="1"/>
          </p:cNvPicPr>
          <p:nvPr/>
        </p:nvPicPr>
        <p:blipFill>
          <a:blip r:embed="rId3" cstate="print"/>
          <a:srcRect/>
          <a:stretch>
            <a:fillRect/>
          </a:stretch>
        </p:blipFill>
        <p:spPr bwMode="auto">
          <a:xfrm>
            <a:off x="5181600" y="2852936"/>
            <a:ext cx="3400425" cy="3444875"/>
          </a:xfrm>
          <a:prstGeom prst="rect">
            <a:avLst/>
          </a:prstGeom>
          <a:noFill/>
          <a:ln w="9525">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25072" cy="563563"/>
          </a:xfrm>
        </p:spPr>
        <p:txBody>
          <a:bodyPr/>
          <a:lstStyle/>
          <a:p>
            <a:r>
              <a:rPr lang="zh-CN" altLang="en-US" sz="3200" dirty="0" smtClean="0"/>
              <a:t>全局颜色列表</a:t>
            </a:r>
            <a:r>
              <a:rPr lang="en-US" altLang="zh-CN" sz="3200" dirty="0" smtClean="0"/>
              <a:t>(Global Color Table)</a:t>
            </a:r>
            <a:endParaRPr lang="zh-CN" altLang="en-US" sz="3200" dirty="0"/>
          </a:p>
        </p:txBody>
      </p:sp>
      <p:graphicFrame>
        <p:nvGraphicFramePr>
          <p:cNvPr id="5" name="内容占位符 4"/>
          <p:cNvGraphicFramePr>
            <a:graphicFrameLocks noGrp="1"/>
          </p:cNvGraphicFramePr>
          <p:nvPr>
            <p:ph idx="1"/>
          </p:nvPr>
        </p:nvGraphicFramePr>
        <p:xfrm>
          <a:off x="467544" y="1484784"/>
          <a:ext cx="7992888" cy="1584176"/>
        </p:xfrm>
        <a:graphic>
          <a:graphicData uri="http://schemas.openxmlformats.org/drawingml/2006/table">
            <a:tbl>
              <a:tblPr/>
              <a:tblGrid>
                <a:gridCol w="725944"/>
                <a:gridCol w="725944"/>
                <a:gridCol w="725944"/>
                <a:gridCol w="726882"/>
                <a:gridCol w="726882"/>
                <a:gridCol w="726882"/>
                <a:gridCol w="726882"/>
                <a:gridCol w="726882"/>
                <a:gridCol w="726882"/>
                <a:gridCol w="726882"/>
                <a:gridCol w="726882"/>
              </a:tblGrid>
              <a:tr h="448050">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1</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2</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a:ea typeface="宋体"/>
                          <a:cs typeface="Times New Roman"/>
                        </a:rPr>
                        <a:t>766</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a:ea typeface="宋体"/>
                          <a:cs typeface="Times New Roman"/>
                        </a:rPr>
                        <a:t>767</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a:ea typeface="宋体"/>
                          <a:cs typeface="Times New Roman"/>
                        </a:rPr>
                        <a:t>768</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36126">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1</a:t>
                      </a:r>
                      <a:r>
                        <a:rPr lang="zh-CN" sz="1800" kern="100" dirty="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1</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1</a:t>
                      </a:r>
                      <a:r>
                        <a:rPr lang="zh-CN" sz="1800" kern="10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255</a:t>
                      </a:r>
                      <a:r>
                        <a:rPr lang="zh-CN" sz="1800" kern="100" dirty="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255</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255</a:t>
                      </a:r>
                      <a:r>
                        <a:rPr lang="zh-CN" sz="1800" kern="100" dirty="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7" name="内容占位符 2"/>
          <p:cNvSpPr txBox="1">
            <a:spLocks/>
          </p:cNvSpPr>
          <p:nvPr/>
        </p:nvSpPr>
        <p:spPr bwMode="gray">
          <a:xfrm>
            <a:off x="467544" y="3645024"/>
            <a:ext cx="8352928" cy="1800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dirty="0" smtClean="0"/>
              <a:t>全局颜色列表用于没有局部色表的情况和纯文本扩展块中</a:t>
            </a:r>
            <a:endParaRPr lang="en-US" altLang="zh-CN" dirty="0" smtClean="0"/>
          </a:p>
          <a:p>
            <a:pPr marL="342900" indent="-342900" eaLnBrk="0" hangingPunct="0">
              <a:spcBef>
                <a:spcPct val="20000"/>
              </a:spcBef>
              <a:buClr>
                <a:schemeClr val="tx2"/>
              </a:buClr>
              <a:buFont typeface="Wingdings" pitchFamily="2" charset="2"/>
              <a:buChar char="v"/>
            </a:pPr>
            <a:r>
              <a:rPr lang="zh-CN" altLang="en-US" dirty="0" smtClean="0"/>
              <a:t>全局颜色列表必须紧跟在逻辑屏幕标识符后面，每个颜色列表索引条目由三个字节组成，按</a:t>
            </a:r>
            <a:r>
              <a:rPr lang="en-US" altLang="zh-CN" dirty="0" smtClean="0"/>
              <a:t>R</a:t>
            </a:r>
            <a:r>
              <a:rPr lang="zh-CN" altLang="en-US" dirty="0" smtClean="0"/>
              <a:t>、</a:t>
            </a:r>
            <a:r>
              <a:rPr lang="en-US" altLang="zh-CN" dirty="0" smtClean="0"/>
              <a:t>G</a:t>
            </a:r>
            <a:r>
              <a:rPr lang="zh-CN" altLang="en-US" dirty="0" smtClean="0"/>
              <a:t>、</a:t>
            </a:r>
            <a:r>
              <a:rPr lang="en-US" altLang="zh-CN" dirty="0" smtClean="0"/>
              <a:t>B</a:t>
            </a:r>
            <a:r>
              <a:rPr lang="zh-CN" altLang="en-US" dirty="0" smtClean="0"/>
              <a:t>的顺序排列，其大小为</a:t>
            </a:r>
            <a:r>
              <a:rPr lang="en-US" altLang="zh-CN" dirty="0" smtClean="0"/>
              <a:t>3 × 2^(</a:t>
            </a:r>
            <a:r>
              <a:rPr lang="zh-CN" altLang="en-US" dirty="0" smtClean="0"/>
              <a:t>全局颜色列表大小</a:t>
            </a:r>
            <a:r>
              <a:rPr lang="en-US" altLang="zh-CN" dirty="0" smtClean="0"/>
              <a:t>+1)</a:t>
            </a:r>
            <a:endParaRPr kumimoji="0" lang="zh-CN" altLang="en-US"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669088" cy="563563"/>
          </a:xfrm>
        </p:spPr>
        <p:txBody>
          <a:bodyPr/>
          <a:lstStyle/>
          <a:p>
            <a:r>
              <a:rPr lang="zh-CN" altLang="en-US" dirty="0" smtClean="0"/>
              <a:t>图象标识符</a:t>
            </a:r>
            <a:r>
              <a:rPr lang="en-US" altLang="zh-CN" dirty="0" smtClean="0"/>
              <a:t>(Image Descriptor)</a:t>
            </a:r>
            <a:endParaRPr lang="zh-CN" altLang="en-US" dirty="0"/>
          </a:p>
        </p:txBody>
      </p:sp>
      <p:sp>
        <p:nvSpPr>
          <p:cNvPr id="3" name="内容占位符 2"/>
          <p:cNvSpPr>
            <a:spLocks noGrp="1"/>
          </p:cNvSpPr>
          <p:nvPr>
            <p:ph idx="1"/>
          </p:nvPr>
        </p:nvSpPr>
        <p:spPr>
          <a:xfrm>
            <a:off x="611560" y="2996952"/>
            <a:ext cx="7776864" cy="3456384"/>
          </a:xfrm>
        </p:spPr>
        <p:txBody>
          <a:bodyPr/>
          <a:lstStyle/>
          <a:p>
            <a:r>
              <a:rPr lang="zh-CN" altLang="en-US" sz="2000" dirty="0" smtClean="0"/>
              <a:t>一个</a:t>
            </a:r>
            <a:r>
              <a:rPr lang="en-US" altLang="zh-CN" sz="2000" dirty="0" smtClean="0"/>
              <a:t>GIF</a:t>
            </a:r>
            <a:r>
              <a:rPr lang="zh-CN" altLang="en-US" sz="2000" dirty="0" smtClean="0"/>
              <a:t>文件内可以包含多幅图象，一幅图象结束之后紧接着下是一幅图象的标识符。图象标识符以</a:t>
            </a:r>
            <a:r>
              <a:rPr lang="en-US" altLang="zh-CN" sz="2000" dirty="0" smtClean="0"/>
              <a:t>0x2C(‘,’)</a:t>
            </a:r>
            <a:r>
              <a:rPr lang="zh-CN" altLang="en-US" sz="2000" dirty="0" smtClean="0"/>
              <a:t>字符开始，紧接着定义它的图象的性质</a:t>
            </a:r>
            <a:endParaRPr lang="en-US" altLang="zh-CN" sz="2000" dirty="0" smtClean="0"/>
          </a:p>
          <a:p>
            <a:r>
              <a:rPr lang="zh-CN" altLang="en-US" sz="2000" dirty="0" smtClean="0"/>
              <a:t>该帧图象相对于逻辑屏幕边界的偏移量、图象大小必须在逻辑屏幕的尺寸范围内</a:t>
            </a:r>
            <a:endParaRPr lang="en-US" altLang="zh-CN" sz="2000" dirty="0" smtClean="0"/>
          </a:p>
          <a:p>
            <a:r>
              <a:rPr lang="zh-CN" altLang="en-US" sz="2000" dirty="0" smtClean="0"/>
              <a:t>局部颜色列表标志置</a:t>
            </a:r>
            <a:r>
              <a:rPr lang="en-US" altLang="zh-CN" sz="2000" dirty="0" smtClean="0"/>
              <a:t>1</a:t>
            </a:r>
            <a:r>
              <a:rPr lang="zh-CN" altLang="en-US" sz="2000" dirty="0" smtClean="0"/>
              <a:t>表明下一数据块为局部颜色列表，该帧图像用局部色表取色，否则用全局色表取色。</a:t>
            </a:r>
            <a:endParaRPr lang="en-US" altLang="zh-CN" sz="2000" dirty="0" smtClean="0"/>
          </a:p>
          <a:p>
            <a:r>
              <a:rPr lang="zh-CN" altLang="en-US" sz="2000" dirty="0" smtClean="0"/>
              <a:t>交织标志置</a:t>
            </a:r>
            <a:r>
              <a:rPr lang="en-US" altLang="zh-CN" sz="2000" dirty="0" smtClean="0"/>
              <a:t>1</a:t>
            </a:r>
            <a:r>
              <a:rPr lang="zh-CN" altLang="en-US" sz="2000" dirty="0" smtClean="0"/>
              <a:t>表示解码出的图像是按行交织排列的</a:t>
            </a:r>
            <a:endParaRPr lang="en-US" altLang="zh-CN" sz="2000" dirty="0" smtClean="0"/>
          </a:p>
          <a:p>
            <a:r>
              <a:rPr lang="zh-CN" altLang="en-US" sz="2000" dirty="0" smtClean="0"/>
              <a:t>保留字段必须为零</a:t>
            </a:r>
            <a:endParaRPr lang="en-US" altLang="zh-CN" sz="2000" dirty="0" smtClean="0"/>
          </a:p>
          <a:p>
            <a:r>
              <a:rPr lang="zh-CN" altLang="en-US" sz="2000" dirty="0" smtClean="0"/>
              <a:t>其他字段参考逻辑屏幕标识符</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95536" y="1412776"/>
          <a:ext cx="8424936" cy="1406282"/>
        </p:xfrm>
        <a:graphic>
          <a:graphicData uri="http://schemas.openxmlformats.org/drawingml/2006/table">
            <a:tbl>
              <a:tblPr/>
              <a:tblGrid>
                <a:gridCol w="645395"/>
                <a:gridCol w="765723"/>
                <a:gridCol w="432584"/>
                <a:gridCol w="433578"/>
                <a:gridCol w="432584"/>
                <a:gridCol w="432584"/>
                <a:gridCol w="346066"/>
                <a:gridCol w="346066"/>
                <a:gridCol w="346066"/>
                <a:gridCol w="346066"/>
                <a:gridCol w="937761"/>
                <a:gridCol w="705060"/>
                <a:gridCol w="704067"/>
                <a:gridCol w="327198"/>
                <a:gridCol w="377864"/>
                <a:gridCol w="282423"/>
                <a:gridCol w="281428"/>
                <a:gridCol w="282423"/>
              </a:tblGrid>
              <a:tr h="255255">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8</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9</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en-US" sz="1800" kern="100" dirty="0">
                          <a:latin typeface="Calibri"/>
                          <a:ea typeface="宋体"/>
                          <a:cs typeface="Times New Roman"/>
                        </a:rPr>
                        <a:t>10</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55255">
                <a:tc>
                  <a:txBody>
                    <a:bodyPr/>
                    <a:lstStyle/>
                    <a:p>
                      <a:pPr algn="ctr">
                        <a:spcAft>
                          <a:spcPts val="0"/>
                        </a:spcAft>
                      </a:pPr>
                      <a:r>
                        <a:rPr lang="en-US" sz="1800" kern="100">
                          <a:latin typeface="Calibri"/>
                          <a:ea typeface="宋体"/>
                          <a:cs typeface="Times New Roman"/>
                        </a:rPr>
                        <a:t>BIT</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0</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7642">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标识符开始</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a:ea typeface="宋体"/>
                          <a:cs typeface="Times New Roman"/>
                        </a:rPr>
                        <a:t>图像左部位置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spcAft>
                          <a:spcPts val="0"/>
                        </a:spcAft>
                      </a:pPr>
                      <a:r>
                        <a:rPr lang="zh-CN" sz="1800" kern="100">
                          <a:latin typeface="Calibri"/>
                          <a:ea typeface="宋体"/>
                          <a:cs typeface="Times New Roman"/>
                        </a:rPr>
                        <a:t>图像顶部位置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spcAft>
                          <a:spcPts val="0"/>
                        </a:spcAft>
                      </a:pPr>
                      <a:r>
                        <a:rPr lang="zh-CN" sz="1800" kern="100">
                          <a:latin typeface="Calibri"/>
                          <a:ea typeface="宋体"/>
                          <a:cs typeface="Times New Roman"/>
                        </a:rPr>
                        <a:t>图像宽度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algn="ctr">
                        <a:spcAft>
                          <a:spcPts val="0"/>
                        </a:spcAft>
                      </a:pPr>
                      <a:r>
                        <a:rPr lang="zh-CN" sz="1800" kern="100">
                          <a:latin typeface="Calibri"/>
                          <a:ea typeface="宋体"/>
                          <a:cs typeface="Times New Roman"/>
                        </a:rPr>
                        <a:t>图像高度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zh-CN" sz="1800" kern="100">
                          <a:latin typeface="Calibri"/>
                          <a:ea typeface="宋体"/>
                          <a:cs typeface="Times New Roman"/>
                        </a:rPr>
                        <a:t>局部颜色列表标志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交织标志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分类标志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a:ea typeface="宋体"/>
                          <a:cs typeface="Times New Roman"/>
                        </a:rPr>
                        <a:t>保留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3">
                  <a:txBody>
                    <a:bodyPr/>
                    <a:lstStyle/>
                    <a:p>
                      <a:pPr algn="ctr">
                        <a:spcAft>
                          <a:spcPts val="0"/>
                        </a:spcAft>
                      </a:pPr>
                      <a:r>
                        <a:rPr lang="zh-CN" sz="1800" kern="100" dirty="0">
                          <a:latin typeface="Calibri"/>
                          <a:ea typeface="宋体"/>
                          <a:cs typeface="Times New Roman"/>
                        </a:rPr>
                        <a:t>局部颜色列表大小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57200"/>
            <a:ext cx="7848600" cy="563563"/>
          </a:xfrm>
        </p:spPr>
        <p:txBody>
          <a:bodyPr/>
          <a:lstStyle/>
          <a:p>
            <a:r>
              <a:rPr lang="zh-CN" altLang="en-US" dirty="0" smtClean="0"/>
              <a:t>局部颜色列表</a:t>
            </a:r>
            <a:r>
              <a:rPr lang="en-US" altLang="zh-CN" dirty="0" smtClean="0"/>
              <a:t>(Local Color Table)</a:t>
            </a:r>
            <a:endParaRPr lang="zh-CN" altLang="en-US" dirty="0"/>
          </a:p>
        </p:txBody>
      </p:sp>
      <p:sp>
        <p:nvSpPr>
          <p:cNvPr id="3" name="内容占位符 2"/>
          <p:cNvSpPr>
            <a:spLocks noGrp="1"/>
          </p:cNvSpPr>
          <p:nvPr>
            <p:ph idx="1"/>
          </p:nvPr>
        </p:nvSpPr>
        <p:spPr>
          <a:xfrm>
            <a:off x="611560" y="3356992"/>
            <a:ext cx="8075240" cy="2664296"/>
          </a:xfrm>
        </p:spPr>
        <p:txBody>
          <a:bodyPr/>
          <a:lstStyle/>
          <a:p>
            <a:r>
              <a:rPr lang="zh-CN" altLang="en-US" sz="2000" dirty="0" smtClean="0"/>
              <a:t>如果局部颜色列表标志置位，则需要紧跟在图象标识符之后定义一个局部颜色列表，以供紧接着它的图象使用</a:t>
            </a:r>
            <a:endParaRPr lang="en-US" altLang="zh-CN" sz="2000" dirty="0" smtClean="0"/>
          </a:p>
          <a:p>
            <a:r>
              <a:rPr lang="zh-CN" altLang="en-US" sz="2000" dirty="0" smtClean="0"/>
              <a:t>局部色表仅限于当前帧的取色</a:t>
            </a:r>
            <a:endParaRPr lang="en-US" altLang="zh-CN" sz="2000" dirty="0" smtClean="0"/>
          </a:p>
          <a:p>
            <a:r>
              <a:rPr lang="zh-CN" altLang="en-US" sz="2000" dirty="0" smtClean="0"/>
              <a:t>如果一个</a:t>
            </a:r>
            <a:r>
              <a:rPr lang="en-US" altLang="zh-CN" sz="2000" dirty="0" smtClean="0"/>
              <a:t>GIF</a:t>
            </a:r>
            <a:r>
              <a:rPr lang="zh-CN" altLang="en-US" sz="2000" dirty="0" smtClean="0"/>
              <a:t>文件包含全局色表，并且要显示的当前帧本身又带有局部色表，则解码器要首先保存全局色表，当该帧使用局部色表取完色后，再恢复到全局色表</a:t>
            </a:r>
            <a:endParaRPr lang="en-US" altLang="zh-CN" sz="2000" dirty="0" smtClean="0"/>
          </a:p>
          <a:p>
            <a:r>
              <a:rPr lang="zh-CN" altLang="en-US" sz="2000" dirty="0" smtClean="0"/>
              <a:t>如果一个</a:t>
            </a:r>
            <a:r>
              <a:rPr lang="en-US" altLang="zh-CN" sz="2000" dirty="0" smtClean="0"/>
              <a:t>GIF</a:t>
            </a:r>
            <a:r>
              <a:rPr lang="zh-CN" altLang="en-US" sz="2000" dirty="0" smtClean="0"/>
              <a:t>文件即没有提供全局颜色列表，也没有提供局部颜色列表，可以自己创建一个颜色列表，或使用系统的颜色列表</a:t>
            </a:r>
            <a:endParaRPr lang="en-US" altLang="zh-CN"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内容占位符 4"/>
          <p:cNvGraphicFramePr>
            <a:graphicFrameLocks/>
          </p:cNvGraphicFramePr>
          <p:nvPr/>
        </p:nvGraphicFramePr>
        <p:xfrm>
          <a:off x="467544" y="1484784"/>
          <a:ext cx="7992888" cy="1584176"/>
        </p:xfrm>
        <a:graphic>
          <a:graphicData uri="http://schemas.openxmlformats.org/drawingml/2006/table">
            <a:tbl>
              <a:tblPr/>
              <a:tblGrid>
                <a:gridCol w="725944"/>
                <a:gridCol w="725944"/>
                <a:gridCol w="725944"/>
                <a:gridCol w="726882"/>
                <a:gridCol w="726882"/>
                <a:gridCol w="726882"/>
                <a:gridCol w="726882"/>
                <a:gridCol w="726882"/>
                <a:gridCol w="726882"/>
                <a:gridCol w="726882"/>
                <a:gridCol w="726882"/>
              </a:tblGrid>
              <a:tr h="448050">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a:ea typeface="宋体"/>
                          <a:cs typeface="Times New Roman"/>
                        </a:rPr>
                        <a:t>766</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a:ea typeface="宋体"/>
                          <a:cs typeface="Times New Roman"/>
                        </a:rPr>
                        <a:t>767</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mtClean="0">
                          <a:latin typeface="Calibri"/>
                          <a:ea typeface="宋体"/>
                          <a:cs typeface="Times New Roman"/>
                        </a:rPr>
                        <a:t>768</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36126">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0</a:t>
                      </a:r>
                      <a:r>
                        <a:rPr lang="zh-CN" sz="1800" kern="10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1</a:t>
                      </a:r>
                      <a:r>
                        <a:rPr lang="zh-CN" sz="1800" kern="100" dirty="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1</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1</a:t>
                      </a:r>
                      <a:r>
                        <a:rPr lang="zh-CN" sz="1800" kern="10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255</a:t>
                      </a:r>
                      <a:r>
                        <a:rPr lang="zh-CN" sz="1800" kern="100" dirty="0">
                          <a:latin typeface="Calibri"/>
                          <a:ea typeface="宋体"/>
                          <a:cs typeface="Times New Roman"/>
                        </a:rPr>
                        <a:t>的红色值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索引</a:t>
                      </a:r>
                      <a:r>
                        <a:rPr lang="en-US" sz="1800" kern="100">
                          <a:latin typeface="Calibri"/>
                          <a:ea typeface="宋体"/>
                          <a:cs typeface="Times New Roman"/>
                        </a:rPr>
                        <a:t>255</a:t>
                      </a:r>
                      <a:r>
                        <a:rPr lang="zh-CN" sz="1800" kern="100">
                          <a:latin typeface="Calibri"/>
                          <a:ea typeface="宋体"/>
                          <a:cs typeface="Times New Roman"/>
                        </a:rPr>
                        <a:t>的绿色值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索引</a:t>
                      </a:r>
                      <a:r>
                        <a:rPr lang="en-US" sz="1800" kern="100" dirty="0">
                          <a:latin typeface="Calibri"/>
                          <a:ea typeface="宋体"/>
                          <a:cs typeface="Times New Roman"/>
                        </a:rPr>
                        <a:t>255</a:t>
                      </a:r>
                      <a:r>
                        <a:rPr lang="zh-CN" sz="1800" kern="100" dirty="0">
                          <a:latin typeface="Calibri"/>
                          <a:ea typeface="宋体"/>
                          <a:cs typeface="Times New Roman"/>
                        </a:rPr>
                        <a:t>的蓝色值</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基于颜色列表的图象数据</a:t>
            </a:r>
            <a:r>
              <a:rPr lang="en-US" altLang="zh-CN" dirty="0" smtClean="0"/>
              <a:t>(Table-Based Image Data)</a:t>
            </a:r>
            <a:endParaRPr lang="zh-CN" altLang="en-US" dirty="0"/>
          </a:p>
        </p:txBody>
      </p:sp>
      <p:sp>
        <p:nvSpPr>
          <p:cNvPr id="3" name="内容占位符 2"/>
          <p:cNvSpPr>
            <a:spLocks noGrp="1"/>
          </p:cNvSpPr>
          <p:nvPr>
            <p:ph idx="1"/>
          </p:nvPr>
        </p:nvSpPr>
        <p:spPr>
          <a:xfrm>
            <a:off x="840432" y="2204864"/>
            <a:ext cx="7620000" cy="3960440"/>
          </a:xfrm>
        </p:spPr>
        <p:txBody>
          <a:bodyPr/>
          <a:lstStyle/>
          <a:p>
            <a:r>
              <a:rPr lang="zh-CN" altLang="en-US" sz="2000" dirty="0" smtClean="0"/>
              <a:t>由两部分组成：</a:t>
            </a:r>
            <a:r>
              <a:rPr lang="en-US" altLang="zh-CN" sz="2000" dirty="0" smtClean="0"/>
              <a:t>LZW</a:t>
            </a:r>
            <a:r>
              <a:rPr lang="zh-CN" altLang="en-US" sz="2000" dirty="0" smtClean="0"/>
              <a:t>编码长度</a:t>
            </a:r>
            <a:r>
              <a:rPr lang="en-US" altLang="zh-CN" sz="2000" dirty="0" smtClean="0"/>
              <a:t>(LZW Minimum Code Size)</a:t>
            </a:r>
            <a:r>
              <a:rPr lang="zh-CN" altLang="en-US" sz="2000" dirty="0" smtClean="0"/>
              <a:t>和图象数据</a:t>
            </a:r>
            <a:r>
              <a:rPr lang="en-US" altLang="zh-CN" sz="2000" dirty="0" smtClean="0"/>
              <a:t>(Image Data)</a:t>
            </a:r>
            <a:r>
              <a:rPr lang="zh-CN" altLang="en-US" sz="2000" dirty="0" smtClean="0"/>
              <a:t>，其中图像数据又由多个图像子块组成</a:t>
            </a:r>
          </a:p>
          <a:p>
            <a:r>
              <a:rPr lang="zh-CN" altLang="en-US" sz="2000" dirty="0" smtClean="0"/>
              <a:t>图象数据在压缩前有两种排列格式：连续的和交织的</a:t>
            </a:r>
            <a:r>
              <a:rPr lang="en-US" altLang="zh-CN" sz="2000" dirty="0" smtClean="0"/>
              <a:t>(</a:t>
            </a:r>
            <a:r>
              <a:rPr lang="zh-CN" altLang="en-US" sz="2000" dirty="0" smtClean="0"/>
              <a:t>由图象标识符的交织标志控制</a:t>
            </a:r>
            <a:r>
              <a:rPr lang="en-US" altLang="zh-CN" sz="2000" dirty="0" smtClean="0"/>
              <a:t>)</a:t>
            </a:r>
            <a:r>
              <a:rPr lang="zh-CN" altLang="en-US" sz="2000" dirty="0" smtClean="0"/>
              <a:t>。</a:t>
            </a:r>
            <a:endParaRPr lang="en-US" altLang="zh-CN" sz="2000" dirty="0" smtClean="0"/>
          </a:p>
          <a:p>
            <a:r>
              <a:rPr lang="zh-CN" altLang="en-US" sz="2000" dirty="0" smtClean="0"/>
              <a:t>连续方式按从左到右、从上到下的顺序排列图象的光栅数据；</a:t>
            </a:r>
            <a:endParaRPr lang="en-US" altLang="zh-CN" sz="2000" dirty="0" smtClean="0"/>
          </a:p>
          <a:p>
            <a:r>
              <a:rPr lang="zh-CN" altLang="en-US" sz="2000" dirty="0" smtClean="0"/>
              <a:t>交织图象按下面的方法处理光栅数据：创建四个通道</a:t>
            </a:r>
            <a:r>
              <a:rPr lang="en-US" altLang="zh-CN" sz="2000" dirty="0" smtClean="0"/>
              <a:t>(pass)</a:t>
            </a:r>
            <a:r>
              <a:rPr lang="zh-CN" altLang="en-US" sz="2000" dirty="0" smtClean="0"/>
              <a:t>保存数据，每个通道提取不同行的数据：</a:t>
            </a:r>
            <a:br>
              <a:rPr lang="zh-CN" altLang="en-US" sz="2000" dirty="0" smtClean="0"/>
            </a:br>
            <a:r>
              <a:rPr lang="zh-CN" altLang="en-US" sz="2000" dirty="0" smtClean="0"/>
              <a:t>第一通道</a:t>
            </a:r>
            <a:r>
              <a:rPr lang="en-US" altLang="zh-CN" sz="2000" dirty="0" smtClean="0"/>
              <a:t>(Pass 1)</a:t>
            </a:r>
            <a:r>
              <a:rPr lang="zh-CN" altLang="en-US" sz="2000" dirty="0" smtClean="0"/>
              <a:t>提取从第</a:t>
            </a:r>
            <a:r>
              <a:rPr lang="en-US" altLang="zh-CN" sz="2000" dirty="0" smtClean="0"/>
              <a:t>0</a:t>
            </a:r>
            <a:r>
              <a:rPr lang="zh-CN" altLang="en-US" sz="2000" dirty="0" smtClean="0"/>
              <a:t>行开始每隔</a:t>
            </a:r>
            <a:r>
              <a:rPr lang="en-US" altLang="zh-CN" sz="2000" dirty="0" smtClean="0"/>
              <a:t>8</a:t>
            </a:r>
            <a:r>
              <a:rPr lang="zh-CN" altLang="en-US" sz="2000" dirty="0" smtClean="0"/>
              <a:t>行的数据；</a:t>
            </a:r>
            <a:br>
              <a:rPr lang="zh-CN" altLang="en-US" sz="2000" dirty="0" smtClean="0"/>
            </a:br>
            <a:r>
              <a:rPr lang="zh-CN" altLang="en-US" sz="2000" dirty="0" smtClean="0"/>
              <a:t>第二通道</a:t>
            </a:r>
            <a:r>
              <a:rPr lang="en-US" altLang="zh-CN" sz="2000" dirty="0" smtClean="0"/>
              <a:t>(Pass 2)</a:t>
            </a:r>
            <a:r>
              <a:rPr lang="zh-CN" altLang="en-US" sz="2000" dirty="0" smtClean="0"/>
              <a:t>提取从第</a:t>
            </a:r>
            <a:r>
              <a:rPr lang="en-US" altLang="zh-CN" sz="2000" dirty="0" smtClean="0"/>
              <a:t>4</a:t>
            </a:r>
            <a:r>
              <a:rPr lang="zh-CN" altLang="en-US" sz="2000" dirty="0" smtClean="0"/>
              <a:t>行开始每隔</a:t>
            </a:r>
            <a:r>
              <a:rPr lang="en-US" altLang="zh-CN" sz="2000" dirty="0" smtClean="0"/>
              <a:t>8</a:t>
            </a:r>
            <a:r>
              <a:rPr lang="zh-CN" altLang="en-US" sz="2000" dirty="0" smtClean="0"/>
              <a:t>行的数据；</a:t>
            </a:r>
            <a:br>
              <a:rPr lang="zh-CN" altLang="en-US" sz="2000" dirty="0" smtClean="0"/>
            </a:br>
            <a:r>
              <a:rPr lang="zh-CN" altLang="en-US" sz="2000" dirty="0" smtClean="0"/>
              <a:t>第三通道</a:t>
            </a:r>
            <a:r>
              <a:rPr lang="en-US" altLang="zh-CN" sz="2000" dirty="0" smtClean="0"/>
              <a:t>(Pass 3)</a:t>
            </a:r>
            <a:r>
              <a:rPr lang="zh-CN" altLang="en-US" sz="2000" dirty="0" smtClean="0"/>
              <a:t>提取从第</a:t>
            </a:r>
            <a:r>
              <a:rPr lang="en-US" altLang="zh-CN" sz="2000" dirty="0" smtClean="0"/>
              <a:t>2</a:t>
            </a:r>
            <a:r>
              <a:rPr lang="zh-CN" altLang="en-US" sz="2000" dirty="0" smtClean="0"/>
              <a:t>行开始每隔</a:t>
            </a:r>
            <a:r>
              <a:rPr lang="en-US" altLang="zh-CN" sz="2000" dirty="0" smtClean="0"/>
              <a:t>4</a:t>
            </a:r>
            <a:r>
              <a:rPr lang="zh-CN" altLang="en-US" sz="2000" dirty="0" smtClean="0"/>
              <a:t>行的数据；</a:t>
            </a:r>
            <a:br>
              <a:rPr lang="zh-CN" altLang="en-US" sz="2000" dirty="0" smtClean="0"/>
            </a:br>
            <a:r>
              <a:rPr lang="zh-CN" altLang="en-US" sz="2000" dirty="0" smtClean="0"/>
              <a:t>第四通道</a:t>
            </a:r>
            <a:r>
              <a:rPr lang="en-US" altLang="zh-CN" sz="2000" dirty="0" smtClean="0"/>
              <a:t>(Pass 4)</a:t>
            </a:r>
            <a:r>
              <a:rPr lang="zh-CN" altLang="en-US" sz="2000" dirty="0" smtClean="0"/>
              <a:t>提取从第</a:t>
            </a:r>
            <a:r>
              <a:rPr lang="en-US" altLang="zh-CN" sz="2000" dirty="0" smtClean="0"/>
              <a:t>1</a:t>
            </a:r>
            <a:r>
              <a:rPr lang="zh-CN" altLang="en-US" sz="2000" dirty="0" smtClean="0"/>
              <a:t>行开始每隔</a:t>
            </a:r>
            <a:r>
              <a:rPr lang="en-US" altLang="zh-CN" sz="2000" dirty="0" smtClean="0"/>
              <a:t>2</a:t>
            </a:r>
            <a:r>
              <a:rPr lang="zh-CN" altLang="en-US" sz="2000" dirty="0" smtClean="0"/>
              <a:t>行的数据</a:t>
            </a:r>
          </a:p>
          <a:p>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331638" y="1484784"/>
          <a:ext cx="6264698" cy="548640"/>
        </p:xfrm>
        <a:graphic>
          <a:graphicData uri="http://schemas.openxmlformats.org/drawingml/2006/table">
            <a:tbl>
              <a:tblPr/>
              <a:tblGrid>
                <a:gridCol w="720081"/>
                <a:gridCol w="1512168"/>
                <a:gridCol w="648072"/>
                <a:gridCol w="936104"/>
                <a:gridCol w="864096"/>
                <a:gridCol w="720080"/>
                <a:gridCol w="864097"/>
              </a:tblGrid>
              <a:tr h="0">
                <a:tc>
                  <a:txBody>
                    <a:bodyPr/>
                    <a:lstStyle/>
                    <a:p>
                      <a:pPr algn="ctr">
                        <a:spcAft>
                          <a:spcPts val="0"/>
                        </a:spcAft>
                      </a:pPr>
                      <a:r>
                        <a:rPr lang="en-US" sz="1800" kern="100">
                          <a:latin typeface="Calibri"/>
                          <a:ea typeface="宋体"/>
                          <a:cs typeface="Times New Roman"/>
                        </a:rPr>
                        <a:t>BYTE</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2</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LZW</a:t>
                      </a:r>
                      <a:r>
                        <a:rPr lang="zh-CN" sz="1800" kern="100">
                          <a:latin typeface="Calibri"/>
                          <a:ea typeface="宋体"/>
                          <a:cs typeface="Times New Roman"/>
                        </a:rPr>
                        <a:t>编码长度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a:ea typeface="宋体"/>
                          <a:cs typeface="Times New Roman"/>
                        </a:rPr>
                        <a:t>第一个数据块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dirty="0">
                          <a:latin typeface="Calibri"/>
                          <a:ea typeface="宋体"/>
                          <a:cs typeface="Times New Roman"/>
                        </a:rPr>
                        <a:t>第</a:t>
                      </a:r>
                      <a:r>
                        <a:rPr lang="en-US" sz="1800" kern="100" dirty="0">
                          <a:latin typeface="Calibri"/>
                          <a:ea typeface="宋体"/>
                          <a:cs typeface="Times New Roman"/>
                        </a:rPr>
                        <a:t>M</a:t>
                      </a:r>
                      <a:r>
                        <a:rPr lang="zh-CN" sz="1800" kern="100" dirty="0">
                          <a:latin typeface="Calibri"/>
                          <a:ea typeface="宋体"/>
                          <a:cs typeface="Times New Roman"/>
                        </a:rPr>
                        <a:t>个数据块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交织图像的数据存放形式</a:t>
            </a:r>
            <a:endParaRPr lang="zh-CN" altLang="en-US" dirty="0"/>
          </a:p>
        </p:txBody>
      </p:sp>
      <p:graphicFrame>
        <p:nvGraphicFramePr>
          <p:cNvPr id="5" name="内容占位符 4"/>
          <p:cNvGraphicFramePr>
            <a:graphicFrameLocks noGrp="1"/>
          </p:cNvGraphicFramePr>
          <p:nvPr>
            <p:ph idx="1"/>
          </p:nvPr>
        </p:nvGraphicFramePr>
        <p:xfrm>
          <a:off x="1115616" y="1124752"/>
          <a:ext cx="6984777" cy="4980328"/>
        </p:xfrm>
        <a:graphic>
          <a:graphicData uri="http://schemas.openxmlformats.org/drawingml/2006/table">
            <a:tbl>
              <a:tblPr/>
              <a:tblGrid>
                <a:gridCol w="1396627"/>
                <a:gridCol w="1396627"/>
                <a:gridCol w="1396627"/>
                <a:gridCol w="1397448"/>
                <a:gridCol w="1397448"/>
              </a:tblGrid>
              <a:tr h="288024">
                <a:tc>
                  <a:txBody>
                    <a:bodyPr/>
                    <a:lstStyle/>
                    <a:p>
                      <a:pPr algn="ctr">
                        <a:spcAft>
                          <a:spcPts val="0"/>
                        </a:spcAft>
                      </a:pPr>
                      <a:r>
                        <a:rPr lang="zh-CN" sz="1800" kern="100">
                          <a:latin typeface="Calibri"/>
                          <a:ea typeface="宋体"/>
                          <a:cs typeface="Times New Roman"/>
                        </a:rPr>
                        <a:t>行数</a:t>
                      </a: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通道</a:t>
                      </a:r>
                      <a:r>
                        <a:rPr lang="en-US" sz="1800" kern="100">
                          <a:latin typeface="Calibri"/>
                          <a:ea typeface="宋体"/>
                          <a:cs typeface="Times New Roman"/>
                        </a:rPr>
                        <a:t>1</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通道</a:t>
                      </a:r>
                      <a:r>
                        <a:rPr lang="en-US" sz="1800" kern="100">
                          <a:latin typeface="Calibri"/>
                          <a:ea typeface="宋体"/>
                          <a:cs typeface="Times New Roman"/>
                        </a:rPr>
                        <a:t>2</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通道</a:t>
                      </a: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通道</a:t>
                      </a: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0</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8</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9</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10</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11</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12</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14</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a:ea typeface="宋体"/>
                          <a:cs typeface="Times New Roman"/>
                        </a:rPr>
                        <a:t>15</a:t>
                      </a:r>
                      <a:endParaRPr lang="zh-CN"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a:ea typeface="宋体"/>
                          <a:cs typeface="Times New Roman"/>
                        </a:rPr>
                        <a:t>4</a:t>
                      </a:r>
                      <a:endParaRPr lang="zh-CN" sz="1800" kern="100" dirty="0">
                        <a:latin typeface="Calibri"/>
                        <a:ea typeface="宋体"/>
                        <a:cs typeface="Times New Roman"/>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453064" cy="563563"/>
          </a:xfrm>
        </p:spPr>
        <p:txBody>
          <a:bodyPr/>
          <a:lstStyle/>
          <a:p>
            <a:r>
              <a:rPr lang="zh-CN" altLang="en-US" dirty="0" smtClean="0"/>
              <a:t>图形控制扩展（</a:t>
            </a:r>
            <a:r>
              <a:rPr lang="en-US" altLang="zh-CN" dirty="0" smtClean="0"/>
              <a:t>1</a:t>
            </a:r>
            <a:r>
              <a:rPr lang="zh-CN" altLang="en-US" dirty="0" smtClean="0"/>
              <a:t>）</a:t>
            </a:r>
            <a:r>
              <a:rPr lang="en-US" altLang="zh-CN" dirty="0" smtClean="0"/>
              <a:t/>
            </a:r>
            <a:br>
              <a:rPr lang="en-US" altLang="zh-CN" dirty="0" smtClean="0"/>
            </a:br>
            <a:r>
              <a:rPr lang="en-US" altLang="zh-CN" dirty="0" smtClean="0"/>
              <a:t>(Graphic Control Extension)</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7" name="内容占位符 6"/>
          <p:cNvGraphicFramePr>
            <a:graphicFrameLocks noGrp="1"/>
          </p:cNvGraphicFramePr>
          <p:nvPr>
            <p:ph idx="1"/>
          </p:nvPr>
        </p:nvGraphicFramePr>
        <p:xfrm>
          <a:off x="395534" y="1625352"/>
          <a:ext cx="8280923" cy="1371600"/>
        </p:xfrm>
        <a:graphic>
          <a:graphicData uri="http://schemas.openxmlformats.org/drawingml/2006/table">
            <a:tbl>
              <a:tblPr/>
              <a:tblGrid>
                <a:gridCol w="615444"/>
                <a:gridCol w="745013"/>
                <a:gridCol w="998018"/>
                <a:gridCol w="619821"/>
                <a:gridCol w="248629"/>
                <a:gridCol w="247754"/>
                <a:gridCol w="248629"/>
                <a:gridCol w="247754"/>
                <a:gridCol w="248629"/>
                <a:gridCol w="247754"/>
                <a:gridCol w="885085"/>
                <a:gridCol w="763396"/>
                <a:gridCol w="298529"/>
                <a:gridCol w="298529"/>
                <a:gridCol w="746763"/>
                <a:gridCol w="821176"/>
              </a:tblGrid>
              <a:tr h="270030">
                <a:tc>
                  <a:txBody>
                    <a:bodyPr/>
                    <a:lstStyle/>
                    <a:p>
                      <a:pPr algn="ctr">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en-US" sz="1800" kern="100" dirty="0">
                          <a:latin typeface="Calibri"/>
                          <a:ea typeface="宋体"/>
                          <a:cs typeface="Times New Roman"/>
                        </a:rPr>
                        <a:t>4</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8</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030">
                <a:tc>
                  <a:txBody>
                    <a:bodyPr/>
                    <a:lstStyle/>
                    <a:p>
                      <a:pPr algn="ctr">
                        <a:spcAft>
                          <a:spcPts val="0"/>
                        </a:spcAft>
                      </a:pPr>
                      <a:r>
                        <a:rPr lang="en-US" sz="1800" kern="100">
                          <a:latin typeface="Calibri"/>
                          <a:ea typeface="宋体"/>
                          <a:cs typeface="Times New Roman"/>
                        </a:rPr>
                        <a:t>BIT</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7</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6</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5</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a:ea typeface="宋体"/>
                          <a:cs typeface="Times New Roman"/>
                        </a:rPr>
                        <a:t>0</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060">
                <a:tc>
                  <a:txBody>
                    <a:bodyPr/>
                    <a:lstStyle/>
                    <a:p>
                      <a:pPr algn="ctr">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扩展块标识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图形控制块标签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块大小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a:latin typeface="Calibri"/>
                          <a:ea typeface="宋体"/>
                          <a:cs typeface="Times New Roman"/>
                        </a:rPr>
                        <a:t>保留</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gridSpan="3">
                  <a:txBody>
                    <a:bodyPr/>
                    <a:lstStyle/>
                    <a:p>
                      <a:pPr algn="ctr">
                        <a:spcAft>
                          <a:spcPts val="0"/>
                        </a:spcAft>
                      </a:pPr>
                      <a:r>
                        <a:rPr lang="zh-CN" sz="1800" kern="100">
                          <a:latin typeface="Calibri"/>
                          <a:ea typeface="宋体"/>
                          <a:cs typeface="Times New Roman"/>
                        </a:rPr>
                        <a:t>处置方法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algn="ctr">
                        <a:spcAft>
                          <a:spcPts val="0"/>
                        </a:spcAft>
                      </a:pPr>
                      <a:r>
                        <a:rPr lang="zh-CN" sz="1800" kern="100" dirty="0">
                          <a:latin typeface="Calibri"/>
                          <a:ea typeface="宋体"/>
                          <a:cs typeface="Times New Roman"/>
                        </a:rPr>
                        <a:t>用户输入标志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透明色标志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a:ea typeface="宋体"/>
                          <a:cs typeface="Times New Roman"/>
                        </a:rPr>
                        <a:t>延迟时间</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ctr">
                        <a:spcAft>
                          <a:spcPts val="0"/>
                        </a:spcAft>
                      </a:pPr>
                      <a:r>
                        <a:rPr lang="zh-CN" sz="1800" kern="100">
                          <a:latin typeface="Calibri"/>
                          <a:ea typeface="宋体"/>
                          <a:cs typeface="Times New Roman"/>
                        </a:rPr>
                        <a:t>透明色索引</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块终结标识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内容占位符 2"/>
          <p:cNvSpPr txBox="1">
            <a:spLocks/>
          </p:cNvSpPr>
          <p:nvPr/>
        </p:nvSpPr>
        <p:spPr bwMode="gray">
          <a:xfrm>
            <a:off x="467544" y="3212976"/>
            <a:ext cx="8280920" cy="25922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sz="2000" dirty="0" smtClean="0"/>
              <a:t>这部分可选（需要</a:t>
            </a:r>
            <a:r>
              <a:rPr lang="en-US" altLang="zh-CN" sz="2000" dirty="0" smtClean="0"/>
              <a:t>89a</a:t>
            </a:r>
            <a:r>
              <a:rPr lang="zh-CN" altLang="en-US" sz="2000" dirty="0" smtClean="0"/>
              <a:t>版本），可以放在一个图象块</a:t>
            </a:r>
            <a:r>
              <a:rPr lang="en-US" altLang="zh-CN" sz="2000" dirty="0" smtClean="0"/>
              <a:t>(</a:t>
            </a:r>
            <a:r>
              <a:rPr lang="zh-CN" altLang="en-US" sz="2000" dirty="0" smtClean="0"/>
              <a:t>图象标识符</a:t>
            </a:r>
            <a:r>
              <a:rPr lang="en-US" altLang="zh-CN" sz="2000" dirty="0" smtClean="0"/>
              <a:t>)</a:t>
            </a:r>
            <a:r>
              <a:rPr lang="zh-CN" altLang="en-US" sz="2000" dirty="0" smtClean="0"/>
              <a:t>或文本扩展块的前面，用来控制其后第一个图象（或文本）的渲染形式</a:t>
            </a:r>
            <a:endParaRPr lang="en-US" altLang="zh-CN" sz="2000" dirty="0" smtClean="0"/>
          </a:p>
          <a:p>
            <a:pPr marL="342900" lvl="0" indent="-342900" eaLnBrk="0" hangingPunct="0">
              <a:spcBef>
                <a:spcPct val="20000"/>
              </a:spcBef>
              <a:buClr>
                <a:schemeClr val="tx2"/>
              </a:buClr>
              <a:buFont typeface="Wingdings" pitchFamily="2" charset="2"/>
              <a:buChar char="v"/>
            </a:pPr>
            <a:r>
              <a:rPr lang="zh-CN" altLang="en-US" sz="2000" dirty="0" smtClean="0"/>
              <a:t>扩展块标识：标识这是一个扩展块，固定值</a:t>
            </a:r>
            <a:r>
              <a:rPr lang="en-US" altLang="zh-CN" sz="2000" dirty="0" smtClean="0"/>
              <a:t>0x21</a:t>
            </a:r>
          </a:p>
          <a:p>
            <a:pPr marL="342900" lvl="0" indent="-342900" eaLnBrk="0" hangingPunct="0">
              <a:spcBef>
                <a:spcPct val="20000"/>
              </a:spcBef>
              <a:buClr>
                <a:schemeClr val="tx2"/>
              </a:buClr>
              <a:buFont typeface="Wingdings"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图形控制块标签：</a:t>
            </a:r>
            <a:r>
              <a:rPr lang="zh-CN" altLang="en-US" sz="2000" dirty="0" smtClean="0"/>
              <a:t>标识这是一个图形控制扩展块，固定值</a:t>
            </a:r>
            <a:r>
              <a:rPr lang="en-US" altLang="zh-CN" sz="2000" dirty="0" smtClean="0"/>
              <a:t>0xF9</a:t>
            </a:r>
          </a:p>
          <a:p>
            <a:pPr marL="342900" lvl="0" indent="-342900" eaLnBrk="0" hangingPunct="0">
              <a:spcBef>
                <a:spcPct val="20000"/>
              </a:spcBef>
              <a:buClr>
                <a:schemeClr val="tx2"/>
              </a:buClr>
              <a:buFont typeface="Wingdings"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块大小：该扩展块主体部分的字节数，不包括块终结标识，固定值</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4</a:t>
            </a:r>
          </a:p>
          <a:p>
            <a:pPr marL="342900" lvl="0" indent="-342900" eaLnBrk="0" hangingPunct="0">
              <a:spcBef>
                <a:spcPct val="20000"/>
              </a:spcBef>
              <a:buClr>
                <a:schemeClr val="tx2"/>
              </a:buClr>
              <a:buFont typeface="Wingdings"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透明色标志置</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1</a:t>
            </a: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表示使用透明色，透明色索引字段有效</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itchFamily="2" charset="2"/>
              <a:buChar char="v"/>
            </a:pPr>
            <a:r>
              <a:rPr lang="zh-CN" altLang="en-US" sz="2000" kern="0" dirty="0" smtClean="0">
                <a:latin typeface="+mn-lt"/>
                <a:ea typeface="+mn-ea"/>
              </a:rPr>
              <a:t>透明色索引对应透明色在当前色表中的索引</a:t>
            </a:r>
            <a:endParaRPr lang="en-US" altLang="zh-CN" sz="2000" kern="0" dirty="0" smtClean="0">
              <a:latin typeface="+mn-lt"/>
              <a:ea typeface="+mn-ea"/>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381056" cy="563563"/>
          </a:xfrm>
        </p:spPr>
        <p:txBody>
          <a:bodyPr/>
          <a:lstStyle/>
          <a:p>
            <a:r>
              <a:rPr lang="zh-CN" altLang="en-US" dirty="0" smtClean="0"/>
              <a:t>图形控制扩展（</a:t>
            </a:r>
            <a:r>
              <a:rPr lang="en-US" altLang="zh-CN" dirty="0" smtClean="0"/>
              <a:t>2</a:t>
            </a:r>
            <a:r>
              <a:rPr lang="zh-CN" altLang="en-US" dirty="0" smtClean="0"/>
              <a:t>）</a:t>
            </a:r>
            <a:r>
              <a:rPr lang="en-US" altLang="zh-CN" dirty="0" smtClean="0"/>
              <a:t/>
            </a:r>
            <a:br>
              <a:rPr lang="en-US" altLang="zh-CN" dirty="0" smtClean="0"/>
            </a:br>
            <a:r>
              <a:rPr lang="en-US" altLang="zh-CN" dirty="0" smtClean="0"/>
              <a:t>(Graphic Control Extension)</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611560" y="1484784"/>
            <a:ext cx="8280920" cy="4608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2"/>
              </a:buClr>
              <a:buFont typeface="Wingdings" pitchFamily="2" charset="2"/>
              <a:buChar char="v"/>
            </a:pPr>
            <a:r>
              <a:rPr lang="zh-CN" altLang="en-US" sz="2000" kern="0" dirty="0" smtClean="0"/>
              <a:t>用户输入标志置</a:t>
            </a:r>
            <a:r>
              <a:rPr lang="en-US" altLang="zh-CN" sz="2000" kern="0" dirty="0" smtClean="0"/>
              <a:t>1</a:t>
            </a:r>
            <a:r>
              <a:rPr lang="zh-CN" altLang="en-US" sz="2000" kern="0" dirty="0" smtClean="0"/>
              <a:t>表示期待用户有输入后才进行下去，</a:t>
            </a:r>
            <a:r>
              <a:rPr lang="zh-CN" altLang="en-US" sz="2000" dirty="0" smtClean="0"/>
              <a:t>用户输入可以是按回车键、鼠标点击等，</a:t>
            </a:r>
            <a:r>
              <a:rPr lang="zh-CN" altLang="en-US" sz="2000" kern="0" dirty="0" smtClean="0"/>
              <a:t>可以和延迟时间一起使用。</a:t>
            </a:r>
            <a:r>
              <a:rPr lang="zh-CN" altLang="en-US" sz="2000" dirty="0" smtClean="0"/>
              <a:t>在设置的延迟时间内用户有输入则马上继续进行，或者没有输入直到延迟时间到达而继续</a:t>
            </a:r>
            <a:endParaRPr lang="en-US" altLang="zh-CN" sz="2000" dirty="0" smtClean="0"/>
          </a:p>
          <a:p>
            <a:pPr marL="342900" lvl="0" indent="-342900" eaLnBrk="0" hangingPunct="0">
              <a:spcBef>
                <a:spcPct val="20000"/>
              </a:spcBef>
              <a:buClr>
                <a:schemeClr val="tx2"/>
              </a:buClr>
              <a:buFont typeface="Wingdings" pitchFamily="2" charset="2"/>
              <a:buChar char="v"/>
            </a:pPr>
            <a:r>
              <a:rPr lang="zh-CN" altLang="en-US" sz="2000" kern="0" dirty="0" smtClean="0"/>
              <a:t>延迟时间：</a:t>
            </a:r>
            <a:r>
              <a:rPr lang="zh-CN" altLang="en-US" sz="2000" dirty="0" smtClean="0"/>
              <a:t>单位</a:t>
            </a:r>
            <a:r>
              <a:rPr lang="en-US" altLang="zh-CN" sz="2000" dirty="0" smtClean="0"/>
              <a:t>1/100</a:t>
            </a:r>
            <a:r>
              <a:rPr lang="zh-CN" altLang="en-US" sz="2000" dirty="0" smtClean="0"/>
              <a:t>秒，如果值不为</a:t>
            </a:r>
            <a:r>
              <a:rPr lang="en-US" altLang="zh-CN" sz="2000" dirty="0" smtClean="0"/>
              <a:t>1</a:t>
            </a:r>
            <a:r>
              <a:rPr lang="zh-CN" altLang="en-US" sz="2000" dirty="0" smtClean="0"/>
              <a:t>，表示暂停规定的时间后再继续往下处理数据流，通常表示帧与帧之间的相隔时间</a:t>
            </a:r>
            <a:endParaRPr lang="en-US" altLang="zh-CN" sz="2000" dirty="0" smtClean="0"/>
          </a:p>
          <a:p>
            <a:pPr marL="342900" lvl="0" indent="-342900" eaLnBrk="0" hangingPunct="0">
              <a:spcBef>
                <a:spcPct val="20000"/>
              </a:spcBef>
              <a:buClr>
                <a:schemeClr val="tx2"/>
              </a:buClr>
              <a:buFont typeface="Wingdings" pitchFamily="2" charset="2"/>
              <a:buChar char="v"/>
            </a:pPr>
            <a:r>
              <a:rPr lang="zh-CN" altLang="en-US" sz="2000" dirty="0" smtClean="0"/>
              <a:t>处置方法表示对当前帧显示完后的处置，具体为</a:t>
            </a:r>
            <a:endParaRPr lang="en-US" altLang="zh-CN" sz="2000" dirty="0" smtClean="0"/>
          </a:p>
          <a:p>
            <a:pPr marL="342900" lvl="0" indent="-342900" eaLnBrk="0" hangingPunct="0">
              <a:spcBef>
                <a:spcPct val="20000"/>
              </a:spcBef>
              <a:buClr>
                <a:schemeClr val="tx2"/>
              </a:buClr>
            </a:pPr>
            <a:r>
              <a:rPr lang="en-US" altLang="zh-CN" sz="2000" dirty="0" smtClean="0"/>
              <a:t>     0 - </a:t>
            </a:r>
            <a:r>
              <a:rPr lang="zh-CN" altLang="en-US" sz="2000" dirty="0" smtClean="0"/>
              <a:t>不使用处置方法</a:t>
            </a:r>
            <a:br>
              <a:rPr lang="zh-CN" altLang="en-US" sz="2000" dirty="0" smtClean="0"/>
            </a:br>
            <a:r>
              <a:rPr lang="zh-CN" altLang="en-US" sz="2000" dirty="0" smtClean="0"/>
              <a:t> </a:t>
            </a:r>
            <a:r>
              <a:rPr lang="en-US" altLang="zh-CN" sz="2000" dirty="0" smtClean="0"/>
              <a:t>1 - </a:t>
            </a:r>
            <a:r>
              <a:rPr lang="zh-CN" altLang="en-US" sz="2000" dirty="0" smtClean="0"/>
              <a:t>不处置图形，当前帧显示完毕后，所在区域保持不变</a:t>
            </a:r>
            <a:br>
              <a:rPr lang="zh-CN" altLang="en-US" sz="2000" dirty="0" smtClean="0"/>
            </a:br>
            <a:r>
              <a:rPr lang="zh-CN" altLang="en-US" sz="2000" dirty="0" smtClean="0"/>
              <a:t> </a:t>
            </a:r>
            <a:r>
              <a:rPr lang="en-US" altLang="zh-CN" sz="2000" dirty="0" smtClean="0"/>
              <a:t>2 - </a:t>
            </a:r>
            <a:r>
              <a:rPr lang="zh-CN" altLang="en-US" sz="2000" dirty="0" smtClean="0"/>
              <a:t>回复到背景色，当前帧显示完毕后， 要用当前帧规定的背景色填充当前帧所占的区域</a:t>
            </a:r>
            <a:br>
              <a:rPr lang="zh-CN" altLang="en-US" sz="2000" dirty="0" smtClean="0"/>
            </a:br>
            <a:r>
              <a:rPr lang="zh-CN" altLang="en-US" sz="2000" dirty="0" smtClean="0"/>
              <a:t> </a:t>
            </a:r>
            <a:r>
              <a:rPr lang="en-US" altLang="zh-CN" sz="2000" dirty="0" smtClean="0"/>
              <a:t>3 - </a:t>
            </a:r>
            <a:r>
              <a:rPr lang="zh-CN" altLang="en-US" sz="2000" dirty="0" smtClean="0"/>
              <a:t>回复到先前状态，当前帧所在的区域恢复为原来成像的颜色</a:t>
            </a:r>
            <a:br>
              <a:rPr lang="zh-CN" altLang="en-US" sz="2000" dirty="0" smtClean="0"/>
            </a:br>
            <a:r>
              <a:rPr lang="zh-CN" altLang="en-US" sz="2000" dirty="0" smtClean="0"/>
              <a:t> </a:t>
            </a:r>
            <a:r>
              <a:rPr lang="en-US" altLang="zh-CN" sz="2000" dirty="0" smtClean="0"/>
              <a:t>4-7 - </a:t>
            </a:r>
            <a:r>
              <a:rPr lang="zh-CN" altLang="en-US" sz="2000" dirty="0" smtClean="0"/>
              <a:t>自定义</a:t>
            </a:r>
            <a:endParaRPr lang="en-US" altLang="zh-CN" sz="2000" dirty="0" smtClean="0"/>
          </a:p>
          <a:p>
            <a:pPr marL="342900" lvl="0" indent="-342900" eaLnBrk="0" hangingPunct="0">
              <a:spcBef>
                <a:spcPct val="20000"/>
              </a:spcBef>
              <a:buClr>
                <a:schemeClr val="tx2"/>
              </a:buClr>
              <a:buFont typeface="Wingdings" pitchFamily="2" charset="2"/>
              <a:buChar char="v"/>
            </a:pPr>
            <a:r>
              <a:rPr lang="zh-CN" altLang="en-US" sz="2000" kern="0" dirty="0" smtClean="0"/>
              <a:t>块终结标识：表示该块的结束，固定值</a:t>
            </a:r>
            <a:r>
              <a:rPr lang="en-US" altLang="zh-CN" sz="2000" kern="0" dirty="0" smtClean="0"/>
              <a:t>0</a:t>
            </a:r>
            <a:endParaRPr lang="zh-CN" altLang="en-US" sz="2000" kern="0" dirty="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457200"/>
            <a:ext cx="7704856" cy="563563"/>
          </a:xfrm>
        </p:spPr>
        <p:txBody>
          <a:bodyPr/>
          <a:lstStyle/>
          <a:p>
            <a:r>
              <a:rPr lang="zh-CN" altLang="en-US" dirty="0" smtClean="0"/>
              <a:t>注释扩展</a:t>
            </a:r>
            <a:r>
              <a:rPr lang="en-US" altLang="zh-CN" dirty="0" smtClean="0"/>
              <a:t>(Comment Extension)</a:t>
            </a:r>
            <a:endParaRPr lang="zh-CN" altLang="en-US" dirty="0"/>
          </a:p>
        </p:txBody>
      </p:sp>
      <p:sp>
        <p:nvSpPr>
          <p:cNvPr id="3" name="内容占位符 2"/>
          <p:cNvSpPr>
            <a:spLocks noGrp="1"/>
          </p:cNvSpPr>
          <p:nvPr>
            <p:ph idx="1"/>
          </p:nvPr>
        </p:nvSpPr>
        <p:spPr>
          <a:xfrm>
            <a:off x="827584" y="3140968"/>
            <a:ext cx="7620000" cy="2808312"/>
          </a:xfrm>
        </p:spPr>
        <p:txBody>
          <a:bodyPr/>
          <a:lstStyle/>
          <a:p>
            <a:r>
              <a:rPr lang="zh-CN" altLang="en-US" sz="2000" dirty="0" smtClean="0"/>
              <a:t>这一部分是可选的（需要</a:t>
            </a:r>
            <a:r>
              <a:rPr lang="en-US" altLang="zh-CN" sz="2000" dirty="0" smtClean="0"/>
              <a:t>89a</a:t>
            </a:r>
            <a:r>
              <a:rPr lang="zh-CN" altLang="en-US" sz="2000" dirty="0" smtClean="0"/>
              <a:t>版本），可以用来记录图形、版权、描述等任何的非图形和控制的纯文本数据</a:t>
            </a:r>
            <a:r>
              <a:rPr lang="en-US" altLang="zh-CN" sz="2000" dirty="0" smtClean="0"/>
              <a:t>(7-bit ASCII</a:t>
            </a:r>
            <a:r>
              <a:rPr lang="zh-CN" altLang="en-US" sz="2000" dirty="0" smtClean="0"/>
              <a:t>字符</a:t>
            </a:r>
            <a:r>
              <a:rPr lang="en-US" altLang="zh-CN" sz="2000" dirty="0" smtClean="0"/>
              <a:t>)</a:t>
            </a:r>
            <a:r>
              <a:rPr lang="zh-CN" altLang="en-US" sz="2000" dirty="0" smtClean="0"/>
              <a:t>。</a:t>
            </a:r>
            <a:endParaRPr lang="en-US" altLang="zh-CN" sz="2000" dirty="0" smtClean="0"/>
          </a:p>
          <a:p>
            <a:r>
              <a:rPr lang="zh-CN" altLang="en-US" sz="2000" dirty="0" smtClean="0"/>
              <a:t>存放位置可以是数据流的任何地方，最好不要妨碍控制和数据块，推荐放在数据流的开始或结尾</a:t>
            </a:r>
            <a:endParaRPr lang="en-US" altLang="zh-CN" sz="2000" dirty="0" smtClean="0"/>
          </a:p>
          <a:p>
            <a:pPr lvl="0"/>
            <a:r>
              <a:rPr lang="zh-CN" altLang="en-US" sz="2000" dirty="0" smtClean="0"/>
              <a:t>扩展块标识：标识这是一个扩展块，固定值</a:t>
            </a:r>
            <a:r>
              <a:rPr lang="en-US" altLang="zh-CN" sz="2000" dirty="0" smtClean="0"/>
              <a:t>0x21</a:t>
            </a:r>
          </a:p>
          <a:p>
            <a:pPr lvl="0"/>
            <a:r>
              <a:rPr lang="zh-CN" altLang="en-US" sz="2000" dirty="0" smtClean="0"/>
              <a:t>注释块标签：标识这是一个注释扩展块，固定值</a:t>
            </a:r>
            <a:r>
              <a:rPr lang="en-US" altLang="zh-CN" sz="2000" dirty="0" smtClean="0"/>
              <a:t>0xFE</a:t>
            </a:r>
          </a:p>
          <a:p>
            <a:pPr lvl="0"/>
            <a:r>
              <a:rPr lang="zh-CN" altLang="zh-CN" sz="2000" kern="100" dirty="0" smtClean="0">
                <a:latin typeface="Calibri"/>
                <a:ea typeface="宋体"/>
                <a:cs typeface="Times New Roman"/>
              </a:rPr>
              <a:t>块终结标识</a:t>
            </a:r>
            <a:r>
              <a:rPr lang="zh-CN" altLang="en-US" sz="2000" kern="100" dirty="0" smtClean="0">
                <a:latin typeface="Calibri"/>
                <a:ea typeface="宋体"/>
                <a:cs typeface="Times New Roman"/>
              </a:rPr>
              <a:t>：</a:t>
            </a:r>
            <a:r>
              <a:rPr lang="zh-CN" altLang="en-US" sz="2000" dirty="0" smtClean="0"/>
              <a:t>标识注释块结束，固定值</a:t>
            </a:r>
            <a:r>
              <a:rPr lang="en-US" altLang="zh-CN" sz="2000" dirty="0" smtClean="0"/>
              <a:t>0</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0" y="1620220"/>
          <a:ext cx="7776865" cy="1097280"/>
        </p:xfrm>
        <a:graphic>
          <a:graphicData uri="http://schemas.openxmlformats.org/drawingml/2006/table">
            <a:tbl>
              <a:tblPr/>
              <a:tblGrid>
                <a:gridCol w="615990"/>
                <a:gridCol w="923984"/>
                <a:gridCol w="1029170"/>
                <a:gridCol w="433804"/>
                <a:gridCol w="846985"/>
                <a:gridCol w="923984"/>
                <a:gridCol w="923984"/>
                <a:gridCol w="923984"/>
                <a:gridCol w="1154980"/>
              </a:tblGrid>
              <a:tr h="324036">
                <a:tc>
                  <a:txBody>
                    <a:bodyPr/>
                    <a:lstStyle/>
                    <a:p>
                      <a:pPr algn="just">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latin typeface="Calibri"/>
                          <a:ea typeface="宋体"/>
                          <a:cs typeface="Times New Roman"/>
                        </a:rPr>
                        <a:t>1</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latin typeface="Calibri"/>
                          <a:ea typeface="宋体"/>
                          <a:cs typeface="Times New Roman"/>
                        </a:rPr>
                        <a:t>2</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800" kern="100" dirty="0" smtClean="0">
                          <a:latin typeface="Calibri"/>
                          <a:ea typeface="宋体"/>
                          <a:cs typeface="Times New Roman"/>
                        </a:rPr>
                        <a:t>3</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a:ea typeface="宋体"/>
                          <a:cs typeface="Times New Roman"/>
                        </a:rPr>
                        <a:t>。。。</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a:ea typeface="宋体"/>
                          <a:cs typeface="Times New Roman"/>
                        </a:rPr>
                        <a:t>。。。</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a:ea typeface="宋体"/>
                          <a:cs typeface="Times New Roman"/>
                        </a:rPr>
                        <a:t>。。。</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最后一个</a:t>
                      </a:r>
                      <a:r>
                        <a:rPr lang="en-US" sz="1800" kern="100" dirty="0">
                          <a:latin typeface="Calibri"/>
                          <a:ea typeface="宋体"/>
                          <a:cs typeface="Times New Roman"/>
                        </a:rPr>
                        <a:t>BYTE</a:t>
                      </a:r>
                      <a:endParaRPr lang="zh-CN"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036">
                <a:tc>
                  <a:txBody>
                    <a:bodyPr/>
                    <a:lstStyle/>
                    <a:p>
                      <a:pPr algn="just">
                        <a:spcAft>
                          <a:spcPts val="0"/>
                        </a:spcAft>
                      </a:pPr>
                      <a:endParaRPr lang="en-US" sz="1800" kern="10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扩展块标识</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a:ea typeface="宋体"/>
                          <a:cs typeface="Times New Roman"/>
                        </a:rPr>
                        <a:t>注释</a:t>
                      </a:r>
                      <a:r>
                        <a:rPr lang="zh-CN" sz="1800" kern="100" dirty="0" smtClean="0">
                          <a:latin typeface="Calibri"/>
                          <a:ea typeface="宋体"/>
                          <a:cs typeface="Times New Roman"/>
                        </a:rPr>
                        <a:t>块</a:t>
                      </a:r>
                      <a:r>
                        <a:rPr lang="zh-CN" sz="1800" kern="100" dirty="0">
                          <a:latin typeface="Calibri"/>
                          <a:ea typeface="宋体"/>
                          <a:cs typeface="Times New Roman"/>
                        </a:rPr>
                        <a:t>标签</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800" kern="100" dirty="0">
                          <a:latin typeface="Calibri"/>
                          <a:ea typeface="宋体"/>
                          <a:cs typeface="Times New Roman"/>
                        </a:rPr>
                        <a:t>第一个数据块</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endParaRPr lang="en-US" sz="1800" kern="100" dirty="0">
                        <a:latin typeface="Calibri"/>
                        <a:ea typeface="宋体"/>
                        <a:cs typeface="Times New Roman"/>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800" kern="100" dirty="0">
                          <a:latin typeface="Calibri"/>
                          <a:ea typeface="宋体"/>
                          <a:cs typeface="Times New Roman"/>
                        </a:rPr>
                        <a:t>第</a:t>
                      </a:r>
                      <a:r>
                        <a:rPr lang="en-US" sz="1800" kern="100" dirty="0">
                          <a:latin typeface="Calibri"/>
                          <a:ea typeface="宋体"/>
                          <a:cs typeface="Times New Roman"/>
                        </a:rPr>
                        <a:t>M</a:t>
                      </a:r>
                      <a:r>
                        <a:rPr lang="zh-CN" sz="1800" kern="100" dirty="0">
                          <a:latin typeface="Calibri"/>
                          <a:ea typeface="宋体"/>
                          <a:cs typeface="Times New Roman"/>
                        </a:rPr>
                        <a:t>个数据块</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algn="just">
                        <a:spcAft>
                          <a:spcPts val="0"/>
                        </a:spcAft>
                      </a:pPr>
                      <a:r>
                        <a:rPr lang="zh-CN" sz="1800" kern="100" dirty="0">
                          <a:latin typeface="Calibri"/>
                          <a:ea typeface="宋体"/>
                          <a:cs typeface="Times New Roman"/>
                        </a:rPr>
                        <a:t>块终结标识</a:t>
                      </a: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8152" y="836712"/>
            <a:ext cx="8316416" cy="563563"/>
          </a:xfrm>
        </p:spPr>
        <p:txBody>
          <a:bodyPr/>
          <a:lstStyle/>
          <a:p>
            <a:r>
              <a:rPr lang="zh-CN" altLang="en-US" dirty="0" smtClean="0"/>
              <a:t>图形文本扩展</a:t>
            </a:r>
            <a:r>
              <a:rPr lang="en-US" altLang="zh-CN" dirty="0" smtClean="0"/>
              <a:t/>
            </a:r>
            <a:br>
              <a:rPr lang="en-US" altLang="zh-CN" dirty="0" smtClean="0"/>
            </a:br>
            <a:r>
              <a:rPr lang="en-US" altLang="zh-CN" dirty="0" smtClean="0"/>
              <a:t>(Plain Text Extension)</a:t>
            </a:r>
            <a:br>
              <a:rPr lang="en-US" altLang="zh-CN" dirty="0" smtClean="0"/>
            </a:br>
            <a:endParaRPr lang="zh-CN" altLang="en-US" dirty="0"/>
          </a:p>
        </p:txBody>
      </p:sp>
      <p:sp>
        <p:nvSpPr>
          <p:cNvPr id="3" name="内容占位符 2"/>
          <p:cNvSpPr>
            <a:spLocks noGrp="1"/>
          </p:cNvSpPr>
          <p:nvPr>
            <p:ph idx="1"/>
          </p:nvPr>
        </p:nvSpPr>
        <p:spPr>
          <a:xfrm>
            <a:off x="683568" y="1412776"/>
            <a:ext cx="8064896" cy="4896544"/>
          </a:xfrm>
        </p:spPr>
        <p:txBody>
          <a:bodyPr/>
          <a:lstStyle/>
          <a:p>
            <a:pPr lvl="0">
              <a:defRPr/>
            </a:pPr>
            <a:r>
              <a:rPr lang="zh-CN" altLang="en-US" sz="2000" dirty="0" smtClean="0"/>
              <a:t>这部分是可选的（需要</a:t>
            </a:r>
            <a:r>
              <a:rPr lang="en-US" altLang="zh-CN" sz="2000" dirty="0" smtClean="0"/>
              <a:t>89a</a:t>
            </a:r>
            <a:r>
              <a:rPr lang="zh-CN" altLang="en-US" sz="2000" dirty="0" smtClean="0"/>
              <a:t>版本），用来绘制一个简单的文本图象</a:t>
            </a:r>
            <a:endParaRPr lang="en-US" altLang="zh-CN" sz="2000" dirty="0" smtClean="0"/>
          </a:p>
          <a:p>
            <a:pPr lvl="0">
              <a:defRPr/>
            </a:pPr>
            <a:r>
              <a:rPr lang="zh-CN" altLang="en-US" sz="2000" dirty="0" smtClean="0"/>
              <a:t>由用来绘制的纯文本数据（</a:t>
            </a:r>
            <a:r>
              <a:rPr lang="en-US" altLang="zh-CN" sz="2000" dirty="0" smtClean="0"/>
              <a:t>7-bit ASCII</a:t>
            </a:r>
            <a:r>
              <a:rPr lang="zh-CN" altLang="en-US" sz="2000" dirty="0" smtClean="0"/>
              <a:t>字符）和控制绘制的参数等组成。</a:t>
            </a:r>
            <a:endParaRPr lang="en-US" altLang="zh-CN" sz="2000" dirty="0" smtClean="0"/>
          </a:p>
          <a:p>
            <a:pPr lvl="0">
              <a:defRPr/>
            </a:pPr>
            <a:r>
              <a:rPr lang="zh-CN" altLang="en-US" sz="2000" dirty="0" smtClean="0"/>
              <a:t>绘制文本借助于一个文本框（</a:t>
            </a:r>
            <a:r>
              <a:rPr lang="en-US" altLang="zh-CN" sz="2000" dirty="0" smtClean="0"/>
              <a:t>Text Grid</a:t>
            </a:r>
            <a:r>
              <a:rPr lang="zh-CN" altLang="en-US" sz="2000" dirty="0" smtClean="0"/>
              <a:t>）来定义边界，在文本框中划分多个单元格，每个字符占用一个单元，绘制时按从左到右、从上到下的顺序依次进行，直到最后一个字符或者占满整个文本框（之后的字符将被忽略，因此定义文本框的大小时应该注意到是否可以容纳整个文本），绘制文本的颜色索引使用全局颜色列表，没有则可以使用一个已经保存的前一个颜色列表</a:t>
            </a:r>
            <a:endParaRPr lang="en-US" altLang="zh-CN" sz="2000" dirty="0" smtClean="0"/>
          </a:p>
          <a:p>
            <a:pPr lvl="0">
              <a:defRPr/>
            </a:pPr>
            <a:r>
              <a:rPr lang="zh-CN" altLang="en-US" sz="2000" dirty="0" smtClean="0"/>
              <a:t>图形文本扩展块也属于图形块</a:t>
            </a:r>
            <a:r>
              <a:rPr lang="en-US" altLang="zh-CN" sz="2000" dirty="0" smtClean="0"/>
              <a:t>(Graphic Rendering Block)</a:t>
            </a:r>
            <a:r>
              <a:rPr lang="zh-CN" altLang="en-US" sz="2000" dirty="0" smtClean="0"/>
              <a:t>，可以在它前面定义图形控制扩展对它的表现形式进一步修改</a:t>
            </a:r>
            <a:endParaRPr lang="en-US" altLang="zh-CN" sz="2000" dirty="0" smtClean="0"/>
          </a:p>
          <a:p>
            <a:pPr lvl="0">
              <a:defRPr/>
            </a:pPr>
            <a:r>
              <a:rPr lang="zh-CN" altLang="en-US" sz="2000" dirty="0" smtClean="0"/>
              <a:t>由于文本的字体</a:t>
            </a:r>
            <a:r>
              <a:rPr lang="en-US" altLang="zh-CN" sz="2000" dirty="0" smtClean="0"/>
              <a:t>(Font)</a:t>
            </a:r>
            <a:r>
              <a:rPr lang="zh-CN" altLang="en-US" sz="2000" dirty="0" smtClean="0"/>
              <a:t>和尺寸</a:t>
            </a:r>
            <a:r>
              <a:rPr lang="en-US" altLang="zh-CN" sz="2000" dirty="0" smtClean="0"/>
              <a:t>(Size)</a:t>
            </a:r>
            <a:r>
              <a:rPr lang="zh-CN" altLang="en-US" sz="2000" dirty="0" smtClean="0"/>
              <a:t>没有定义，解码器应该根据情况选择最合适的；如果一个字符的值小于</a:t>
            </a:r>
            <a:r>
              <a:rPr lang="en-US" altLang="zh-CN" sz="2000" dirty="0" smtClean="0"/>
              <a:t>0x20</a:t>
            </a:r>
            <a:r>
              <a:rPr lang="zh-CN" altLang="en-US" sz="2000" dirty="0" smtClean="0"/>
              <a:t>或大于</a:t>
            </a:r>
            <a:r>
              <a:rPr lang="en-US" altLang="zh-CN" sz="2000" dirty="0" smtClean="0"/>
              <a:t>0xF7</a:t>
            </a:r>
            <a:r>
              <a:rPr lang="zh-CN" altLang="en-US" sz="2000" dirty="0" smtClean="0"/>
              <a:t>，则这个字符被推荐显示为一个空格</a:t>
            </a:r>
            <a:r>
              <a:rPr lang="en-US" altLang="zh-CN" sz="2000" dirty="0" smtClean="0"/>
              <a:t>(0x20)</a:t>
            </a:r>
            <a:r>
              <a:rPr lang="zh-CN" altLang="en-US" sz="2000" dirty="0" smtClean="0"/>
              <a:t>；为了兼容性，最好定义字符单元格的大小为</a:t>
            </a:r>
            <a:r>
              <a:rPr lang="en-US" altLang="zh-CN" sz="2000" dirty="0" smtClean="0"/>
              <a:t>8x8</a:t>
            </a:r>
            <a:r>
              <a:rPr lang="zh-CN" altLang="en-US" sz="2000" dirty="0" smtClean="0"/>
              <a:t>或</a:t>
            </a:r>
            <a:r>
              <a:rPr lang="en-US" altLang="zh-CN" sz="2000" dirty="0" smtClean="0"/>
              <a:t>8x16</a:t>
            </a:r>
            <a:r>
              <a:rPr lang="zh-CN" altLang="en-US" sz="2000" dirty="0" smtClean="0"/>
              <a:t>（宽度</a:t>
            </a:r>
            <a:r>
              <a:rPr lang="en-US" altLang="zh-CN" sz="2000" dirty="0" smtClean="0"/>
              <a:t>x</a:t>
            </a:r>
            <a:r>
              <a:rPr lang="zh-CN" altLang="en-US" sz="2000" dirty="0" smtClean="0"/>
              <a:t>高度）</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260648"/>
            <a:ext cx="7920880" cy="563563"/>
          </a:xfrm>
        </p:spPr>
        <p:txBody>
          <a:bodyPr/>
          <a:lstStyle/>
          <a:p>
            <a:r>
              <a:rPr lang="zh-CN" altLang="en-US" sz="3200" dirty="0" smtClean="0"/>
              <a:t>图形文本扩展</a:t>
            </a:r>
            <a:r>
              <a:rPr lang="en-US" altLang="zh-CN" sz="3200" dirty="0" smtClean="0"/>
              <a:t>(Plain Text Extension)</a:t>
            </a:r>
            <a:endParaRPr lang="zh-CN" altLang="en-US" sz="3200" dirty="0"/>
          </a:p>
        </p:txBody>
      </p:sp>
      <p:graphicFrame>
        <p:nvGraphicFramePr>
          <p:cNvPr id="5" name="内容占位符 4"/>
          <p:cNvGraphicFramePr>
            <a:graphicFrameLocks noGrp="1"/>
          </p:cNvGraphicFramePr>
          <p:nvPr>
            <p:ph idx="1"/>
          </p:nvPr>
        </p:nvGraphicFramePr>
        <p:xfrm>
          <a:off x="827584" y="1340833"/>
          <a:ext cx="3312368" cy="4464431"/>
        </p:xfrm>
        <a:graphic>
          <a:graphicData uri="http://schemas.openxmlformats.org/drawingml/2006/table">
            <a:tbl>
              <a:tblPr/>
              <a:tblGrid>
                <a:gridCol w="1368152"/>
                <a:gridCol w="1944216"/>
              </a:tblGrid>
              <a:tr h="269524">
                <a:tc>
                  <a:txBody>
                    <a:bodyPr/>
                    <a:lstStyle/>
                    <a:p>
                      <a:pPr algn="just">
                        <a:spcAft>
                          <a:spcPts val="0"/>
                        </a:spcAft>
                      </a:pPr>
                      <a:r>
                        <a:rPr lang="en-US" sz="1800" kern="100" dirty="0">
                          <a:latin typeface="Calibri"/>
                          <a:ea typeface="宋体"/>
                          <a:cs typeface="Times New Roman"/>
                        </a:rPr>
                        <a:t>BYTE</a:t>
                      </a:r>
                      <a:endParaRPr lang="zh-CN" sz="1800" kern="100" dirty="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内容</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扩展块标识</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图形控制块标签</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块大小</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4</a:t>
                      </a:r>
                      <a:r>
                        <a:rPr lang="zh-CN" sz="1800" kern="100">
                          <a:latin typeface="Calibri"/>
                          <a:ea typeface="宋体"/>
                          <a:cs typeface="Times New Roman"/>
                        </a:rPr>
                        <a:t>～</a:t>
                      </a:r>
                      <a:r>
                        <a:rPr lang="en-US" sz="1800" kern="100">
                          <a:latin typeface="Calibri"/>
                          <a:ea typeface="宋体"/>
                          <a:cs typeface="Times New Roman"/>
                        </a:rPr>
                        <a:t>5</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文本框左边界位置</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6</a:t>
                      </a:r>
                      <a:r>
                        <a:rPr lang="zh-CN" sz="1800" kern="100">
                          <a:latin typeface="Calibri"/>
                          <a:ea typeface="宋体"/>
                          <a:cs typeface="Times New Roman"/>
                        </a:rPr>
                        <a:t>～</a:t>
                      </a:r>
                      <a:r>
                        <a:rPr lang="en-US" sz="1800" kern="100">
                          <a:latin typeface="Calibri"/>
                          <a:ea typeface="宋体"/>
                          <a:cs typeface="Times New Roman"/>
                        </a:rPr>
                        <a:t>7</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文本框上边界位置</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8</a:t>
                      </a:r>
                      <a:r>
                        <a:rPr lang="zh-CN" sz="1800" kern="100">
                          <a:latin typeface="Calibri"/>
                          <a:ea typeface="宋体"/>
                          <a:cs typeface="Times New Roman"/>
                        </a:rPr>
                        <a:t>～</a:t>
                      </a:r>
                      <a:r>
                        <a:rPr lang="en-US" sz="1800" kern="100">
                          <a:latin typeface="Calibri"/>
                          <a:ea typeface="宋体"/>
                          <a:cs typeface="Times New Roman"/>
                        </a:rPr>
                        <a:t>9</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文本框宽度</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10</a:t>
                      </a:r>
                      <a:r>
                        <a:rPr lang="zh-CN" sz="1800" kern="100">
                          <a:latin typeface="Calibri"/>
                          <a:ea typeface="宋体"/>
                          <a:cs typeface="Times New Roman"/>
                        </a:rPr>
                        <a:t>～</a:t>
                      </a:r>
                      <a:r>
                        <a:rPr lang="en-US" sz="1800" kern="100">
                          <a:latin typeface="Calibri"/>
                          <a:ea typeface="宋体"/>
                          <a:cs typeface="Times New Roman"/>
                        </a:rPr>
                        <a:t>11</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文本框高度</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12</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字符单元格宽度</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13</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字符单元个高度</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14</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前景色索引</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15</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背景色索引</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zh-CN" sz="1800" kern="100">
                          <a:latin typeface="Calibri"/>
                          <a:ea typeface="宋体"/>
                          <a:cs typeface="Times New Roman"/>
                        </a:rPr>
                        <a:t>。。。</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a:ea typeface="宋体"/>
                          <a:cs typeface="Times New Roman"/>
                        </a:rPr>
                        <a:t>M</a:t>
                      </a:r>
                      <a:r>
                        <a:rPr lang="en-US" sz="1800" kern="100" baseline="-25000">
                          <a:latin typeface="Calibri"/>
                          <a:ea typeface="宋体"/>
                          <a:cs typeface="Times New Roman"/>
                        </a:rPr>
                        <a:t>1</a:t>
                      </a:r>
                      <a:r>
                        <a:rPr lang="zh-CN" sz="1800" kern="100">
                          <a:latin typeface="Calibri"/>
                          <a:ea typeface="宋体"/>
                          <a:cs typeface="Times New Roman"/>
                        </a:rPr>
                        <a:t>～</a:t>
                      </a:r>
                      <a:r>
                        <a:rPr lang="en-US" sz="1800" kern="100">
                          <a:latin typeface="Calibri"/>
                          <a:ea typeface="宋体"/>
                          <a:cs typeface="Times New Roman"/>
                        </a:rPr>
                        <a:t>M</a:t>
                      </a:r>
                      <a:r>
                        <a:rPr lang="en-US" sz="1800" kern="100" baseline="-25000">
                          <a:latin typeface="Calibri"/>
                          <a:ea typeface="宋体"/>
                          <a:cs typeface="Times New Roman"/>
                        </a:rPr>
                        <a:t>N</a:t>
                      </a:r>
                      <a:endParaRPr lang="zh-CN"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第</a:t>
                      </a:r>
                      <a:r>
                        <a:rPr lang="en-US" sz="1800" kern="100">
                          <a:latin typeface="Calibri"/>
                          <a:ea typeface="宋体"/>
                          <a:cs typeface="Times New Roman"/>
                        </a:rPr>
                        <a:t>M</a:t>
                      </a:r>
                      <a:r>
                        <a:rPr lang="zh-CN" sz="1800" kern="100">
                          <a:latin typeface="Calibri"/>
                          <a:ea typeface="宋体"/>
                          <a:cs typeface="Times New Roman"/>
                        </a:rPr>
                        <a:t>个数据块</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zh-CN" sz="1800" kern="100">
                          <a:latin typeface="Calibri"/>
                          <a:ea typeface="宋体"/>
                          <a:cs typeface="Times New Roman"/>
                        </a:rPr>
                        <a:t>。。。</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a:ea typeface="宋体"/>
                        <a:cs typeface="Times New Roman"/>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631">
                <a:tc>
                  <a:txBody>
                    <a:bodyPr/>
                    <a:lstStyle/>
                    <a:p>
                      <a:pPr algn="just">
                        <a:spcAft>
                          <a:spcPts val="0"/>
                        </a:spcAft>
                      </a:pPr>
                      <a:r>
                        <a:rPr lang="zh-CN" sz="1800" kern="100" dirty="0">
                          <a:latin typeface="Calibri"/>
                          <a:ea typeface="宋体"/>
                          <a:cs typeface="Times New Roman"/>
                        </a:rPr>
                        <a:t>最后一字节</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块终结标识</a:t>
                      </a: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2"/>
          <p:cNvSpPr txBox="1">
            <a:spLocks/>
          </p:cNvSpPr>
          <p:nvPr/>
        </p:nvSpPr>
        <p:spPr bwMode="gray">
          <a:xfrm>
            <a:off x="4355976" y="936104"/>
            <a:ext cx="4392488" cy="5445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扩展块标识</a:t>
            </a:r>
            <a:r>
              <a:rPr lang="zh-CN" altLang="en-US" sz="2000" kern="100" dirty="0" smtClean="0">
                <a:latin typeface="Calibri"/>
                <a:ea typeface="宋体"/>
                <a:cs typeface="Times New Roman"/>
              </a:rPr>
              <a:t>：</a:t>
            </a:r>
            <a:r>
              <a:rPr lang="zh-CN" altLang="en-US" sz="2000" dirty="0" smtClean="0"/>
              <a:t>标识这是一个扩展块，固定值</a:t>
            </a:r>
            <a:r>
              <a:rPr lang="en-US" altLang="zh-CN" sz="2000" dirty="0" smtClean="0"/>
              <a:t>0x21</a:t>
            </a: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图形控制块标签</a:t>
            </a:r>
            <a:r>
              <a:rPr lang="zh-CN" altLang="en-US" sz="2000" kern="100" dirty="0" smtClean="0">
                <a:latin typeface="Calibri"/>
                <a:ea typeface="宋体"/>
                <a:cs typeface="Times New Roman"/>
              </a:rPr>
              <a:t>：</a:t>
            </a:r>
            <a:r>
              <a:rPr lang="zh-CN" altLang="en-US" sz="2000" dirty="0" smtClean="0"/>
              <a:t>标识这是一个图形文本扩展块，固定值</a:t>
            </a:r>
            <a:r>
              <a:rPr lang="en-US" altLang="zh-CN" sz="2000" dirty="0" smtClean="0"/>
              <a:t>0x01</a:t>
            </a:r>
          </a:p>
          <a:p>
            <a:pPr marL="342900" lvl="0" indent="-342900" eaLnBrk="0" hangingPunct="0">
              <a:spcBef>
                <a:spcPct val="20000"/>
              </a:spcBef>
              <a:buClr>
                <a:schemeClr val="tx2"/>
              </a:buClr>
              <a:buFont typeface="Wingdings" pitchFamily="2" charset="2"/>
              <a:buChar char="v"/>
            </a:pPr>
            <a:r>
              <a:rPr lang="zh-CN" altLang="en-US" sz="2000" dirty="0" smtClean="0"/>
              <a:t>块大小：固定值</a:t>
            </a:r>
            <a:r>
              <a:rPr lang="en-US" altLang="zh-CN" sz="2000" dirty="0" smtClean="0"/>
              <a:t>12</a:t>
            </a: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文本框左边界位置</a:t>
            </a:r>
            <a:r>
              <a:rPr lang="zh-CN" altLang="en-US" sz="2000" kern="100" dirty="0" smtClean="0">
                <a:latin typeface="Calibri"/>
                <a:ea typeface="宋体"/>
                <a:cs typeface="Times New Roman"/>
              </a:rPr>
              <a:t>：</a:t>
            </a:r>
            <a:r>
              <a:rPr lang="zh-CN" altLang="en-US" sz="2000" dirty="0" smtClean="0"/>
              <a:t>像素值，文本框离逻辑屏幕的左边界距离</a:t>
            </a:r>
            <a:endParaRPr lang="en-US" altLang="zh-CN" sz="2000" dirty="0" smtClean="0"/>
          </a:p>
          <a:p>
            <a:pPr marL="34290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文本框</a:t>
            </a:r>
            <a:r>
              <a:rPr lang="zh-CN" altLang="en-US" sz="2000" kern="100" dirty="0" smtClean="0">
                <a:latin typeface="Calibri"/>
                <a:ea typeface="宋体"/>
                <a:cs typeface="Times New Roman"/>
              </a:rPr>
              <a:t>上</a:t>
            </a:r>
            <a:r>
              <a:rPr lang="zh-CN" altLang="zh-CN" sz="2000" kern="100" dirty="0" smtClean="0">
                <a:latin typeface="Calibri"/>
                <a:ea typeface="宋体"/>
                <a:cs typeface="Times New Roman"/>
              </a:rPr>
              <a:t>边界位置</a:t>
            </a:r>
            <a:r>
              <a:rPr lang="zh-CN" altLang="en-US" sz="2000" kern="100" dirty="0" smtClean="0">
                <a:latin typeface="Calibri"/>
                <a:ea typeface="宋体"/>
                <a:cs typeface="Times New Roman"/>
              </a:rPr>
              <a:t>：</a:t>
            </a:r>
            <a:r>
              <a:rPr lang="zh-CN" altLang="en-US" sz="2000" dirty="0" smtClean="0"/>
              <a:t>像素值，文本框离逻辑屏幕的上边界距离</a:t>
            </a:r>
            <a:endParaRPr lang="en-US" altLang="zh-CN" sz="2000" dirty="0" smtClean="0"/>
          </a:p>
          <a:p>
            <a:pPr marL="34290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文本框宽度</a:t>
            </a:r>
            <a:r>
              <a:rPr lang="en-US" altLang="zh-CN" sz="2000" kern="100" dirty="0" smtClean="0">
                <a:latin typeface="Calibri"/>
                <a:ea typeface="宋体"/>
                <a:cs typeface="Times New Roman"/>
              </a:rPr>
              <a:t>/</a:t>
            </a:r>
            <a:r>
              <a:rPr lang="zh-CN" altLang="en-US" sz="2000" kern="100" dirty="0" smtClean="0">
                <a:latin typeface="Calibri"/>
                <a:ea typeface="宋体"/>
                <a:cs typeface="Times New Roman"/>
              </a:rPr>
              <a:t>高度：像素值</a:t>
            </a:r>
            <a:endParaRPr lang="en-US" altLang="zh-CN" sz="2000" kern="100" dirty="0" smtClean="0">
              <a:latin typeface="Calibri"/>
              <a:ea typeface="宋体"/>
              <a:cs typeface="Times New Roman"/>
            </a:endParaRPr>
          </a:p>
          <a:p>
            <a:pPr marL="34290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字符单元格宽度</a:t>
            </a:r>
            <a:r>
              <a:rPr lang="en-US" altLang="zh-CN" sz="2000" kern="100" dirty="0" smtClean="0">
                <a:latin typeface="Calibri"/>
                <a:ea typeface="宋体"/>
                <a:cs typeface="Times New Roman"/>
              </a:rPr>
              <a:t>/</a:t>
            </a:r>
            <a:r>
              <a:rPr lang="zh-CN" altLang="en-US" sz="2000" kern="100" dirty="0" smtClean="0">
                <a:latin typeface="Calibri"/>
                <a:ea typeface="宋体"/>
                <a:cs typeface="Times New Roman"/>
              </a:rPr>
              <a:t>高度：</a:t>
            </a:r>
            <a:r>
              <a:rPr lang="zh-CN" altLang="en-US" sz="2000" dirty="0" smtClean="0"/>
              <a:t>像素值，单个单元格宽度</a:t>
            </a:r>
            <a:r>
              <a:rPr lang="en-US" altLang="zh-CN" sz="2000" dirty="0" smtClean="0"/>
              <a:t>/</a:t>
            </a:r>
            <a:r>
              <a:rPr lang="zh-CN" altLang="en-US" sz="2000" dirty="0" smtClean="0"/>
              <a:t>高度</a:t>
            </a:r>
            <a:endParaRPr lang="en-US" altLang="zh-CN" sz="2000" dirty="0" smtClean="0"/>
          </a:p>
          <a:p>
            <a:pPr marL="342900" indent="-342900" eaLnBrk="0" hangingPunct="0">
              <a:spcBef>
                <a:spcPct val="20000"/>
              </a:spcBef>
              <a:buClr>
                <a:schemeClr val="tx2"/>
              </a:buClr>
              <a:buFont typeface="Wingdings" pitchFamily="2" charset="2"/>
              <a:buChar char="v"/>
            </a:pPr>
            <a:r>
              <a:rPr lang="zh-CN" altLang="en-US" sz="2000" dirty="0" smtClean="0"/>
              <a:t>前</a:t>
            </a:r>
            <a:r>
              <a:rPr lang="en-US" altLang="zh-CN" sz="2000" dirty="0" smtClean="0"/>
              <a:t>/</a:t>
            </a:r>
            <a:r>
              <a:rPr lang="zh-CN" altLang="en-US" sz="2000" dirty="0" smtClean="0"/>
              <a:t>背景色索引：前</a:t>
            </a:r>
            <a:r>
              <a:rPr lang="en-US" altLang="zh-CN" sz="2000" dirty="0" smtClean="0"/>
              <a:t>/</a:t>
            </a:r>
            <a:r>
              <a:rPr lang="zh-CN" altLang="en-US" sz="2000" dirty="0" smtClean="0"/>
              <a:t>背景色在全局颜色列表中的索引</a:t>
            </a:r>
            <a:endParaRPr lang="en-US" altLang="zh-CN" sz="2000" dirty="0" smtClean="0"/>
          </a:p>
          <a:p>
            <a:pPr marL="342900" lvl="0" indent="-342900" eaLnBrk="0" hangingPunct="0">
              <a:spcBef>
                <a:spcPct val="20000"/>
              </a:spcBef>
              <a:buClr>
                <a:schemeClr val="tx2"/>
              </a:buClr>
              <a:buFont typeface="Wingdings" pitchFamily="2" charset="2"/>
              <a:buChar char="v"/>
            </a:pPr>
            <a:r>
              <a:rPr lang="zh-CN" altLang="en-US" sz="2000" dirty="0" smtClean="0"/>
              <a:t>块终结标识：标识注释块结束，固定值</a:t>
            </a:r>
            <a:r>
              <a:rPr lang="en-US" altLang="zh-CN" sz="2000" dirty="0" smtClean="0"/>
              <a:t>0</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smtClean="0">
                <a:ea typeface="宋体" pitchFamily="2" charset="-122"/>
              </a:rPr>
              <a:t>颜色的三个要素</a:t>
            </a:r>
          </a:p>
        </p:txBody>
      </p:sp>
      <p:sp>
        <p:nvSpPr>
          <p:cNvPr id="24579" name="内容占位符 2"/>
          <p:cNvSpPr>
            <a:spLocks noGrp="1"/>
          </p:cNvSpPr>
          <p:nvPr>
            <p:ph idx="1"/>
          </p:nvPr>
        </p:nvSpPr>
        <p:spPr>
          <a:xfrm>
            <a:off x="642938" y="1357313"/>
            <a:ext cx="8043862" cy="5072062"/>
          </a:xfrm>
        </p:spPr>
        <p:txBody>
          <a:bodyPr/>
          <a:lstStyle/>
          <a:p>
            <a:r>
              <a:rPr lang="zh-CN" altLang="en-US" sz="2800" dirty="0" smtClean="0">
                <a:ea typeface="宋体" pitchFamily="2" charset="-122"/>
              </a:rPr>
              <a:t>从人的主观感觉角度，颜色包含三个要素：亮度、色调和饱和度</a:t>
            </a:r>
            <a:endParaRPr lang="en-US" altLang="zh-CN" sz="2800" dirty="0" smtClean="0">
              <a:ea typeface="宋体" pitchFamily="2" charset="-122"/>
            </a:endParaRPr>
          </a:p>
          <a:p>
            <a:r>
              <a:rPr lang="zh-CN" altLang="en-US" sz="2800" dirty="0" smtClean="0">
                <a:ea typeface="宋体" pitchFamily="2" charset="-122"/>
              </a:rPr>
              <a:t>色调</a:t>
            </a:r>
            <a:r>
              <a:rPr lang="en-US" altLang="zh-CN" sz="2800" dirty="0" smtClean="0">
                <a:ea typeface="宋体" pitchFamily="2" charset="-122"/>
              </a:rPr>
              <a:t>+</a:t>
            </a:r>
            <a:r>
              <a:rPr lang="zh-CN" altLang="en-US" sz="2800" dirty="0" smtClean="0">
                <a:ea typeface="宋体" pitchFamily="2" charset="-122"/>
              </a:rPr>
              <a:t>饱和度→色度</a:t>
            </a:r>
            <a:endParaRPr lang="en-US" altLang="zh-CN" sz="2800" dirty="0" smtClean="0">
              <a:ea typeface="宋体" pitchFamily="2" charset="-122"/>
            </a:endParaRPr>
          </a:p>
          <a:p>
            <a:pPr lvl="1"/>
            <a:r>
              <a:rPr lang="zh-CN" altLang="en-US" dirty="0" smtClean="0">
                <a:ea typeface="宋体" pitchFamily="2" charset="-122"/>
              </a:rPr>
              <a:t>亮度：表示某彩色光的明亮程度</a:t>
            </a:r>
            <a:endParaRPr lang="en-US" altLang="zh-CN" dirty="0" smtClean="0">
              <a:ea typeface="宋体" pitchFamily="2" charset="-122"/>
            </a:endParaRPr>
          </a:p>
          <a:p>
            <a:pPr lvl="2"/>
            <a:r>
              <a:rPr lang="zh-CN" altLang="en-US" dirty="0" smtClean="0">
                <a:ea typeface="宋体" pitchFamily="2" charset="-122"/>
              </a:rPr>
              <a:t>由彩色光的能量决定</a:t>
            </a:r>
            <a:endParaRPr lang="en-US" altLang="zh-CN" dirty="0" smtClean="0">
              <a:ea typeface="宋体" pitchFamily="2" charset="-122"/>
            </a:endParaRPr>
          </a:p>
          <a:p>
            <a:pPr lvl="1"/>
            <a:r>
              <a:rPr lang="zh-CN" altLang="en-US" dirty="0" smtClean="0">
                <a:ea typeface="宋体" pitchFamily="2" charset="-122"/>
              </a:rPr>
              <a:t>色度：表示颜色的类别与深浅程度</a:t>
            </a:r>
            <a:endParaRPr lang="en-US" altLang="zh-CN" dirty="0" smtClean="0">
              <a:ea typeface="宋体" pitchFamily="2" charset="-122"/>
            </a:endParaRPr>
          </a:p>
          <a:p>
            <a:pPr lvl="2"/>
            <a:r>
              <a:rPr lang="zh-CN" altLang="en-US" dirty="0" smtClean="0">
                <a:ea typeface="宋体" pitchFamily="2" charset="-122"/>
              </a:rPr>
              <a:t>由光的波长成份决定</a:t>
            </a:r>
            <a:endParaRPr lang="en-US" altLang="zh-CN" dirty="0" smtClean="0">
              <a:ea typeface="宋体" pitchFamily="2" charset="-122"/>
            </a:endParaRPr>
          </a:p>
          <a:p>
            <a:r>
              <a:rPr lang="zh-CN" altLang="en-US" sz="2800" dirty="0" smtClean="0">
                <a:ea typeface="宋体" pitchFamily="2" charset="-122"/>
              </a:rPr>
              <a:t>大量试验表明，人的眼睛可以分辨</a:t>
            </a:r>
            <a:r>
              <a:rPr lang="en-US" altLang="zh-CN" sz="2800" dirty="0" smtClean="0">
                <a:ea typeface="宋体" pitchFamily="2" charset="-122"/>
              </a:rPr>
              <a:t>128</a:t>
            </a:r>
            <a:r>
              <a:rPr lang="zh-CN" altLang="en-US" sz="2800" dirty="0" smtClean="0">
                <a:ea typeface="宋体" pitchFamily="2" charset="-122"/>
              </a:rPr>
              <a:t>种不同的色调，</a:t>
            </a:r>
            <a:r>
              <a:rPr lang="en-US" altLang="zh-CN" sz="2800" dirty="0" smtClean="0">
                <a:ea typeface="宋体" pitchFamily="2" charset="-122"/>
              </a:rPr>
              <a:t>10-30</a:t>
            </a:r>
            <a:r>
              <a:rPr lang="zh-CN" altLang="en-US" sz="2800" dirty="0" smtClean="0">
                <a:ea typeface="宋体" pitchFamily="2" charset="-122"/>
              </a:rPr>
              <a:t>种不同的饱和度，而对亮度非常敏感。人眼可以分辨</a:t>
            </a:r>
            <a:r>
              <a:rPr lang="en-US" altLang="zh-CN" sz="2800" dirty="0" smtClean="0">
                <a:ea typeface="宋体" pitchFamily="2" charset="-122"/>
              </a:rPr>
              <a:t>35</a:t>
            </a:r>
            <a:r>
              <a:rPr lang="zh-CN" altLang="en-US" sz="2800" dirty="0" smtClean="0">
                <a:ea typeface="宋体" pitchFamily="2" charset="-122"/>
              </a:rPr>
              <a:t>万种颜色。</a:t>
            </a:r>
          </a:p>
          <a:p>
            <a:pPr>
              <a:spcBef>
                <a:spcPct val="50000"/>
              </a:spcBef>
              <a:buFont typeface="Wingdings" pitchFamily="2" charset="2"/>
              <a:buNone/>
            </a:pPr>
            <a:endParaRPr lang="zh-CN" altLang="en-US" sz="2800" dirty="0" smtClean="0">
              <a:ea typeface="宋体" pitchFamily="2" charset="-122"/>
            </a:endParaRPr>
          </a:p>
        </p:txBody>
      </p:sp>
      <p:sp>
        <p:nvSpPr>
          <p:cNvPr id="24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应用程序扩展</a:t>
            </a:r>
            <a:r>
              <a:rPr lang="en-US" altLang="zh-CN" dirty="0" smtClean="0"/>
              <a:t/>
            </a:r>
            <a:br>
              <a:rPr lang="en-US" altLang="zh-CN" dirty="0" smtClean="0"/>
            </a:br>
            <a:r>
              <a:rPr lang="en-US" altLang="zh-CN" dirty="0" smtClean="0"/>
              <a:t>(Application Extension)</a:t>
            </a:r>
            <a:endParaRPr lang="zh-CN" altLang="en-US" dirty="0"/>
          </a:p>
        </p:txBody>
      </p:sp>
      <p:graphicFrame>
        <p:nvGraphicFramePr>
          <p:cNvPr id="5" name="内容占位符 4"/>
          <p:cNvGraphicFramePr>
            <a:graphicFrameLocks noGrp="1"/>
          </p:cNvGraphicFramePr>
          <p:nvPr>
            <p:ph idx="1"/>
          </p:nvPr>
        </p:nvGraphicFramePr>
        <p:xfrm>
          <a:off x="899592" y="1556793"/>
          <a:ext cx="3096344" cy="2599161"/>
        </p:xfrm>
        <a:graphic>
          <a:graphicData uri="http://schemas.openxmlformats.org/drawingml/2006/table">
            <a:tbl>
              <a:tblPr/>
              <a:tblGrid>
                <a:gridCol w="1327005"/>
                <a:gridCol w="1769339"/>
              </a:tblGrid>
              <a:tr h="264039">
                <a:tc>
                  <a:txBody>
                    <a:bodyPr/>
                    <a:lstStyle/>
                    <a:p>
                      <a:pPr algn="just">
                        <a:spcAft>
                          <a:spcPts val="0"/>
                        </a:spcAft>
                      </a:pPr>
                      <a:r>
                        <a:rPr lang="en-US" sz="1800" kern="100" dirty="0">
                          <a:latin typeface="Calibri"/>
                          <a:ea typeface="宋体"/>
                          <a:cs typeface="Times New Roman"/>
                        </a:rPr>
                        <a:t>1</a:t>
                      </a:r>
                      <a:endParaRPr lang="zh-CN" sz="1800" kern="100" dirty="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扩展块标识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a:ea typeface="宋体"/>
                          <a:cs typeface="Times New Roman"/>
                        </a:rPr>
                        <a:t>2</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图形控制块标签</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a:ea typeface="宋体"/>
                          <a:cs typeface="Times New Roman"/>
                        </a:rPr>
                        <a:t>3</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块大小</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a:ea typeface="宋体"/>
                          <a:cs typeface="Times New Roman"/>
                        </a:rPr>
                        <a:t>4</a:t>
                      </a:r>
                      <a:r>
                        <a:rPr lang="zh-CN" sz="1800" kern="100">
                          <a:latin typeface="Calibri"/>
                          <a:ea typeface="宋体"/>
                          <a:cs typeface="Times New Roman"/>
                        </a:rPr>
                        <a:t>～</a:t>
                      </a:r>
                      <a:r>
                        <a:rPr lang="en-US" sz="1800" kern="100">
                          <a:latin typeface="Calibri"/>
                          <a:ea typeface="宋体"/>
                          <a:cs typeface="Times New Roman"/>
                        </a:rPr>
                        <a:t>11</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应用程序标识符</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a:ea typeface="宋体"/>
                          <a:cs typeface="Times New Roman"/>
                        </a:rPr>
                        <a:t>12</a:t>
                      </a:r>
                      <a:r>
                        <a:rPr lang="zh-CN" sz="1800" kern="100">
                          <a:latin typeface="Calibri"/>
                          <a:ea typeface="宋体"/>
                          <a:cs typeface="Times New Roman"/>
                        </a:rPr>
                        <a:t>～</a:t>
                      </a:r>
                      <a:r>
                        <a:rPr lang="en-US" sz="1800" kern="100">
                          <a:latin typeface="Calibri"/>
                          <a:ea typeface="宋体"/>
                          <a:cs typeface="Times New Roman"/>
                        </a:rPr>
                        <a:t>14</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应用程序鉴别码</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408">
                <a:tc>
                  <a:txBody>
                    <a:bodyPr/>
                    <a:lstStyle/>
                    <a:p>
                      <a:pPr algn="just">
                        <a:spcAft>
                          <a:spcPts val="0"/>
                        </a:spcAft>
                      </a:pPr>
                      <a:r>
                        <a:rPr lang="en-US" sz="1800" kern="100">
                          <a:latin typeface="Calibri"/>
                          <a:ea typeface="宋体"/>
                          <a:cs typeface="Times New Roman"/>
                        </a:rPr>
                        <a:t>M</a:t>
                      </a:r>
                      <a:r>
                        <a:rPr lang="en-US" sz="1800" kern="100" baseline="-25000">
                          <a:latin typeface="Calibri"/>
                          <a:ea typeface="宋体"/>
                          <a:cs typeface="Times New Roman"/>
                        </a:rPr>
                        <a:t>1</a:t>
                      </a:r>
                      <a:r>
                        <a:rPr lang="zh-CN" sz="1800" kern="100">
                          <a:latin typeface="Calibri"/>
                          <a:ea typeface="宋体"/>
                          <a:cs typeface="Times New Roman"/>
                        </a:rPr>
                        <a:t>～</a:t>
                      </a:r>
                      <a:r>
                        <a:rPr lang="en-US" sz="1800" kern="100">
                          <a:latin typeface="Calibri"/>
                          <a:ea typeface="宋体"/>
                          <a:cs typeface="Times New Roman"/>
                        </a:rPr>
                        <a:t>M</a:t>
                      </a:r>
                      <a:r>
                        <a:rPr lang="en-US" sz="1800" kern="100" baseline="-25000">
                          <a:latin typeface="Calibri"/>
                          <a:ea typeface="宋体"/>
                          <a:cs typeface="Times New Roman"/>
                        </a:rPr>
                        <a:t>N</a:t>
                      </a:r>
                      <a:endParaRPr lang="zh-CN"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a:ea typeface="宋体"/>
                          <a:cs typeface="Times New Roman"/>
                        </a:rPr>
                        <a:t>第</a:t>
                      </a:r>
                      <a:r>
                        <a:rPr lang="en-US" sz="1800" kern="100">
                          <a:latin typeface="Calibri"/>
                          <a:ea typeface="宋体"/>
                          <a:cs typeface="Times New Roman"/>
                        </a:rPr>
                        <a:t>M</a:t>
                      </a:r>
                      <a:r>
                        <a:rPr lang="zh-CN" sz="1800" kern="100">
                          <a:latin typeface="Calibri"/>
                          <a:ea typeface="宋体"/>
                          <a:cs typeface="Times New Roman"/>
                        </a:rPr>
                        <a:t>个数据块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zh-CN" sz="1800" kern="100">
                          <a:latin typeface="Calibri"/>
                          <a:ea typeface="宋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601">
                <a:tc>
                  <a:txBody>
                    <a:bodyPr/>
                    <a:lstStyle/>
                    <a:p>
                      <a:pPr algn="just">
                        <a:spcAft>
                          <a:spcPts val="0"/>
                        </a:spcAft>
                      </a:pPr>
                      <a:r>
                        <a:rPr lang="zh-CN" sz="1800" kern="100">
                          <a:latin typeface="Calibri"/>
                          <a:ea typeface="宋体"/>
                          <a:cs typeface="Times New Roman"/>
                        </a:rPr>
                        <a:t>最后一字节</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a:ea typeface="宋体"/>
                          <a:cs typeface="Times New Roman"/>
                        </a:rPr>
                        <a:t>块终结标识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2"/>
          <p:cNvSpPr txBox="1">
            <a:spLocks/>
          </p:cNvSpPr>
          <p:nvPr/>
        </p:nvSpPr>
        <p:spPr bwMode="gray">
          <a:xfrm>
            <a:off x="4355976" y="1340768"/>
            <a:ext cx="4392488" cy="41764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sz="2000" dirty="0" smtClean="0"/>
              <a:t>是提供给应用程序自己使用的（需要</a:t>
            </a:r>
            <a:r>
              <a:rPr lang="en-US" altLang="zh-CN" sz="2000" dirty="0" smtClean="0"/>
              <a:t>89a</a:t>
            </a:r>
            <a:r>
              <a:rPr lang="zh-CN" altLang="en-US" sz="2000" dirty="0" smtClean="0"/>
              <a:t>版本），应用程序可以在这里定义自己的标识、信息等</a:t>
            </a:r>
            <a:endParaRPr lang="en-US" altLang="zh-CN" sz="2000" kern="100" dirty="0" smtClean="0">
              <a:latin typeface="Calibri"/>
              <a:ea typeface="宋体"/>
              <a:cs typeface="Times New Roman"/>
            </a:endParaRP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扩展块标识</a:t>
            </a:r>
            <a:r>
              <a:rPr lang="zh-CN" altLang="en-US" sz="2000" kern="100" dirty="0" smtClean="0">
                <a:latin typeface="Calibri"/>
                <a:ea typeface="宋体"/>
                <a:cs typeface="Times New Roman"/>
              </a:rPr>
              <a:t>：</a:t>
            </a:r>
            <a:r>
              <a:rPr lang="zh-CN" altLang="en-US" sz="2000" dirty="0" smtClean="0"/>
              <a:t>标识这是一个扩展块，固定值</a:t>
            </a:r>
            <a:r>
              <a:rPr lang="en-US" altLang="zh-CN" sz="2000" dirty="0" smtClean="0"/>
              <a:t>0x21</a:t>
            </a: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图形控制块标签</a:t>
            </a:r>
            <a:r>
              <a:rPr lang="zh-CN" altLang="en-US" sz="2000" kern="100" dirty="0" smtClean="0">
                <a:latin typeface="Calibri"/>
                <a:ea typeface="宋体"/>
                <a:cs typeface="Times New Roman"/>
              </a:rPr>
              <a:t>：</a:t>
            </a:r>
            <a:r>
              <a:rPr lang="zh-CN" altLang="en-US" sz="2000" dirty="0" smtClean="0"/>
              <a:t>标识这是一个应用程序扩展块，固定值</a:t>
            </a:r>
            <a:r>
              <a:rPr lang="en-US" altLang="zh-CN" sz="2000" dirty="0" smtClean="0"/>
              <a:t>0xFF</a:t>
            </a:r>
          </a:p>
          <a:p>
            <a:pPr marL="342900" lvl="0" indent="-342900" eaLnBrk="0" hangingPunct="0">
              <a:spcBef>
                <a:spcPct val="20000"/>
              </a:spcBef>
              <a:buClr>
                <a:schemeClr val="tx2"/>
              </a:buClr>
              <a:buFont typeface="Wingdings" pitchFamily="2" charset="2"/>
              <a:buChar char="v"/>
            </a:pPr>
            <a:r>
              <a:rPr lang="zh-CN" altLang="en-US" sz="2000" dirty="0" smtClean="0"/>
              <a:t>块大小：固定值</a:t>
            </a:r>
            <a:r>
              <a:rPr lang="en-US" altLang="zh-CN" sz="2000" dirty="0" smtClean="0"/>
              <a:t>11</a:t>
            </a: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应用程序标识符</a:t>
            </a:r>
            <a:r>
              <a:rPr lang="zh-CN" altLang="en-US" sz="2000" kern="100" dirty="0" smtClean="0">
                <a:latin typeface="Calibri"/>
                <a:ea typeface="宋体"/>
                <a:cs typeface="Times New Roman"/>
              </a:rPr>
              <a:t>：</a:t>
            </a:r>
            <a:r>
              <a:rPr lang="zh-CN" altLang="en-US" sz="2000" dirty="0" smtClean="0"/>
              <a:t>用来鉴别应用程序自身的标识</a:t>
            </a:r>
            <a:r>
              <a:rPr lang="en-US" altLang="zh-CN" sz="2000" dirty="0" smtClean="0"/>
              <a:t>(8</a:t>
            </a:r>
            <a:r>
              <a:rPr lang="zh-CN" altLang="en-US" sz="2000" dirty="0" smtClean="0"/>
              <a:t>个连续</a:t>
            </a:r>
            <a:r>
              <a:rPr lang="en-US" altLang="zh-CN" sz="2000" dirty="0" smtClean="0"/>
              <a:t>ASCII</a:t>
            </a:r>
            <a:r>
              <a:rPr lang="zh-CN" altLang="en-US" sz="2000" dirty="0" smtClean="0"/>
              <a:t>字符</a:t>
            </a:r>
            <a:r>
              <a:rPr lang="en-US" altLang="zh-CN" sz="2000" dirty="0" smtClean="0"/>
              <a:t>)</a:t>
            </a:r>
          </a:p>
          <a:p>
            <a:pPr marL="342900" lvl="0" indent="-342900" eaLnBrk="0" hangingPunct="0">
              <a:spcBef>
                <a:spcPct val="20000"/>
              </a:spcBef>
              <a:buClr>
                <a:schemeClr val="tx2"/>
              </a:buClr>
              <a:buFont typeface="Wingdings" pitchFamily="2" charset="2"/>
              <a:buChar char="v"/>
            </a:pPr>
            <a:r>
              <a:rPr lang="zh-CN" altLang="zh-CN" sz="2000" kern="100" dirty="0" smtClean="0">
                <a:latin typeface="Calibri"/>
                <a:ea typeface="宋体"/>
                <a:cs typeface="Times New Roman"/>
              </a:rPr>
              <a:t>应用程序鉴别码</a:t>
            </a:r>
            <a:r>
              <a:rPr lang="zh-CN" altLang="en-US" sz="2000" kern="100" dirty="0" smtClean="0">
                <a:latin typeface="Calibri"/>
                <a:ea typeface="宋体"/>
                <a:cs typeface="Times New Roman"/>
              </a:rPr>
              <a:t>：</a:t>
            </a:r>
            <a:r>
              <a:rPr lang="zh-CN" altLang="en-US" sz="2000" dirty="0" smtClean="0"/>
              <a:t>应用程序定义的特殊标识码</a:t>
            </a:r>
            <a:r>
              <a:rPr lang="en-US" altLang="zh-CN" sz="2000" dirty="0" smtClean="0"/>
              <a:t>(3</a:t>
            </a:r>
            <a:r>
              <a:rPr lang="zh-CN" altLang="en-US" sz="2000" dirty="0" smtClean="0"/>
              <a:t>个连续</a:t>
            </a:r>
            <a:r>
              <a:rPr lang="en-US" altLang="zh-CN" sz="2000" dirty="0" smtClean="0"/>
              <a:t>ASCII</a:t>
            </a:r>
            <a:r>
              <a:rPr lang="zh-CN" altLang="en-US" sz="2000" dirty="0" smtClean="0"/>
              <a:t>字符</a:t>
            </a:r>
            <a:r>
              <a:rPr lang="en-US" altLang="zh-CN" sz="2000" dirty="0" smtClean="0"/>
              <a:t>)</a:t>
            </a:r>
          </a:p>
          <a:p>
            <a:pPr marL="342900" lvl="0" indent="-342900" eaLnBrk="0" hangingPunct="0">
              <a:spcBef>
                <a:spcPct val="20000"/>
              </a:spcBef>
              <a:buClr>
                <a:schemeClr val="tx2"/>
              </a:buClr>
              <a:buFont typeface="Wingdings" pitchFamily="2" charset="2"/>
              <a:buChar char="v"/>
            </a:pPr>
            <a:r>
              <a:rPr lang="zh-CN" altLang="en-US" sz="2000" dirty="0" smtClean="0"/>
              <a:t>块终结标识：标识注释块结束，固定值</a:t>
            </a:r>
            <a:r>
              <a:rPr lang="en-US" altLang="zh-CN" sz="2000" dirty="0" smtClean="0"/>
              <a:t>0</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
        <p:nvSpPr>
          <p:cNvPr id="7" name="TextBox 6"/>
          <p:cNvSpPr txBox="1"/>
          <p:nvPr/>
        </p:nvSpPr>
        <p:spPr>
          <a:xfrm>
            <a:off x="899592" y="4365104"/>
            <a:ext cx="2964273" cy="646331"/>
          </a:xfrm>
          <a:prstGeom prst="rect">
            <a:avLst/>
          </a:prstGeom>
          <a:noFill/>
        </p:spPr>
        <p:txBody>
          <a:bodyPr wrap="none" rtlCol="0">
            <a:spAutoFit/>
          </a:bodyPr>
          <a:lstStyle/>
          <a:p>
            <a:r>
              <a:rPr lang="zh-CN" altLang="en-US" sz="3600" dirty="0" smtClean="0">
                <a:solidFill>
                  <a:schemeClr val="tx2"/>
                </a:solidFill>
                <a:latin typeface="+mj-lt"/>
                <a:ea typeface="+mj-ea"/>
                <a:cs typeface="+mj-cs"/>
              </a:rPr>
              <a:t>文件结尾部分</a:t>
            </a:r>
          </a:p>
        </p:txBody>
      </p:sp>
      <p:sp>
        <p:nvSpPr>
          <p:cNvPr id="8" name="TextBox 7"/>
          <p:cNvSpPr txBox="1"/>
          <p:nvPr/>
        </p:nvSpPr>
        <p:spPr>
          <a:xfrm>
            <a:off x="395537" y="5013176"/>
            <a:ext cx="3672408" cy="1015663"/>
          </a:xfrm>
          <a:prstGeom prst="rect">
            <a:avLst/>
          </a:prstGeom>
          <a:noFill/>
        </p:spPr>
        <p:txBody>
          <a:bodyPr wrap="square" rtlCol="0">
            <a:spAutoFit/>
          </a:bodyPr>
          <a:lstStyle/>
          <a:p>
            <a:r>
              <a:rPr lang="zh-CN" altLang="en-US" sz="2000" dirty="0" smtClean="0"/>
              <a:t>只有一个值为‘</a:t>
            </a:r>
            <a:r>
              <a:rPr lang="en-US" altLang="zh-CN" sz="2000" dirty="0" smtClean="0"/>
              <a:t>0</a:t>
            </a:r>
            <a:r>
              <a:rPr lang="zh-CN" altLang="en-US" sz="2000" dirty="0" smtClean="0"/>
              <a:t>’的字节，标识一个</a:t>
            </a:r>
            <a:r>
              <a:rPr lang="en-US" altLang="zh-CN" sz="2000" dirty="0" smtClean="0"/>
              <a:t>GIF</a:t>
            </a:r>
            <a:r>
              <a:rPr lang="zh-CN" altLang="en-US" sz="2000" dirty="0" smtClean="0"/>
              <a:t>文件结束，固定值</a:t>
            </a:r>
            <a:r>
              <a:rPr lang="en-US" altLang="zh-CN" sz="2000" dirty="0" smtClean="0"/>
              <a:t>0x3B</a:t>
            </a:r>
            <a:endParaRPr lang="zh-CN" altLang="en-US" sz="20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GIF</a:t>
            </a:r>
            <a:r>
              <a:rPr lang="zh-CN" altLang="en-US" dirty="0" smtClean="0"/>
              <a:t>文件</a:t>
            </a:r>
            <a:r>
              <a:rPr lang="zh-CN" altLang="zh-CN" dirty="0" smtClean="0"/>
              <a:t>组成详情</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95535" y="1141088"/>
          <a:ext cx="8280921" cy="3872088"/>
        </p:xfrm>
        <a:graphic>
          <a:graphicData uri="http://schemas.openxmlformats.org/drawingml/2006/table">
            <a:tbl>
              <a:tblPr/>
              <a:tblGrid>
                <a:gridCol w="2448273"/>
                <a:gridCol w="2088232"/>
                <a:gridCol w="1152128"/>
                <a:gridCol w="2592288"/>
              </a:tblGrid>
              <a:tr h="276954">
                <a:tc gridSpan="4">
                  <a:txBody>
                    <a:bodyPr/>
                    <a:lstStyle/>
                    <a:p>
                      <a:pPr algn="ctr">
                        <a:spcAft>
                          <a:spcPts val="0"/>
                        </a:spcAft>
                      </a:pPr>
                      <a:r>
                        <a:rPr lang="en-US" sz="1800" kern="100" dirty="0">
                          <a:latin typeface="Calibri"/>
                          <a:ea typeface="宋体"/>
                          <a:cs typeface="Times New Roman"/>
                        </a:rPr>
                        <a:t>GIF</a:t>
                      </a:r>
                      <a:r>
                        <a:rPr lang="zh-CN" sz="1800" kern="100" dirty="0">
                          <a:latin typeface="Calibri"/>
                          <a:ea typeface="宋体"/>
                          <a:cs typeface="Times New Roman"/>
                        </a:rPr>
                        <a:t>文件格式中的数据块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76954">
                <a:tc>
                  <a:txBody>
                    <a:bodyPr/>
                    <a:lstStyle/>
                    <a:p>
                      <a:pPr algn="ctr">
                        <a:spcAft>
                          <a:spcPts val="0"/>
                        </a:spcAft>
                      </a:pPr>
                      <a:r>
                        <a:rPr lang="zh-CN" sz="1800" kern="100">
                          <a:latin typeface="Calibri"/>
                          <a:ea typeface="宋体"/>
                          <a:cs typeface="Times New Roman"/>
                        </a:rPr>
                        <a:t>数据块名称</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是否允许多次出现</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是否为必须数据块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在文件中的位置限制</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署名和版本号</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第一块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逻辑屏幕标识符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署名和版本号之后</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全局颜色列表</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紧跟逻辑屏幕标识符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图像标识符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每帧只出现一次</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逻辑屏幕标识符后</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局部颜色列表</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每帧只出现一次</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紧跟图像标识符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基于颜色列表的图像块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每帧只出现一次</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图像标识符后</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图形控制扩展块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每帧只出现一次</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图像块或文本扩展块前</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注释扩展块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无限制</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图形文本扩展块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控制扩展块后</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应用程序扩展块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无限制</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a:ea typeface="宋体"/>
                          <a:cs typeface="Times New Roman"/>
                        </a:rPr>
                        <a:t>文件终结器</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否</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a:ea typeface="宋体"/>
                          <a:cs typeface="Times New Roman"/>
                        </a:rPr>
                        <a:t>是</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a:ea typeface="宋体"/>
                          <a:cs typeface="Times New Roman"/>
                        </a:rPr>
                        <a:t>最后一块</a:t>
                      </a: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395536" y="5517232"/>
          <a:ext cx="3888432" cy="736600"/>
        </p:xfrm>
        <a:graphic>
          <a:graphicData uri="http://schemas.openxmlformats.org/drawingml/2006/table">
            <a:tbl>
              <a:tblPr firstRow="1" bandRow="1">
                <a:tableStyleId>{5C22544A-7EE6-4342-B048-85BDC9FD1C3A}</a:tableStyleId>
              </a:tblPr>
              <a:tblGrid>
                <a:gridCol w="864096"/>
                <a:gridCol w="1584176"/>
                <a:gridCol w="1440160"/>
              </a:tblGrid>
              <a:tr h="133216">
                <a:tc>
                  <a:txBody>
                    <a:bodyPr/>
                    <a:lstStyle/>
                    <a:p>
                      <a:r>
                        <a:rPr lang="en-US" altLang="zh-CN" dirty="0" smtClean="0"/>
                        <a:t>BYTE</a:t>
                      </a:r>
                      <a:endParaRPr lang="zh-CN" altLang="en-US" dirty="0"/>
                    </a:p>
                  </a:txBody>
                  <a:tcPr/>
                </a:tc>
                <a:tc>
                  <a:txBody>
                    <a:bodyPr/>
                    <a:lstStyle/>
                    <a:p>
                      <a:r>
                        <a:rPr lang="en-US" altLang="zh-CN" sz="1800" b="1" kern="1200" dirty="0" smtClean="0">
                          <a:solidFill>
                            <a:schemeClr val="lt1"/>
                          </a:solidFill>
                          <a:latin typeface="+mn-lt"/>
                          <a:ea typeface="+mn-ea"/>
                          <a:cs typeface="+mn-cs"/>
                        </a:rPr>
                        <a:t>1</a:t>
                      </a:r>
                      <a:endParaRPr lang="zh-CN" altLang="en-US" sz="1800" b="1" kern="1200" dirty="0" smtClean="0">
                        <a:solidFill>
                          <a:schemeClr val="lt1"/>
                        </a:solidFill>
                        <a:latin typeface="+mn-lt"/>
                        <a:ea typeface="+mn-ea"/>
                        <a:cs typeface="+mn-cs"/>
                      </a:endParaRPr>
                    </a:p>
                  </a:txBody>
                  <a:tcPr/>
                </a:tc>
                <a:tc>
                  <a:txBody>
                    <a:bodyPr/>
                    <a:lstStyle/>
                    <a:p>
                      <a:r>
                        <a:rPr lang="en-US" altLang="zh-CN" sz="1800" b="1" kern="1200" dirty="0" smtClean="0">
                          <a:solidFill>
                            <a:schemeClr val="lt1"/>
                          </a:solidFill>
                          <a:latin typeface="+mn-lt"/>
                          <a:ea typeface="+mn-ea"/>
                          <a:cs typeface="+mn-cs"/>
                        </a:rPr>
                        <a:t>0</a:t>
                      </a:r>
                      <a:r>
                        <a:rPr lang="zh-CN" altLang="en-US" sz="1800" b="1" kern="1200" dirty="0" smtClean="0">
                          <a:solidFill>
                            <a:schemeClr val="lt1"/>
                          </a:solidFill>
                          <a:latin typeface="+mn-lt"/>
                          <a:ea typeface="+mn-ea"/>
                          <a:cs typeface="+mn-cs"/>
                        </a:rPr>
                        <a:t>～</a:t>
                      </a:r>
                      <a:r>
                        <a:rPr lang="en-US" altLang="zh-CN" sz="1800" b="1" kern="1200" dirty="0" smtClean="0">
                          <a:solidFill>
                            <a:schemeClr val="lt1"/>
                          </a:solidFill>
                          <a:latin typeface="+mn-lt"/>
                          <a:ea typeface="+mn-ea"/>
                          <a:cs typeface="+mn-cs"/>
                        </a:rPr>
                        <a:t>255</a:t>
                      </a:r>
                      <a:endParaRPr lang="zh-CN" altLang="en-US" sz="1800" b="1" kern="1200" dirty="0" smtClean="0">
                        <a:solidFill>
                          <a:schemeClr val="lt1"/>
                        </a:solidFill>
                        <a:latin typeface="+mn-lt"/>
                        <a:ea typeface="+mn-ea"/>
                        <a:cs typeface="+mn-cs"/>
                      </a:endParaRPr>
                    </a:p>
                  </a:txBody>
                  <a:tcPr/>
                </a:tc>
              </a:tr>
              <a:tr h="370840">
                <a:tc>
                  <a:txBody>
                    <a:bodyPr/>
                    <a:lstStyle/>
                    <a:p>
                      <a:endParaRPr lang="zh-CN" altLang="en-US"/>
                    </a:p>
                  </a:txBody>
                  <a:tcPr/>
                </a:tc>
                <a:tc>
                  <a:txBody>
                    <a:bodyPr/>
                    <a:lstStyle/>
                    <a:p>
                      <a:r>
                        <a:rPr lang="zh-CN" altLang="en-US" dirty="0" smtClean="0"/>
                        <a:t>子数据块大小</a:t>
                      </a:r>
                      <a:endParaRPr lang="zh-CN" altLang="en-US" dirty="0"/>
                    </a:p>
                  </a:txBody>
                  <a:tcPr/>
                </a:tc>
                <a:tc>
                  <a:txBody>
                    <a:bodyPr/>
                    <a:lstStyle/>
                    <a:p>
                      <a:r>
                        <a:rPr lang="zh-CN" altLang="en-US" dirty="0" smtClean="0"/>
                        <a:t>数据块内容</a:t>
                      </a:r>
                      <a:endParaRPr lang="zh-CN" altLang="en-US" dirty="0"/>
                    </a:p>
                  </a:txBody>
                  <a:tcPr/>
                </a:tc>
              </a:tr>
            </a:tbl>
          </a:graphicData>
        </a:graphic>
      </p:graphicFrame>
      <p:sp>
        <p:nvSpPr>
          <p:cNvPr id="7" name="TextBox 6"/>
          <p:cNvSpPr txBox="1"/>
          <p:nvPr/>
        </p:nvSpPr>
        <p:spPr>
          <a:xfrm>
            <a:off x="1028125" y="5117122"/>
            <a:ext cx="2247731" cy="400110"/>
          </a:xfrm>
          <a:prstGeom prst="rect">
            <a:avLst/>
          </a:prstGeom>
          <a:noFill/>
        </p:spPr>
        <p:txBody>
          <a:bodyPr wrap="none" rtlCol="0">
            <a:spAutoFit/>
          </a:bodyPr>
          <a:lstStyle/>
          <a:p>
            <a:r>
              <a:rPr lang="en-US" altLang="zh-CN" sz="2000" dirty="0" smtClean="0"/>
              <a:t>GIF</a:t>
            </a:r>
            <a:r>
              <a:rPr lang="zh-CN" altLang="en-US" sz="2000" dirty="0" smtClean="0"/>
              <a:t>子数据块结构</a:t>
            </a:r>
            <a:endParaRPr lang="zh-CN" altLang="en-US" sz="2000" dirty="0"/>
          </a:p>
        </p:txBody>
      </p:sp>
      <p:sp>
        <p:nvSpPr>
          <p:cNvPr id="8" name="内容占位符 2"/>
          <p:cNvSpPr txBox="1">
            <a:spLocks/>
          </p:cNvSpPr>
          <p:nvPr/>
        </p:nvSpPr>
        <p:spPr bwMode="gray">
          <a:xfrm>
            <a:off x="4427984" y="5517232"/>
            <a:ext cx="4392488"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子数据块大小不能超过</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255</a:t>
            </a: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字节</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itchFamily="2" charset="2"/>
              <a:buChar char="v"/>
            </a:pPr>
            <a:r>
              <a:rPr lang="zh-CN" altLang="en-US" sz="2000" kern="0" dirty="0" smtClean="0">
                <a:latin typeface="+mn-lt"/>
                <a:ea typeface="+mn-ea"/>
              </a:rPr>
              <a:t>空的子数据块只有一个字节</a:t>
            </a:r>
            <a:r>
              <a:rPr lang="en-US" altLang="zh-CN" sz="2000" kern="0" dirty="0" smtClean="0">
                <a:latin typeface="+mn-lt"/>
                <a:ea typeface="+mn-ea"/>
              </a:rPr>
              <a:t>0x00</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a:xfrm>
            <a:off x="1331640" y="332656"/>
            <a:ext cx="6696744" cy="563563"/>
          </a:xfrm>
        </p:spPr>
        <p:txBody>
          <a:bodyPr/>
          <a:lstStyle/>
          <a:p>
            <a:r>
              <a:rPr lang="en-US" altLang="zh-CN" dirty="0" smtClean="0">
                <a:ea typeface="宋体" pitchFamily="2" charset="-122"/>
              </a:rPr>
              <a:t>TIFF</a:t>
            </a:r>
            <a:endParaRPr lang="zh-CN" altLang="en-US" dirty="0" smtClean="0">
              <a:ea typeface="宋体" pitchFamily="2" charset="-122"/>
            </a:endParaRPr>
          </a:p>
        </p:txBody>
      </p:sp>
      <p:sp>
        <p:nvSpPr>
          <p:cNvPr id="103427" name="内容占位符 2"/>
          <p:cNvSpPr>
            <a:spLocks noGrp="1"/>
          </p:cNvSpPr>
          <p:nvPr>
            <p:ph idx="1"/>
          </p:nvPr>
        </p:nvSpPr>
        <p:spPr>
          <a:xfrm>
            <a:off x="539552" y="980728"/>
            <a:ext cx="8147248" cy="5616624"/>
          </a:xfrm>
        </p:spPr>
        <p:txBody>
          <a:bodyPr/>
          <a:lstStyle/>
          <a:p>
            <a:r>
              <a:rPr lang="en-US" altLang="en-US" sz="2400" dirty="0" smtClean="0">
                <a:ea typeface="宋体" pitchFamily="2" charset="-122"/>
              </a:rPr>
              <a:t>Tagged Image File Format</a:t>
            </a:r>
            <a:r>
              <a:rPr lang="zh-CN" altLang="en-US" sz="2400" dirty="0" smtClean="0">
                <a:ea typeface="宋体" pitchFamily="2" charset="-122"/>
              </a:rPr>
              <a:t>的缩写</a:t>
            </a:r>
            <a:endParaRPr lang="en-US" altLang="zh-CN" sz="2400" dirty="0" smtClean="0"/>
          </a:p>
          <a:p>
            <a:r>
              <a:rPr lang="zh-CN" altLang="en-US" sz="2400" dirty="0" smtClean="0"/>
              <a:t>由</a:t>
            </a:r>
            <a:r>
              <a:rPr lang="en-US" altLang="zh-CN" sz="2400" dirty="0" smtClean="0"/>
              <a:t>Aldus</a:t>
            </a:r>
            <a:r>
              <a:rPr lang="zh-CN" altLang="en-US" sz="2400" dirty="0" smtClean="0"/>
              <a:t>公司开发，后与微软联手</a:t>
            </a:r>
            <a:endParaRPr lang="en-US" altLang="en-US" sz="2400" dirty="0" smtClean="0">
              <a:ea typeface="宋体" pitchFamily="2" charset="-122"/>
            </a:endParaRPr>
          </a:p>
          <a:p>
            <a:r>
              <a:rPr lang="en-US" altLang="zh-CN" sz="2400" dirty="0" smtClean="0">
                <a:ea typeface="宋体" pitchFamily="2" charset="-122"/>
              </a:rPr>
              <a:t>TIFF</a:t>
            </a:r>
            <a:r>
              <a:rPr lang="zh-CN" altLang="en-US" sz="2400" dirty="0" smtClean="0">
                <a:ea typeface="宋体" pitchFamily="2" charset="-122"/>
              </a:rPr>
              <a:t>文件格式具有以下特点：</a:t>
            </a:r>
            <a:endParaRPr lang="en-US" altLang="zh-CN" sz="2400" dirty="0" smtClean="0">
              <a:ea typeface="宋体" pitchFamily="2" charset="-122"/>
            </a:endParaRPr>
          </a:p>
          <a:p>
            <a:pPr lvl="1"/>
            <a:r>
              <a:rPr lang="zh-CN" altLang="en-US" sz="2400" dirty="0" smtClean="0">
                <a:ea typeface="宋体" pitchFamily="2" charset="-122"/>
              </a:rPr>
              <a:t>支持从单色到</a:t>
            </a:r>
            <a:r>
              <a:rPr lang="en-US" altLang="zh-CN" sz="2400" dirty="0" smtClean="0">
                <a:ea typeface="宋体" pitchFamily="2" charset="-122"/>
              </a:rPr>
              <a:t>32</a:t>
            </a:r>
            <a:r>
              <a:rPr lang="zh-CN" altLang="en-US" sz="2400" dirty="0" smtClean="0">
                <a:ea typeface="宋体" pitchFamily="2" charset="-122"/>
              </a:rPr>
              <a:t>位真彩色的所有图像模式，</a:t>
            </a:r>
            <a:r>
              <a:rPr lang="en-US" altLang="en-US" sz="2400" dirty="0" smtClean="0">
                <a:ea typeface="宋体" pitchFamily="2" charset="-122"/>
              </a:rPr>
              <a:t> </a:t>
            </a:r>
            <a:r>
              <a:rPr lang="en-US" altLang="en-US" sz="2400" dirty="0" err="1" smtClean="0">
                <a:ea typeface="宋体" pitchFamily="2" charset="-122"/>
              </a:rPr>
              <a:t>是最佳的打印图片格式</a:t>
            </a:r>
            <a:r>
              <a:rPr lang="zh-CN" altLang="en-US" sz="2400" dirty="0" smtClean="0">
                <a:ea typeface="宋体" pitchFamily="2" charset="-122"/>
              </a:rPr>
              <a:t>，有</a:t>
            </a:r>
            <a:r>
              <a:rPr lang="en-US" altLang="zh-CN" sz="2400" dirty="0" smtClean="0">
                <a:ea typeface="宋体" pitchFamily="2" charset="-122"/>
              </a:rPr>
              <a:t>TIFF-B</a:t>
            </a:r>
            <a:r>
              <a:rPr lang="zh-CN" altLang="en-US" sz="2400" dirty="0" smtClean="0">
                <a:ea typeface="宋体" pitchFamily="2" charset="-122"/>
              </a:rPr>
              <a:t>（二值图像），</a:t>
            </a:r>
            <a:r>
              <a:rPr lang="en-US" altLang="zh-CN" sz="2400" dirty="0" smtClean="0">
                <a:ea typeface="宋体" pitchFamily="2" charset="-122"/>
              </a:rPr>
              <a:t>TIFF-G</a:t>
            </a:r>
            <a:r>
              <a:rPr lang="zh-CN" altLang="en-US" sz="2400" dirty="0" smtClean="0">
                <a:ea typeface="宋体" pitchFamily="2" charset="-122"/>
              </a:rPr>
              <a:t>（灰度图像），</a:t>
            </a:r>
            <a:r>
              <a:rPr lang="en-US" altLang="zh-CN" sz="2400" dirty="0" smtClean="0">
                <a:ea typeface="宋体" pitchFamily="2" charset="-122"/>
              </a:rPr>
              <a:t>TIFF-P</a:t>
            </a:r>
            <a:r>
              <a:rPr lang="zh-CN" altLang="en-US" sz="2400" dirty="0" smtClean="0">
                <a:ea typeface="宋体" pitchFamily="2" charset="-122"/>
              </a:rPr>
              <a:t>（带调色板的彩色图像），</a:t>
            </a:r>
            <a:r>
              <a:rPr lang="en-US" altLang="zh-CN" sz="2400" dirty="0" smtClean="0">
                <a:ea typeface="宋体" pitchFamily="2" charset="-122"/>
              </a:rPr>
              <a:t>TIFF-R</a:t>
            </a:r>
            <a:r>
              <a:rPr lang="zh-CN" altLang="en-US" sz="2400" dirty="0" smtClean="0">
                <a:ea typeface="宋体" pitchFamily="2" charset="-122"/>
              </a:rPr>
              <a:t>格式（</a:t>
            </a:r>
            <a:r>
              <a:rPr lang="en-US" altLang="zh-CN" sz="2400" dirty="0" smtClean="0">
                <a:ea typeface="宋体" pitchFamily="2" charset="-122"/>
              </a:rPr>
              <a:t>RGB</a:t>
            </a:r>
            <a:r>
              <a:rPr lang="zh-CN" altLang="en-US" sz="2400" dirty="0" smtClean="0">
                <a:ea typeface="宋体" pitchFamily="2" charset="-122"/>
              </a:rPr>
              <a:t>彩色图像）</a:t>
            </a:r>
            <a:endParaRPr lang="en-US" altLang="en-US" sz="2400" dirty="0" smtClean="0">
              <a:ea typeface="宋体" pitchFamily="2" charset="-122"/>
            </a:endParaRPr>
          </a:p>
          <a:p>
            <a:pPr lvl="1"/>
            <a:r>
              <a:rPr lang="zh-CN" altLang="en-US" sz="2400" dirty="0" smtClean="0">
                <a:ea typeface="宋体" pitchFamily="2" charset="-122"/>
              </a:rPr>
              <a:t>是一种通用的位映射图像文件格式，适用于多种操作平台和多种机器</a:t>
            </a:r>
            <a:endParaRPr lang="en-US" altLang="zh-CN" sz="2400" dirty="0" smtClean="0">
              <a:ea typeface="宋体" pitchFamily="2" charset="-122"/>
            </a:endParaRPr>
          </a:p>
          <a:p>
            <a:pPr lvl="1"/>
            <a:r>
              <a:rPr lang="zh-CN" altLang="en-US" sz="2400" dirty="0" smtClean="0">
                <a:ea typeface="宋体" pitchFamily="2" charset="-122"/>
              </a:rPr>
              <a:t>具有多种数据压缩存储方式，包括</a:t>
            </a:r>
            <a:r>
              <a:rPr lang="en-US" altLang="zh-CN" sz="2400" dirty="0" smtClean="0">
                <a:ea typeface="宋体" pitchFamily="2" charset="-122"/>
              </a:rPr>
              <a:t>RGB</a:t>
            </a:r>
            <a:r>
              <a:rPr lang="zh-CN" altLang="en-US" sz="2400" dirty="0" smtClean="0">
                <a:ea typeface="宋体" pitchFamily="2" charset="-122"/>
              </a:rPr>
              <a:t>无损压缩，</a:t>
            </a:r>
            <a:r>
              <a:rPr lang="en-US" altLang="zh-CN" sz="2400" dirty="0" smtClean="0">
                <a:ea typeface="宋体" pitchFamily="2" charset="-122"/>
              </a:rPr>
              <a:t>RLE</a:t>
            </a:r>
            <a:r>
              <a:rPr lang="zh-CN" altLang="en-US" sz="2400" dirty="0" smtClean="0">
                <a:ea typeface="宋体" pitchFamily="2" charset="-122"/>
              </a:rPr>
              <a:t>压缩及</a:t>
            </a:r>
            <a:r>
              <a:rPr lang="en-US" altLang="zh-CN" sz="2400" dirty="0" smtClean="0">
                <a:ea typeface="宋体" pitchFamily="2" charset="-122"/>
              </a:rPr>
              <a:t>JPEG</a:t>
            </a:r>
            <a:r>
              <a:rPr lang="zh-CN" altLang="en-US" sz="2400" dirty="0" smtClean="0">
                <a:ea typeface="宋体" pitchFamily="2" charset="-122"/>
              </a:rPr>
              <a:t>压缩</a:t>
            </a:r>
            <a:endParaRPr lang="en-US" altLang="zh-CN" sz="2400" dirty="0" smtClean="0">
              <a:ea typeface="宋体" pitchFamily="2" charset="-122"/>
            </a:endParaRPr>
          </a:p>
          <a:p>
            <a:pPr lvl="1"/>
            <a:r>
              <a:rPr lang="zh-CN" altLang="en-US" sz="2400" dirty="0" smtClean="0">
                <a:ea typeface="宋体" pitchFamily="2" charset="-122"/>
              </a:rPr>
              <a:t>数据结构是可变的，文件具有可改写性，使用者可向文件写入相关信息</a:t>
            </a:r>
            <a:endParaRPr lang="en-US" altLang="zh-CN" sz="2400" dirty="0" smtClean="0">
              <a:ea typeface="宋体" pitchFamily="2" charset="-122"/>
            </a:endParaRPr>
          </a:p>
        </p:txBody>
      </p:sp>
      <p:sp>
        <p:nvSpPr>
          <p:cNvPr id="1034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25072" cy="563563"/>
          </a:xfrm>
        </p:spPr>
        <p:txBody>
          <a:bodyPr/>
          <a:lstStyle/>
          <a:p>
            <a:r>
              <a:rPr lang="en-US" altLang="en-US" dirty="0" err="1" smtClean="0">
                <a:ea typeface="宋体" pitchFamily="2" charset="-122"/>
              </a:rPr>
              <a:t>TIF（Tag</a:t>
            </a:r>
            <a:r>
              <a:rPr lang="en-US" altLang="en-US" dirty="0" smtClean="0">
                <a:ea typeface="宋体" pitchFamily="2" charset="-122"/>
              </a:rPr>
              <a:t> Image File </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en-US" sz="2800" dirty="0" err="1" smtClean="0">
                <a:ea typeface="宋体" pitchFamily="2" charset="-122"/>
              </a:rPr>
              <a:t>是TIFF文件格式的一种，常用来存储大幅图片</a:t>
            </a:r>
            <a:endParaRPr lang="en-US" altLang="en-US" sz="2800" dirty="0" smtClean="0">
              <a:ea typeface="宋体" pitchFamily="2" charset="-122"/>
            </a:endParaRPr>
          </a:p>
          <a:p>
            <a:r>
              <a:rPr lang="en-US" altLang="en-US" sz="2800" dirty="0" err="1" smtClean="0">
                <a:ea typeface="宋体" pitchFamily="2" charset="-122"/>
              </a:rPr>
              <a:t>TIF格式文件小、传输快，是可跨平台的位图格式，可选择压缩或不压缩</a:t>
            </a:r>
            <a:endParaRPr lang="zh-CN" altLang="en-US" sz="2800" dirty="0" smtClean="0">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TIFF</a:t>
            </a:r>
            <a:r>
              <a:rPr lang="zh-CN" altLang="en-US" dirty="0" smtClean="0"/>
              <a:t>文件结构示意图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AutoShape 6"/>
          <p:cNvSpPr>
            <a:spLocks noChangeArrowheads="1"/>
          </p:cNvSpPr>
          <p:nvPr/>
        </p:nvSpPr>
        <p:spPr bwMode="auto">
          <a:xfrm>
            <a:off x="2771800" y="1124744"/>
            <a:ext cx="2971800" cy="792163"/>
          </a:xfrm>
          <a:prstGeom prst="flowChartProcess">
            <a:avLst/>
          </a:prstGeom>
          <a:solidFill>
            <a:schemeClr val="accent5"/>
          </a:solidFill>
          <a:ln w="9525">
            <a:solidFill>
              <a:schemeClr val="tx1"/>
            </a:solidFill>
            <a:miter lim="800000"/>
            <a:headEnd/>
            <a:tailEnd/>
          </a:ln>
          <a:effectLst/>
        </p:spPr>
        <p:txBody>
          <a:bodyPr wrap="none" anchor="ctr"/>
          <a:lstStyle/>
          <a:p>
            <a:pPr algn="ctr"/>
            <a:r>
              <a:rPr kumimoji="0" lang="zh-CN" altLang="en-US" b="1" dirty="0">
                <a:latin typeface="Arial" pitchFamily="34" charset="0"/>
              </a:rPr>
              <a:t>文件头（</a:t>
            </a:r>
            <a:r>
              <a:rPr kumimoji="0" lang="en-US" altLang="zh-CN" b="1" dirty="0">
                <a:latin typeface="Arial" pitchFamily="34" charset="0"/>
              </a:rPr>
              <a:t>IFH</a:t>
            </a:r>
            <a:r>
              <a:rPr kumimoji="0" lang="zh-CN" altLang="en-US" b="1" dirty="0">
                <a:latin typeface="Arial" pitchFamily="34" charset="0"/>
              </a:rPr>
              <a:t>）</a:t>
            </a:r>
          </a:p>
        </p:txBody>
      </p:sp>
      <p:sp>
        <p:nvSpPr>
          <p:cNvPr id="6" name="AutoShape 7"/>
          <p:cNvSpPr>
            <a:spLocks noChangeArrowheads="1"/>
          </p:cNvSpPr>
          <p:nvPr/>
        </p:nvSpPr>
        <p:spPr bwMode="auto">
          <a:xfrm>
            <a:off x="2771800" y="1916907"/>
            <a:ext cx="2971800" cy="792162"/>
          </a:xfrm>
          <a:prstGeom prst="flowChartProcess">
            <a:avLst/>
          </a:prstGeom>
          <a:solidFill>
            <a:schemeClr val="accent5"/>
          </a:solidFill>
          <a:ln w="9525">
            <a:solidFill>
              <a:schemeClr val="tx1"/>
            </a:solidFill>
            <a:miter lim="800000"/>
            <a:headEnd/>
            <a:tailEnd/>
          </a:ln>
          <a:effectLst/>
        </p:spPr>
        <p:txBody>
          <a:bodyPr wrap="none" anchor="ctr"/>
          <a:lstStyle/>
          <a:p>
            <a:pPr algn="ctr"/>
            <a:r>
              <a:rPr kumimoji="0" lang="zh-CN" altLang="en-US" b="1">
                <a:latin typeface="Arial" pitchFamily="34" charset="0"/>
              </a:rPr>
              <a:t>标识信息区（</a:t>
            </a:r>
            <a:r>
              <a:rPr kumimoji="0" lang="en-US" altLang="zh-CN" b="1">
                <a:latin typeface="Arial" pitchFamily="34" charset="0"/>
              </a:rPr>
              <a:t>IFD</a:t>
            </a:r>
            <a:r>
              <a:rPr kumimoji="0" lang="zh-CN" altLang="en-US" b="1">
                <a:latin typeface="Arial" pitchFamily="34" charset="0"/>
              </a:rPr>
              <a:t>）</a:t>
            </a:r>
          </a:p>
        </p:txBody>
      </p:sp>
      <p:sp>
        <p:nvSpPr>
          <p:cNvPr id="7" name="AutoShape 8"/>
          <p:cNvSpPr>
            <a:spLocks noChangeArrowheads="1"/>
          </p:cNvSpPr>
          <p:nvPr/>
        </p:nvSpPr>
        <p:spPr bwMode="auto">
          <a:xfrm>
            <a:off x="2771800" y="2709069"/>
            <a:ext cx="2971800" cy="863947"/>
          </a:xfrm>
          <a:prstGeom prst="flowChartProcess">
            <a:avLst/>
          </a:prstGeom>
          <a:solidFill>
            <a:schemeClr val="accent5"/>
          </a:solidFill>
          <a:ln w="9525">
            <a:solidFill>
              <a:schemeClr val="tx1"/>
            </a:solidFill>
            <a:miter lim="800000"/>
            <a:headEnd/>
            <a:tailEnd/>
          </a:ln>
          <a:effectLst/>
        </p:spPr>
        <p:txBody>
          <a:bodyPr wrap="none" anchor="ctr"/>
          <a:lstStyle/>
          <a:p>
            <a:pPr algn="ctr"/>
            <a:r>
              <a:rPr kumimoji="0" lang="zh-CN" altLang="en-US" b="1">
                <a:latin typeface="Arial" pitchFamily="34" charset="0"/>
              </a:rPr>
              <a:t>图像数据</a:t>
            </a:r>
          </a:p>
        </p:txBody>
      </p:sp>
      <p:graphicFrame>
        <p:nvGraphicFramePr>
          <p:cNvPr id="9" name="内容占位符 4"/>
          <p:cNvGraphicFramePr>
            <a:graphicFrameLocks/>
          </p:cNvGraphicFramePr>
          <p:nvPr/>
        </p:nvGraphicFramePr>
        <p:xfrm>
          <a:off x="1043608" y="4268688"/>
          <a:ext cx="7416824" cy="2021840"/>
        </p:xfrm>
        <a:graphic>
          <a:graphicData uri="http://schemas.openxmlformats.org/drawingml/2006/table">
            <a:tbl>
              <a:tblPr firstRow="1" bandRow="1">
                <a:tableStyleId>{5C22544A-7EE6-4342-B048-85BDC9FD1C3A}</a:tableStyleId>
              </a:tblPr>
              <a:tblGrid>
                <a:gridCol w="997860"/>
                <a:gridCol w="1992562"/>
                <a:gridCol w="4426402"/>
              </a:tblGrid>
              <a:tr h="370840">
                <a:tc>
                  <a:txBody>
                    <a:bodyPr/>
                    <a:lstStyle/>
                    <a:p>
                      <a:r>
                        <a:rPr lang="zh-CN" altLang="en-US" dirty="0" smtClean="0">
                          <a:latin typeface="+mn-lt"/>
                        </a:rPr>
                        <a:t>字节</a:t>
                      </a:r>
                      <a:endParaRPr lang="zh-CN" altLang="en-US" dirty="0">
                        <a:latin typeface="+mn-lt"/>
                      </a:endParaRPr>
                    </a:p>
                  </a:txBody>
                  <a:tcPr/>
                </a:tc>
                <a:tc>
                  <a:txBody>
                    <a:bodyPr/>
                    <a:lstStyle/>
                    <a:p>
                      <a:r>
                        <a:rPr lang="zh-CN" altLang="en-US" dirty="0" smtClean="0">
                          <a:latin typeface="+mn-lt"/>
                        </a:rPr>
                        <a:t>取值</a:t>
                      </a:r>
                      <a:endParaRPr lang="zh-CN" altLang="en-US" dirty="0">
                        <a:latin typeface="+mn-lt"/>
                      </a:endParaRPr>
                    </a:p>
                  </a:txBody>
                  <a:tcPr/>
                </a:tc>
                <a:tc>
                  <a:txBody>
                    <a:bodyPr/>
                    <a:lstStyle/>
                    <a:p>
                      <a:r>
                        <a:rPr lang="zh-CN" altLang="en-US" dirty="0" smtClean="0">
                          <a:latin typeface="+mn-lt"/>
                        </a:rPr>
                        <a:t>含义</a:t>
                      </a:r>
                      <a:endParaRPr lang="zh-CN" altLang="en-US" dirty="0">
                        <a:latin typeface="+mn-lt"/>
                      </a:endParaRPr>
                    </a:p>
                  </a:txBody>
                  <a:tcPr/>
                </a:tc>
              </a:tr>
              <a:tr h="370840">
                <a:tc>
                  <a:txBody>
                    <a:bodyPr/>
                    <a:lstStyle/>
                    <a:p>
                      <a:r>
                        <a:rPr lang="en-US" altLang="zh-CN" dirty="0" smtClean="0">
                          <a:latin typeface="+mn-lt"/>
                        </a:rPr>
                        <a:t>0</a:t>
                      </a:r>
                      <a:r>
                        <a:rPr lang="zh-CN" altLang="en-US" dirty="0" smtClean="0">
                          <a:latin typeface="+mn-lt"/>
                          <a:ea typeface="宋体"/>
                        </a:rPr>
                        <a:t>～</a:t>
                      </a:r>
                      <a:r>
                        <a:rPr lang="en-US" altLang="zh-CN" dirty="0" smtClean="0">
                          <a:latin typeface="+mn-lt"/>
                        </a:rPr>
                        <a:t>1</a:t>
                      </a:r>
                      <a:endParaRPr lang="zh-CN" altLang="en-US" dirty="0">
                        <a:latin typeface="+mn-lt"/>
                      </a:endParaRPr>
                    </a:p>
                  </a:txBody>
                  <a:tcPr/>
                </a:tc>
                <a:tc>
                  <a:txBody>
                    <a:bodyPr/>
                    <a:lstStyle/>
                    <a:p>
                      <a:r>
                        <a:rPr lang="en-US" altLang="zh-CN" dirty="0" smtClean="0">
                          <a:latin typeface="+mn-lt"/>
                        </a:rPr>
                        <a:t>4949/4D4D</a:t>
                      </a:r>
                      <a:endParaRPr lang="zh-CN" altLang="en-US" dirty="0">
                        <a:latin typeface="+mn-lt"/>
                      </a:endParaRPr>
                    </a:p>
                  </a:txBody>
                  <a:tcPr/>
                </a:tc>
                <a:tc>
                  <a:txBody>
                    <a:bodyPr/>
                    <a:lstStyle/>
                    <a:p>
                      <a:r>
                        <a:rPr lang="en-US" altLang="zh-CN" dirty="0" smtClean="0">
                          <a:latin typeface="+mn-lt"/>
                        </a:rPr>
                        <a:t>4949</a:t>
                      </a:r>
                      <a:r>
                        <a:rPr lang="zh-CN" altLang="en-US" dirty="0" smtClean="0">
                          <a:latin typeface="+mn-lt"/>
                        </a:rPr>
                        <a:t>（</a:t>
                      </a:r>
                      <a:r>
                        <a:rPr lang="en-US" altLang="zh-CN" dirty="0" smtClean="0">
                          <a:latin typeface="+mn-lt"/>
                        </a:rPr>
                        <a:t>II</a:t>
                      </a:r>
                      <a:r>
                        <a:rPr lang="zh-CN" altLang="en-US" dirty="0" smtClean="0">
                          <a:latin typeface="+mn-lt"/>
                        </a:rPr>
                        <a:t>）：字节顺序由低到高</a:t>
                      </a:r>
                      <a:endParaRPr lang="en-US" altLang="zh-CN" dirty="0" smtClean="0">
                        <a:latin typeface="+mn-lt"/>
                      </a:endParaRPr>
                    </a:p>
                    <a:p>
                      <a:r>
                        <a:rPr lang="en-US" altLang="zh-CN" dirty="0" smtClean="0">
                          <a:latin typeface="+mn-lt"/>
                        </a:rPr>
                        <a:t>4D4D</a:t>
                      </a:r>
                      <a:r>
                        <a:rPr lang="zh-CN" altLang="en-US" dirty="0" smtClean="0">
                          <a:latin typeface="+mn-lt"/>
                        </a:rPr>
                        <a:t>（</a:t>
                      </a:r>
                      <a:r>
                        <a:rPr lang="en-US" altLang="zh-CN" dirty="0" smtClean="0">
                          <a:latin typeface="+mn-lt"/>
                        </a:rPr>
                        <a:t>MM</a:t>
                      </a:r>
                      <a:r>
                        <a:rPr lang="zh-CN" altLang="en-US" dirty="0" smtClean="0">
                          <a:latin typeface="+mn-lt"/>
                        </a:rPr>
                        <a:t>）：字节顺序由高到低</a:t>
                      </a:r>
                      <a:endParaRPr lang="zh-CN" altLang="en-US" dirty="0">
                        <a:latin typeface="+mn-lt"/>
                      </a:endParaRPr>
                    </a:p>
                  </a:txBody>
                  <a:tcPr/>
                </a:tc>
              </a:tr>
              <a:tr h="370840">
                <a:tc>
                  <a:txBody>
                    <a:bodyPr/>
                    <a:lstStyle/>
                    <a:p>
                      <a:r>
                        <a:rPr lang="en-US" altLang="zh-CN" dirty="0" smtClean="0">
                          <a:latin typeface="+mn-lt"/>
                        </a:rPr>
                        <a:t>2</a:t>
                      </a:r>
                      <a:r>
                        <a:rPr lang="zh-CN" altLang="en-US" dirty="0" smtClean="0">
                          <a:latin typeface="+mn-lt"/>
                          <a:ea typeface="宋体"/>
                        </a:rPr>
                        <a:t>～</a:t>
                      </a:r>
                      <a:r>
                        <a:rPr lang="en-US" altLang="zh-CN" dirty="0" smtClean="0">
                          <a:latin typeface="+mn-lt"/>
                          <a:ea typeface="宋体"/>
                        </a:rPr>
                        <a:t>3</a:t>
                      </a:r>
                      <a:endParaRPr lang="zh-CN" altLang="en-US" dirty="0">
                        <a:latin typeface="+mn-lt"/>
                      </a:endParaRPr>
                    </a:p>
                  </a:txBody>
                  <a:tcPr/>
                </a:tc>
                <a:tc>
                  <a:txBody>
                    <a:bodyPr/>
                    <a:lstStyle/>
                    <a:p>
                      <a:r>
                        <a:rPr lang="en-US" altLang="zh-CN" dirty="0" smtClean="0">
                          <a:latin typeface="+mn-lt"/>
                        </a:rPr>
                        <a:t>2A</a:t>
                      </a:r>
                      <a:endParaRPr lang="zh-CN" altLang="en-US" dirty="0">
                        <a:latin typeface="+mn-lt"/>
                      </a:endParaRPr>
                    </a:p>
                  </a:txBody>
                  <a:tcPr/>
                </a:tc>
                <a:tc>
                  <a:txBody>
                    <a:bodyPr/>
                    <a:lstStyle/>
                    <a:p>
                      <a:r>
                        <a:rPr lang="zh-CN" altLang="en-US" dirty="0" smtClean="0">
                          <a:latin typeface="+mn-lt"/>
                        </a:rPr>
                        <a:t>文件版本号</a:t>
                      </a:r>
                      <a:endParaRPr lang="zh-CN" altLang="en-US" dirty="0">
                        <a:latin typeface="+mn-lt"/>
                      </a:endParaRPr>
                    </a:p>
                  </a:txBody>
                  <a:tcPr/>
                </a:tc>
              </a:tr>
              <a:tr h="370840">
                <a:tc>
                  <a:txBody>
                    <a:bodyPr/>
                    <a:lstStyle/>
                    <a:p>
                      <a:r>
                        <a:rPr lang="en-US" altLang="zh-CN" dirty="0" smtClean="0">
                          <a:latin typeface="+mn-lt"/>
                        </a:rPr>
                        <a:t>4</a:t>
                      </a:r>
                      <a:r>
                        <a:rPr lang="zh-CN" altLang="en-US" dirty="0" smtClean="0">
                          <a:latin typeface="+mn-lt"/>
                          <a:ea typeface="宋体"/>
                        </a:rPr>
                        <a:t>～</a:t>
                      </a:r>
                      <a:r>
                        <a:rPr lang="en-US" altLang="zh-CN" dirty="0" smtClean="0">
                          <a:latin typeface="+mn-lt"/>
                          <a:ea typeface="宋体"/>
                        </a:rPr>
                        <a:t>7</a:t>
                      </a:r>
                      <a:endParaRPr lang="zh-CN" altLang="en-US" dirty="0">
                        <a:latin typeface="+mn-lt"/>
                      </a:endParaRPr>
                    </a:p>
                  </a:txBody>
                  <a:tcPr/>
                </a:tc>
                <a:tc>
                  <a:txBody>
                    <a:bodyPr/>
                    <a:lstStyle/>
                    <a:p>
                      <a:r>
                        <a:rPr lang="zh-CN" altLang="en-US" dirty="0" smtClean="0">
                          <a:latin typeface="+mn-lt"/>
                        </a:rPr>
                        <a:t>肯定</a:t>
                      </a:r>
                      <a:r>
                        <a:rPr lang="en-US" altLang="zh-CN" dirty="0" smtClean="0">
                          <a:latin typeface="+mn-lt"/>
                        </a:rPr>
                        <a:t>&gt;8</a:t>
                      </a:r>
                      <a:endParaRPr lang="zh-CN" altLang="en-US" dirty="0">
                        <a:latin typeface="+mn-lt"/>
                      </a:endParaRPr>
                    </a:p>
                  </a:txBody>
                  <a:tcPr/>
                </a:tc>
                <a:tc>
                  <a:txBody>
                    <a:bodyPr/>
                    <a:lstStyle/>
                    <a:p>
                      <a:r>
                        <a:rPr lang="zh-CN" altLang="en-US" dirty="0" smtClean="0"/>
                        <a:t>第一个</a:t>
                      </a:r>
                      <a:r>
                        <a:rPr lang="en-US" altLang="zh-CN" dirty="0" smtClean="0"/>
                        <a:t>IFD</a:t>
                      </a:r>
                      <a:r>
                        <a:rPr lang="zh-CN" altLang="en-US" dirty="0" smtClean="0"/>
                        <a:t>在文件中的偏移量</a:t>
                      </a:r>
                      <a:endParaRPr lang="en-US" altLang="zh-CN" dirty="0" smtClean="0"/>
                    </a:p>
                    <a:p>
                      <a:r>
                        <a:rPr lang="zh-CN" altLang="en-US" dirty="0" smtClean="0">
                          <a:latin typeface="+mn-lt"/>
                        </a:rPr>
                        <a:t>（相对于文件起始地址</a:t>
                      </a:r>
                      <a:r>
                        <a:rPr lang="en-US" altLang="zh-CN" dirty="0" smtClean="0">
                          <a:latin typeface="+mn-lt"/>
                        </a:rPr>
                        <a:t>0</a:t>
                      </a:r>
                      <a:r>
                        <a:rPr lang="zh-CN" altLang="en-US" dirty="0" smtClean="0">
                          <a:latin typeface="+mn-lt"/>
                        </a:rPr>
                        <a:t>字节的字节数）</a:t>
                      </a:r>
                      <a:endParaRPr lang="zh-CN" altLang="en-US" dirty="0">
                        <a:latin typeface="+mn-lt"/>
                      </a:endParaRPr>
                    </a:p>
                  </a:txBody>
                  <a:tcPr/>
                </a:tc>
              </a:tr>
            </a:tbl>
          </a:graphicData>
        </a:graphic>
      </p:graphicFrame>
      <p:sp>
        <p:nvSpPr>
          <p:cNvPr id="10" name="TextBox 9"/>
          <p:cNvSpPr txBox="1"/>
          <p:nvPr/>
        </p:nvSpPr>
        <p:spPr>
          <a:xfrm>
            <a:off x="3059832" y="3789040"/>
            <a:ext cx="3696846" cy="400110"/>
          </a:xfrm>
          <a:prstGeom prst="rect">
            <a:avLst/>
          </a:prstGeom>
          <a:noFill/>
        </p:spPr>
        <p:txBody>
          <a:bodyPr wrap="none" rtlCol="0">
            <a:spAutoFit/>
          </a:bodyPr>
          <a:lstStyle/>
          <a:p>
            <a:r>
              <a:rPr lang="en-US" altLang="zh-CN" sz="2000" dirty="0" smtClean="0"/>
              <a:t>TIFF</a:t>
            </a:r>
            <a:r>
              <a:rPr lang="zh-CN" altLang="en-US" sz="2000" dirty="0" smtClean="0"/>
              <a:t>文件的</a:t>
            </a:r>
            <a:r>
              <a:rPr lang="en-US" altLang="zh-CN" sz="2000" dirty="0" smtClean="0"/>
              <a:t>IFH(</a:t>
            </a:r>
            <a:r>
              <a:rPr lang="zh-CN" altLang="en-US" sz="2000" dirty="0" smtClean="0"/>
              <a:t>文件头</a:t>
            </a:r>
            <a:r>
              <a:rPr lang="en-US" altLang="zh-CN" sz="2000" dirty="0" smtClean="0"/>
              <a:t>)</a:t>
            </a:r>
            <a:r>
              <a:rPr lang="zh-CN" altLang="en-US" sz="2000" dirty="0" smtClean="0"/>
              <a:t>结构</a:t>
            </a:r>
            <a:endParaRPr lang="zh-CN" altLang="en-US" sz="2000"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97080" cy="563563"/>
          </a:xfrm>
        </p:spPr>
        <p:txBody>
          <a:bodyPr/>
          <a:lstStyle/>
          <a:p>
            <a:r>
              <a:rPr lang="en-US" altLang="zh-CN" dirty="0" smtClean="0"/>
              <a:t>IFH</a:t>
            </a:r>
            <a:r>
              <a:rPr lang="zh-CN" altLang="en-US" dirty="0" smtClean="0"/>
              <a:t>文件的</a:t>
            </a:r>
            <a:r>
              <a:rPr lang="en-US" altLang="zh-CN" dirty="0" smtClean="0"/>
              <a:t>IFD(</a:t>
            </a:r>
            <a:r>
              <a:rPr lang="zh-CN" altLang="en-US" dirty="0" smtClean="0"/>
              <a:t>图像文件目录</a:t>
            </a:r>
            <a:r>
              <a:rPr lang="en-US" altLang="zh-CN" dirty="0" smtClean="0"/>
              <a:t>)</a:t>
            </a:r>
            <a:r>
              <a:rPr lang="zh-CN" altLang="en-US" dirty="0" smtClean="0"/>
              <a:t>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 name="表格 7"/>
          <p:cNvGraphicFramePr>
            <a:graphicFrameLocks noGrp="1"/>
          </p:cNvGraphicFramePr>
          <p:nvPr/>
        </p:nvGraphicFramePr>
        <p:xfrm>
          <a:off x="611560" y="1644281"/>
          <a:ext cx="8064896" cy="3944957"/>
        </p:xfrm>
        <a:graphic>
          <a:graphicData uri="http://schemas.openxmlformats.org/drawingml/2006/table">
            <a:tbl>
              <a:tblPr firstRow="1" bandRow="1">
                <a:tableStyleId>{5C22544A-7EE6-4342-B048-85BDC9FD1C3A}</a:tableStyleId>
              </a:tblPr>
              <a:tblGrid>
                <a:gridCol w="2688298"/>
                <a:gridCol w="5376598"/>
              </a:tblGrid>
              <a:tr h="561989">
                <a:tc>
                  <a:txBody>
                    <a:bodyPr/>
                    <a:lstStyle/>
                    <a:p>
                      <a:pPr algn="ctr"/>
                      <a:r>
                        <a:rPr lang="zh-CN" altLang="en-US" sz="2000" dirty="0" smtClean="0"/>
                        <a:t>字节</a:t>
                      </a:r>
                      <a:endParaRPr lang="zh-CN" altLang="en-US" sz="2000" dirty="0"/>
                    </a:p>
                  </a:txBody>
                  <a:tcPr/>
                </a:tc>
                <a:tc>
                  <a:txBody>
                    <a:bodyPr/>
                    <a:lstStyle/>
                    <a:p>
                      <a:pPr algn="ctr"/>
                      <a:r>
                        <a:rPr lang="zh-CN" altLang="en-US" sz="2000" dirty="0" smtClean="0"/>
                        <a:t>含义</a:t>
                      </a:r>
                      <a:endParaRPr lang="zh-CN" altLang="en-US" sz="2000" dirty="0"/>
                    </a:p>
                  </a:txBody>
                  <a:tcPr/>
                </a:tc>
              </a:tr>
              <a:tr h="561989">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rPr>
                        <a:t>0</a:t>
                      </a:r>
                      <a:r>
                        <a:rPr lang="zh-CN" altLang="en-US" sz="2000" dirty="0" smtClean="0">
                          <a:latin typeface="+mn-lt"/>
                          <a:ea typeface="宋体"/>
                        </a:rPr>
                        <a:t>～</a:t>
                      </a:r>
                      <a:r>
                        <a:rPr lang="en-US" altLang="zh-CN" sz="2000" dirty="0" smtClean="0">
                          <a:latin typeface="+mn-lt"/>
                        </a:rPr>
                        <a:t>1</a:t>
                      </a:r>
                      <a:endParaRPr lang="zh-CN" altLang="en-US" sz="2000" dirty="0" smtClean="0">
                        <a:latin typeface="+mn-lt"/>
                      </a:endParaRPr>
                    </a:p>
                  </a:txBody>
                  <a:tcPr/>
                </a:tc>
                <a:tc>
                  <a:txBody>
                    <a:bodyPr/>
                    <a:lstStyle/>
                    <a:p>
                      <a:pPr algn="ctr"/>
                      <a:r>
                        <a:rPr lang="en-US" altLang="zh-CN" sz="2000" dirty="0" smtClean="0"/>
                        <a:t>IFD</a:t>
                      </a:r>
                      <a:r>
                        <a:rPr lang="zh-CN" altLang="en-US" sz="2000" dirty="0" smtClean="0"/>
                        <a:t>中的标签数目</a:t>
                      </a:r>
                      <a:endParaRPr lang="zh-CN" altLang="en-US" sz="2000" dirty="0"/>
                    </a:p>
                  </a:txBody>
                  <a:tcPr/>
                </a:tc>
              </a:tr>
              <a:tr h="573023">
                <a:tc>
                  <a:txBody>
                    <a:bodyPr/>
                    <a:lstStyle/>
                    <a:p>
                      <a:pPr algn="ctr"/>
                      <a:r>
                        <a:rPr lang="en-US" altLang="zh-CN" sz="2000" dirty="0" smtClean="0"/>
                        <a:t>2</a:t>
                      </a:r>
                      <a:r>
                        <a:rPr lang="zh-CN" altLang="en-US" sz="2000" dirty="0" smtClean="0">
                          <a:latin typeface="+mn-lt"/>
                          <a:ea typeface="宋体"/>
                        </a:rPr>
                        <a:t>～</a:t>
                      </a:r>
                      <a:r>
                        <a:rPr lang="en-US" altLang="zh-CN" sz="2000" dirty="0" smtClean="0">
                          <a:latin typeface="+mn-lt"/>
                          <a:ea typeface="宋体"/>
                        </a:rPr>
                        <a:t>13</a:t>
                      </a:r>
                      <a:endParaRPr lang="zh-CN" altLang="en-US" sz="2000" dirty="0"/>
                    </a:p>
                  </a:txBody>
                  <a:tcPr/>
                </a:tc>
                <a:tc>
                  <a:txBody>
                    <a:bodyPr/>
                    <a:lstStyle/>
                    <a:p>
                      <a:pPr algn="ctr"/>
                      <a:r>
                        <a:rPr lang="en-US" altLang="zh-CN" sz="2000" dirty="0" smtClean="0"/>
                        <a:t>IFD</a:t>
                      </a:r>
                      <a:r>
                        <a:rPr lang="zh-CN" altLang="en-US" sz="2000" dirty="0" smtClean="0"/>
                        <a:t>中的第一个标签</a:t>
                      </a:r>
                      <a:endParaRPr lang="zh-CN" altLang="en-US" sz="2000" dirty="0"/>
                    </a:p>
                  </a:txBody>
                  <a:tcPr/>
                </a:tc>
              </a:tr>
              <a:tr h="561989">
                <a:tc>
                  <a:txBody>
                    <a:bodyPr/>
                    <a:lstStyle/>
                    <a:p>
                      <a:pPr algn="ctr"/>
                      <a:r>
                        <a:rPr lang="en-US" altLang="zh-CN" sz="2000" dirty="0" smtClean="0"/>
                        <a:t>14</a:t>
                      </a:r>
                      <a:r>
                        <a:rPr lang="zh-CN" altLang="en-US" sz="2000" dirty="0" smtClean="0">
                          <a:latin typeface="+mn-lt"/>
                          <a:ea typeface="宋体"/>
                        </a:rPr>
                        <a:t>～</a:t>
                      </a:r>
                      <a:r>
                        <a:rPr lang="en-US" altLang="zh-CN" sz="2000" dirty="0" smtClean="0">
                          <a:latin typeface="+mn-lt"/>
                          <a:ea typeface="宋体"/>
                        </a:rPr>
                        <a:t>25</a:t>
                      </a:r>
                      <a:endParaRPr lang="zh-CN" altLang="en-US" sz="2000" dirty="0"/>
                    </a:p>
                  </a:txBody>
                  <a:tcPr/>
                </a:tc>
                <a:tc>
                  <a:txBody>
                    <a:bodyPr/>
                    <a:lstStyle/>
                    <a:p>
                      <a:pPr algn="ctr"/>
                      <a:r>
                        <a:rPr lang="en-US" altLang="zh-CN" sz="2000" dirty="0" smtClean="0"/>
                        <a:t>IFD</a:t>
                      </a:r>
                      <a:r>
                        <a:rPr lang="zh-CN" altLang="en-US" sz="2000" dirty="0" smtClean="0"/>
                        <a:t>中的第二个标签</a:t>
                      </a:r>
                      <a:endParaRPr lang="zh-CN" altLang="en-US" sz="2000" dirty="0"/>
                    </a:p>
                  </a:txBody>
                  <a:tcPr/>
                </a:tc>
              </a:tr>
              <a:tr h="561989">
                <a:tc>
                  <a:txBody>
                    <a:bodyPr/>
                    <a:lstStyle/>
                    <a:p>
                      <a:pPr algn="ctr"/>
                      <a:r>
                        <a:rPr lang="zh-CN" altLang="en-US" sz="2000" dirty="0" smtClean="0"/>
                        <a:t>。。。</a:t>
                      </a:r>
                      <a:endParaRPr lang="zh-CN" alt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t>。。。</a:t>
                      </a:r>
                    </a:p>
                  </a:txBody>
                  <a:tcPr/>
                </a:tc>
              </a:tr>
              <a:tr h="561989">
                <a:tc>
                  <a:txBody>
                    <a:bodyPr/>
                    <a:lstStyle/>
                    <a:p>
                      <a:pPr algn="ctr"/>
                      <a:r>
                        <a:rPr lang="en-US" altLang="zh-CN" sz="2000" dirty="0" smtClean="0"/>
                        <a:t>2+</a:t>
                      </a:r>
                      <a:r>
                        <a:rPr lang="zh-CN" altLang="en-US" sz="2000" dirty="0" smtClean="0"/>
                        <a:t>（</a:t>
                      </a:r>
                      <a:r>
                        <a:rPr lang="en-US" altLang="zh-CN" sz="2000" dirty="0" smtClean="0"/>
                        <a:t>n-1</a:t>
                      </a:r>
                      <a:r>
                        <a:rPr lang="zh-CN" altLang="en-US" sz="2000" dirty="0" smtClean="0"/>
                        <a:t>）</a:t>
                      </a:r>
                      <a:r>
                        <a:rPr lang="en-US" altLang="zh-CN" sz="2000" dirty="0" smtClean="0"/>
                        <a:t>×12</a:t>
                      </a:r>
                      <a:endParaRPr lang="zh-CN" altLang="en-US" sz="2000" dirty="0"/>
                    </a:p>
                  </a:txBody>
                  <a:tcPr/>
                </a:tc>
                <a:tc>
                  <a:txBody>
                    <a:bodyPr/>
                    <a:lstStyle/>
                    <a:p>
                      <a:pPr algn="ctr"/>
                      <a:r>
                        <a:rPr lang="en-US" altLang="zh-CN" sz="2000" dirty="0" smtClean="0"/>
                        <a:t>IFD</a:t>
                      </a:r>
                      <a:r>
                        <a:rPr lang="zh-CN" altLang="en-US" sz="2000" dirty="0" smtClean="0"/>
                        <a:t>中的第</a:t>
                      </a:r>
                      <a:r>
                        <a:rPr lang="en-US" altLang="zh-CN" sz="2000" dirty="0" smtClean="0"/>
                        <a:t>n</a:t>
                      </a:r>
                      <a:r>
                        <a:rPr lang="zh-CN" altLang="en-US" sz="2000" dirty="0" smtClean="0"/>
                        <a:t>个标签</a:t>
                      </a:r>
                      <a:endParaRPr lang="zh-CN" altLang="en-US" sz="2000" dirty="0"/>
                    </a:p>
                  </a:txBody>
                  <a:tcPr/>
                </a:tc>
              </a:tr>
              <a:tr h="561989">
                <a:tc>
                  <a:txBody>
                    <a:bodyPr/>
                    <a:lstStyle/>
                    <a:p>
                      <a:pPr algn="ctr"/>
                      <a:r>
                        <a:rPr lang="en-US" altLang="zh-CN" sz="2000" dirty="0" smtClean="0"/>
                        <a:t>2+n×12</a:t>
                      </a:r>
                      <a:r>
                        <a:rPr lang="zh-CN" altLang="en-US" sz="2000" dirty="0" smtClean="0">
                          <a:latin typeface="+mn-lt"/>
                          <a:ea typeface="宋体"/>
                        </a:rPr>
                        <a:t>～</a:t>
                      </a:r>
                      <a:r>
                        <a:rPr lang="en-US" altLang="zh-CN" sz="2000" dirty="0" smtClean="0"/>
                        <a:t>n×12+6</a:t>
                      </a:r>
                      <a:endParaRPr lang="zh-CN" altLang="en-US" sz="2000" dirty="0"/>
                    </a:p>
                  </a:txBody>
                  <a:tcPr/>
                </a:tc>
                <a:tc>
                  <a:txBody>
                    <a:bodyPr/>
                    <a:lstStyle/>
                    <a:p>
                      <a:pPr algn="ctr"/>
                      <a:r>
                        <a:rPr lang="zh-CN" altLang="en-US" sz="2000" dirty="0" smtClean="0"/>
                        <a:t>下一个</a:t>
                      </a:r>
                      <a:r>
                        <a:rPr lang="en-US" altLang="zh-CN" sz="2000" dirty="0" smtClean="0"/>
                        <a:t>IFD</a:t>
                      </a:r>
                      <a:r>
                        <a:rPr lang="zh-CN" altLang="en-US" sz="2000" dirty="0" smtClean="0"/>
                        <a:t>的偏移量（为</a:t>
                      </a:r>
                      <a:r>
                        <a:rPr lang="en-US" altLang="zh-CN" sz="2000" dirty="0" smtClean="0"/>
                        <a:t>0</a:t>
                      </a:r>
                      <a:r>
                        <a:rPr lang="zh-CN" altLang="en-US" sz="2000" dirty="0" smtClean="0"/>
                        <a:t>表示不再有</a:t>
                      </a:r>
                      <a:r>
                        <a:rPr lang="en-US" altLang="zh-CN" sz="2000" dirty="0" smtClean="0"/>
                        <a:t>IFD</a:t>
                      </a:r>
                      <a:r>
                        <a:rPr lang="zh-CN" altLang="en-US" sz="2000" dirty="0" smtClean="0"/>
                        <a:t>）</a:t>
                      </a:r>
                      <a:endParaRPr lang="en-US" altLang="zh-CN" sz="2000" dirty="0" smtClean="0"/>
                    </a:p>
                  </a:txBody>
                  <a:tcPr/>
                </a:tc>
              </a:tr>
            </a:tbl>
          </a:graphicData>
        </a:graphic>
      </p:graphicFrame>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IFD</a:t>
            </a:r>
            <a:r>
              <a:rPr lang="zh-CN" altLang="en-US" dirty="0" smtClean="0"/>
              <a:t>中的标签结构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524000" y="1124746"/>
          <a:ext cx="6648400" cy="2952327"/>
        </p:xfrm>
        <a:graphic>
          <a:graphicData uri="http://schemas.openxmlformats.org/drawingml/2006/table">
            <a:tbl>
              <a:tblPr firstRow="1" bandRow="1">
                <a:tableStyleId>{5C22544A-7EE6-4342-B048-85BDC9FD1C3A}</a:tableStyleId>
              </a:tblPr>
              <a:tblGrid>
                <a:gridCol w="1282338"/>
                <a:gridCol w="5366062"/>
              </a:tblGrid>
              <a:tr h="456610">
                <a:tc>
                  <a:txBody>
                    <a:bodyPr/>
                    <a:lstStyle/>
                    <a:p>
                      <a:pPr algn="ctr"/>
                      <a:r>
                        <a:rPr lang="zh-CN" altLang="en-US" sz="2000" dirty="0" smtClean="0">
                          <a:latin typeface="+mn-lt"/>
                        </a:rPr>
                        <a:t>字节</a:t>
                      </a:r>
                      <a:endParaRPr lang="zh-CN" altLang="en-US" sz="2000" dirty="0">
                        <a:latin typeface="+mn-lt"/>
                      </a:endParaRPr>
                    </a:p>
                  </a:txBody>
                  <a:tcPr/>
                </a:tc>
                <a:tc>
                  <a:txBody>
                    <a:bodyPr/>
                    <a:lstStyle/>
                    <a:p>
                      <a:pPr algn="ctr"/>
                      <a:r>
                        <a:rPr lang="zh-CN" altLang="en-US" sz="2000" dirty="0" smtClean="0"/>
                        <a:t>含义</a:t>
                      </a:r>
                      <a:endParaRPr lang="zh-CN" altLang="en-US" sz="2000" dirty="0"/>
                    </a:p>
                  </a:txBody>
                  <a:tcPr/>
                </a:tc>
              </a:tr>
              <a:tr h="456610">
                <a:tc>
                  <a:txBody>
                    <a:bodyPr/>
                    <a:lstStyle/>
                    <a:p>
                      <a:pPr algn="ctr"/>
                      <a:r>
                        <a:rPr lang="en-US" altLang="zh-CN" sz="2000" dirty="0" smtClean="0">
                          <a:latin typeface="+mn-lt"/>
                        </a:rPr>
                        <a:t>0</a:t>
                      </a:r>
                      <a:r>
                        <a:rPr lang="zh-CN" altLang="en-US" sz="2000" dirty="0" smtClean="0">
                          <a:latin typeface="+mn-lt"/>
                          <a:ea typeface="宋体"/>
                        </a:rPr>
                        <a:t>～</a:t>
                      </a:r>
                      <a:r>
                        <a:rPr lang="en-US" altLang="zh-CN" sz="2000" dirty="0" smtClean="0">
                          <a:latin typeface="+mn-lt"/>
                        </a:rPr>
                        <a:t>1</a:t>
                      </a:r>
                      <a:endParaRPr lang="zh-CN" altLang="en-US" sz="2000" dirty="0">
                        <a:latin typeface="+mn-lt"/>
                      </a:endParaRPr>
                    </a:p>
                  </a:txBody>
                  <a:tcPr/>
                </a:tc>
                <a:tc>
                  <a:txBody>
                    <a:bodyPr/>
                    <a:lstStyle/>
                    <a:p>
                      <a:pPr algn="ctr"/>
                      <a:r>
                        <a:rPr lang="zh-CN" altLang="en-US" sz="2000" dirty="0" smtClean="0"/>
                        <a:t>标签所对应的数字编号，取值</a:t>
                      </a:r>
                      <a:r>
                        <a:rPr lang="en-US" altLang="zh-CN" sz="2000" dirty="0" smtClean="0"/>
                        <a:t>254</a:t>
                      </a:r>
                      <a:r>
                        <a:rPr lang="zh-CN" altLang="en-US" sz="2000" dirty="0" smtClean="0">
                          <a:latin typeface="+mn-lt"/>
                          <a:ea typeface="宋体"/>
                        </a:rPr>
                        <a:t>～</a:t>
                      </a:r>
                      <a:r>
                        <a:rPr lang="en-US" altLang="zh-CN" sz="2000" dirty="0" smtClean="0">
                          <a:latin typeface="+mn-lt"/>
                          <a:ea typeface="宋体"/>
                        </a:rPr>
                        <a:t>321</a:t>
                      </a:r>
                      <a:endParaRPr lang="zh-CN" altLang="en-US" sz="2000" dirty="0"/>
                    </a:p>
                  </a:txBody>
                  <a:tcPr/>
                </a:tc>
              </a:tr>
              <a:tr h="456610">
                <a:tc>
                  <a:txBody>
                    <a:bodyPr/>
                    <a:lstStyle/>
                    <a:p>
                      <a:pPr algn="ctr"/>
                      <a:r>
                        <a:rPr lang="en-US" altLang="zh-CN" sz="2000" dirty="0" smtClean="0">
                          <a:latin typeface="+mn-lt"/>
                        </a:rPr>
                        <a:t>2</a:t>
                      </a:r>
                      <a:r>
                        <a:rPr lang="zh-CN" altLang="en-US" sz="2000" dirty="0" smtClean="0">
                          <a:latin typeface="+mn-lt"/>
                          <a:ea typeface="宋体"/>
                        </a:rPr>
                        <a:t>～</a:t>
                      </a:r>
                      <a:r>
                        <a:rPr lang="en-US" altLang="zh-CN" sz="2000" dirty="0" smtClean="0">
                          <a:latin typeface="+mn-lt"/>
                          <a:ea typeface="宋体"/>
                        </a:rPr>
                        <a:t>3</a:t>
                      </a:r>
                      <a:endParaRPr lang="zh-CN" altLang="en-US" sz="2000" dirty="0">
                        <a:latin typeface="+mn-lt"/>
                      </a:endParaRPr>
                    </a:p>
                  </a:txBody>
                  <a:tcPr/>
                </a:tc>
                <a:tc>
                  <a:txBody>
                    <a:bodyPr/>
                    <a:lstStyle/>
                    <a:p>
                      <a:pPr algn="ctr"/>
                      <a:r>
                        <a:rPr lang="zh-CN" altLang="en-US" sz="2000" dirty="0" smtClean="0"/>
                        <a:t>标签中数据的数据类型</a:t>
                      </a:r>
                      <a:endParaRPr lang="zh-CN" altLang="en-US" sz="2000" dirty="0"/>
                    </a:p>
                  </a:txBody>
                  <a:tcPr/>
                </a:tc>
              </a:tr>
              <a:tr h="456610">
                <a:tc>
                  <a:txBody>
                    <a:bodyPr/>
                    <a:lstStyle/>
                    <a:p>
                      <a:pPr algn="ctr"/>
                      <a:r>
                        <a:rPr lang="en-US" altLang="zh-CN" sz="2000" dirty="0" smtClean="0">
                          <a:latin typeface="+mn-lt"/>
                        </a:rPr>
                        <a:t>4</a:t>
                      </a:r>
                      <a:r>
                        <a:rPr lang="zh-CN" altLang="en-US" sz="2000" dirty="0" smtClean="0">
                          <a:latin typeface="+mn-lt"/>
                          <a:ea typeface="宋体"/>
                        </a:rPr>
                        <a:t>～</a:t>
                      </a:r>
                      <a:r>
                        <a:rPr lang="en-US" altLang="zh-CN" sz="2000" dirty="0" smtClean="0">
                          <a:latin typeface="+mn-lt"/>
                          <a:ea typeface="宋体"/>
                        </a:rPr>
                        <a:t>7</a:t>
                      </a:r>
                      <a:endParaRPr lang="zh-CN" altLang="en-US" sz="2000" dirty="0">
                        <a:latin typeface="+mn-lt"/>
                      </a:endParaRPr>
                    </a:p>
                  </a:txBody>
                  <a:tcPr/>
                </a:tc>
                <a:tc>
                  <a:txBody>
                    <a:bodyPr/>
                    <a:lstStyle/>
                    <a:p>
                      <a:pPr algn="ctr"/>
                      <a:r>
                        <a:rPr lang="zh-CN" altLang="en-US" sz="2000" dirty="0" smtClean="0"/>
                        <a:t>数据类型的数目或长度</a:t>
                      </a:r>
                      <a:endParaRPr lang="zh-CN" altLang="en-US" sz="2000" dirty="0"/>
                    </a:p>
                  </a:txBody>
                  <a:tcPr/>
                </a:tc>
              </a:tr>
              <a:tr h="112588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2000" dirty="0" smtClean="0">
                          <a:latin typeface="+mn-lt"/>
                          <a:ea typeface="+mn-ea"/>
                        </a:rPr>
                        <a:t>8</a:t>
                      </a:r>
                      <a:r>
                        <a:rPr lang="zh-CN" altLang="en-US" sz="2000" dirty="0" smtClean="0">
                          <a:latin typeface="+mn-lt"/>
                          <a:ea typeface="宋体"/>
                        </a:rPr>
                        <a:t>～</a:t>
                      </a:r>
                      <a:r>
                        <a:rPr lang="en-US" altLang="zh-CN" sz="2000" dirty="0" smtClean="0">
                          <a:latin typeface="+mn-lt"/>
                          <a:ea typeface="宋体"/>
                        </a:rPr>
                        <a:t>11</a:t>
                      </a:r>
                      <a:endParaRPr lang="zh-CN" altLang="en-US" sz="2000" dirty="0" smtClean="0">
                        <a:latin typeface="+mn-lt"/>
                      </a:endParaRPr>
                    </a:p>
                  </a:txBody>
                  <a:tcPr/>
                </a:tc>
                <a:tc>
                  <a:txBody>
                    <a:bodyPr/>
                    <a:lstStyle/>
                    <a:p>
                      <a:pPr algn="ctr"/>
                      <a:r>
                        <a:rPr lang="zh-CN" altLang="en-US" sz="2000" dirty="0" smtClean="0"/>
                        <a:t>相对于文件的该标签值的偏移量</a:t>
                      </a:r>
                      <a:endParaRPr lang="en-US" altLang="zh-CN" sz="2000" dirty="0" smtClean="0"/>
                    </a:p>
                    <a:p>
                      <a:pPr algn="ctr"/>
                      <a:r>
                        <a:rPr lang="zh-CN" altLang="en-US" sz="2000" dirty="0" smtClean="0"/>
                        <a:t>如果该标签的数据的长度小于等于四个字节，就存储该标签的值</a:t>
                      </a:r>
                      <a:endParaRPr lang="zh-CN" altLang="en-US" sz="2000" dirty="0"/>
                    </a:p>
                  </a:txBody>
                  <a:tcPr/>
                </a:tc>
              </a:tr>
            </a:tbl>
          </a:graphicData>
        </a:graphic>
      </p:graphicFrame>
      <p:sp>
        <p:nvSpPr>
          <p:cNvPr id="6" name="矩形 5"/>
          <p:cNvSpPr/>
          <p:nvPr/>
        </p:nvSpPr>
        <p:spPr>
          <a:xfrm>
            <a:off x="1331640" y="4482986"/>
            <a:ext cx="2304256" cy="1938992"/>
          </a:xfrm>
          <a:prstGeom prst="rect">
            <a:avLst/>
          </a:prstGeom>
        </p:spPr>
        <p:txBody>
          <a:bodyPr wrap="square">
            <a:spAutoFit/>
          </a:bodyPr>
          <a:lstStyle/>
          <a:p>
            <a:r>
              <a:rPr lang="en-US" altLang="zh-CN" sz="2000" b="0" dirty="0" smtClean="0"/>
              <a:t>1 = BYTE</a:t>
            </a:r>
            <a:br>
              <a:rPr lang="en-US" altLang="zh-CN" sz="2000" b="0" dirty="0" smtClean="0"/>
            </a:br>
            <a:r>
              <a:rPr lang="en-US" altLang="zh-CN" sz="2000" b="0" dirty="0" smtClean="0"/>
              <a:t>2 = ASCII</a:t>
            </a:r>
            <a:br>
              <a:rPr lang="en-US" altLang="zh-CN" sz="2000" b="0" dirty="0" smtClean="0"/>
            </a:br>
            <a:r>
              <a:rPr lang="en-US" altLang="zh-CN" sz="2000" b="0" dirty="0" smtClean="0"/>
              <a:t>3 = SHORT</a:t>
            </a:r>
            <a:br>
              <a:rPr lang="en-US" altLang="zh-CN" sz="2000" b="0" dirty="0" smtClean="0"/>
            </a:br>
            <a:r>
              <a:rPr lang="en-US" altLang="zh-CN" sz="2000" b="0" dirty="0" smtClean="0"/>
              <a:t>4 = LONG</a:t>
            </a:r>
            <a:br>
              <a:rPr lang="en-US" altLang="zh-CN" sz="2000" b="0" dirty="0" smtClean="0"/>
            </a:br>
            <a:r>
              <a:rPr lang="en-US" altLang="zh-CN" sz="2000" b="0" dirty="0" smtClean="0"/>
              <a:t>5 = RATIONAL</a:t>
            </a:r>
            <a:br>
              <a:rPr lang="en-US" altLang="zh-CN" sz="2000" b="0" dirty="0" smtClean="0"/>
            </a:br>
            <a:r>
              <a:rPr lang="en-US" altLang="zh-CN" sz="2000" b="0" dirty="0" smtClean="0"/>
              <a:t>6 = SBYTE</a:t>
            </a:r>
            <a:endParaRPr lang="zh-CN" altLang="en-US" sz="2000" b="0" dirty="0"/>
          </a:p>
        </p:txBody>
      </p:sp>
      <p:sp>
        <p:nvSpPr>
          <p:cNvPr id="7" name="矩形 6"/>
          <p:cNvSpPr/>
          <p:nvPr/>
        </p:nvSpPr>
        <p:spPr>
          <a:xfrm>
            <a:off x="3707904" y="4482986"/>
            <a:ext cx="2664296" cy="1938992"/>
          </a:xfrm>
          <a:prstGeom prst="rect">
            <a:avLst/>
          </a:prstGeom>
        </p:spPr>
        <p:txBody>
          <a:bodyPr wrap="square">
            <a:spAutoFit/>
          </a:bodyPr>
          <a:lstStyle/>
          <a:p>
            <a:r>
              <a:rPr lang="en-US" altLang="zh-CN" sz="2000" b="0" dirty="0" smtClean="0"/>
              <a:t>7 = UNDEFINED</a:t>
            </a:r>
            <a:br>
              <a:rPr lang="en-US" altLang="zh-CN" sz="2000" b="0" dirty="0" smtClean="0"/>
            </a:br>
            <a:r>
              <a:rPr lang="en-US" altLang="zh-CN" sz="2000" b="0" dirty="0" smtClean="0"/>
              <a:t>8 = SSHORT</a:t>
            </a:r>
            <a:br>
              <a:rPr lang="en-US" altLang="zh-CN" sz="2000" b="0" dirty="0" smtClean="0"/>
            </a:br>
            <a:r>
              <a:rPr lang="en-US" altLang="zh-CN" sz="2000" b="0" dirty="0" smtClean="0"/>
              <a:t>9 = SLONG</a:t>
            </a:r>
            <a:br>
              <a:rPr lang="en-US" altLang="zh-CN" sz="2000" b="0" dirty="0" smtClean="0"/>
            </a:br>
            <a:r>
              <a:rPr lang="en-US" altLang="zh-CN" sz="2000" b="0" dirty="0" smtClean="0"/>
              <a:t>10= SRATIONAL</a:t>
            </a:r>
            <a:br>
              <a:rPr lang="en-US" altLang="zh-CN" sz="2000" b="0" dirty="0" smtClean="0"/>
            </a:br>
            <a:r>
              <a:rPr lang="en-US" altLang="zh-CN" sz="2000" b="0" dirty="0" smtClean="0"/>
              <a:t>11= FLOAT</a:t>
            </a:r>
            <a:br>
              <a:rPr lang="en-US" altLang="zh-CN" sz="2000" b="0" dirty="0" smtClean="0"/>
            </a:br>
            <a:r>
              <a:rPr lang="en-US" altLang="zh-CN" sz="2000" b="0" dirty="0" smtClean="0"/>
              <a:t>12= DOUBLE</a:t>
            </a:r>
            <a:endParaRPr lang="zh-CN" altLang="en-US" sz="2000" b="0" dirty="0" smtClean="0"/>
          </a:p>
        </p:txBody>
      </p:sp>
      <p:sp>
        <p:nvSpPr>
          <p:cNvPr id="8" name="TextBox 7"/>
          <p:cNvSpPr txBox="1"/>
          <p:nvPr/>
        </p:nvSpPr>
        <p:spPr>
          <a:xfrm>
            <a:off x="1918964" y="4139788"/>
            <a:ext cx="2509020" cy="369332"/>
          </a:xfrm>
          <a:prstGeom prst="rect">
            <a:avLst/>
          </a:prstGeom>
          <a:noFill/>
        </p:spPr>
        <p:txBody>
          <a:bodyPr wrap="none" rtlCol="0">
            <a:spAutoFit/>
          </a:bodyPr>
          <a:lstStyle/>
          <a:p>
            <a:r>
              <a:rPr lang="zh-CN" altLang="en-US" sz="1800" dirty="0" smtClean="0"/>
              <a:t>标签中可能的数据类型</a:t>
            </a:r>
            <a:endParaRPr lang="zh-CN" altLang="en-US" sz="1800"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常用的标签内容</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124746"/>
          <a:ext cx="7272808" cy="5392894"/>
        </p:xfrm>
        <a:graphic>
          <a:graphicData uri="http://schemas.openxmlformats.org/drawingml/2006/table">
            <a:tbl>
              <a:tblPr firstRow="1" bandRow="1">
                <a:tableStyleId>{5C22544A-7EE6-4342-B048-85BDC9FD1C3A}</a:tableStyleId>
              </a:tblPr>
              <a:tblGrid>
                <a:gridCol w="1850418"/>
                <a:gridCol w="5422390"/>
              </a:tblGrid>
              <a:tr h="417307">
                <a:tc>
                  <a:txBody>
                    <a:bodyPr/>
                    <a:lstStyle/>
                    <a:p>
                      <a:pPr algn="l"/>
                      <a:r>
                        <a:rPr lang="en-US" altLang="zh-CN" sz="2000" dirty="0" smtClean="0"/>
                        <a:t>Tag</a:t>
                      </a:r>
                      <a:r>
                        <a:rPr lang="zh-CN" altLang="en-US" sz="2000" dirty="0" smtClean="0"/>
                        <a:t>编号</a:t>
                      </a:r>
                      <a:endParaRPr lang="zh-CN" altLang="en-US" sz="2000" dirty="0"/>
                    </a:p>
                  </a:txBody>
                  <a:tcPr/>
                </a:tc>
                <a:tc>
                  <a:txBody>
                    <a:bodyPr/>
                    <a:lstStyle/>
                    <a:p>
                      <a:pPr algn="l"/>
                      <a:r>
                        <a:rPr lang="zh-CN" altLang="en-US" sz="2000" dirty="0" smtClean="0"/>
                        <a:t>含义</a:t>
                      </a:r>
                      <a:endParaRPr lang="zh-CN" altLang="en-US" sz="2000" dirty="0"/>
                    </a:p>
                  </a:txBody>
                  <a:tcPr/>
                </a:tc>
              </a:tr>
              <a:tr h="417307">
                <a:tc>
                  <a:txBody>
                    <a:bodyPr/>
                    <a:lstStyle/>
                    <a:p>
                      <a:pPr algn="l"/>
                      <a:r>
                        <a:rPr lang="en-US" altLang="zh-CN" sz="2000" dirty="0" smtClean="0"/>
                        <a:t>256/0x100</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个字节：图像的宽度，即行数</a:t>
                      </a:r>
                      <a:endParaRPr lang="zh-CN" altLang="en-US" sz="2000" dirty="0"/>
                    </a:p>
                  </a:txBody>
                  <a:tcPr/>
                </a:tc>
              </a:tr>
              <a:tr h="41730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2000" dirty="0" smtClean="0"/>
                        <a:t>257/0x101</a:t>
                      </a:r>
                      <a:endParaRPr lang="zh-CN" altLang="en-US" sz="2000" dirty="0" smtClean="0"/>
                    </a:p>
                  </a:txBody>
                  <a:tcPr/>
                </a:tc>
                <a:tc>
                  <a:txBody>
                    <a:bodyPr/>
                    <a:lstStyle/>
                    <a:p>
                      <a:pPr algn="l"/>
                      <a:r>
                        <a:rPr lang="zh-CN" altLang="en-US" sz="2000" dirty="0" smtClean="0"/>
                        <a:t>最后</a:t>
                      </a:r>
                      <a:r>
                        <a:rPr lang="en-US" altLang="zh-CN" sz="2000" dirty="0" smtClean="0"/>
                        <a:t>4</a:t>
                      </a:r>
                      <a:r>
                        <a:rPr lang="zh-CN" altLang="en-US" sz="2000" dirty="0" smtClean="0"/>
                        <a:t>个字节：图像的长度，即列数</a:t>
                      </a:r>
                      <a:endParaRPr lang="zh-CN" altLang="en-US" sz="2000" dirty="0"/>
                    </a:p>
                  </a:txBody>
                  <a:tcPr/>
                </a:tc>
              </a:tr>
              <a:tr h="417307">
                <a:tc>
                  <a:txBody>
                    <a:bodyPr/>
                    <a:lstStyle/>
                    <a:p>
                      <a:pPr algn="l"/>
                      <a:r>
                        <a:rPr lang="en-US" altLang="zh-CN" sz="2000" dirty="0" smtClean="0"/>
                        <a:t>273/0x111</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个字节：像素存放的起始地址</a:t>
                      </a:r>
                      <a:endParaRPr lang="zh-CN" altLang="en-US" sz="2000" dirty="0"/>
                    </a:p>
                  </a:txBody>
                  <a:tcPr/>
                </a:tc>
              </a:tr>
              <a:tr h="1701330">
                <a:tc>
                  <a:txBody>
                    <a:bodyPr/>
                    <a:lstStyle/>
                    <a:p>
                      <a:pPr algn="l"/>
                      <a:r>
                        <a:rPr lang="en-US" altLang="zh-CN" sz="2000" dirty="0" smtClean="0"/>
                        <a:t>259/0x103</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个字节：图像的压缩格式</a:t>
                      </a:r>
                      <a:endParaRPr lang="en-US" altLang="zh-CN" sz="2000" dirty="0" smtClean="0"/>
                    </a:p>
                    <a:p>
                      <a:pPr algn="l"/>
                      <a:r>
                        <a:rPr lang="en-US" altLang="zh-CN" sz="2000" dirty="0" smtClean="0"/>
                        <a:t>1</a:t>
                      </a:r>
                      <a:r>
                        <a:rPr lang="zh-CN" altLang="en-US" sz="2000" dirty="0" smtClean="0"/>
                        <a:t>：非压缩，</a:t>
                      </a:r>
                      <a:r>
                        <a:rPr lang="en-US" altLang="zh-CN" sz="2000" dirty="0" smtClean="0"/>
                        <a:t>1</a:t>
                      </a:r>
                      <a:r>
                        <a:rPr lang="zh-CN" altLang="en-US" sz="2000" dirty="0" smtClean="0"/>
                        <a:t>：</a:t>
                      </a:r>
                      <a:r>
                        <a:rPr lang="en-US" altLang="zh-CN" sz="2000" dirty="0" smtClean="0"/>
                        <a:t>1</a:t>
                      </a:r>
                      <a:r>
                        <a:rPr lang="zh-CN" altLang="en-US" sz="2000" dirty="0" smtClean="0"/>
                        <a:t>存放</a:t>
                      </a:r>
                      <a:endParaRPr lang="en-US" altLang="zh-CN" sz="2000" dirty="0" smtClean="0"/>
                    </a:p>
                    <a:p>
                      <a:pPr algn="l"/>
                      <a:r>
                        <a:rPr lang="en-US" altLang="zh-CN" sz="2000" dirty="0" smtClean="0"/>
                        <a:t>2</a:t>
                      </a:r>
                      <a:r>
                        <a:rPr lang="zh-CN" altLang="en-US" sz="2000" dirty="0" smtClean="0"/>
                        <a:t>：</a:t>
                      </a:r>
                      <a:r>
                        <a:rPr lang="en-US" altLang="zh-CN" sz="2000" dirty="0" smtClean="0"/>
                        <a:t>CCITT</a:t>
                      </a:r>
                      <a:r>
                        <a:rPr lang="zh-CN" altLang="en-US" sz="2000" dirty="0" smtClean="0"/>
                        <a:t>压缩格式</a:t>
                      </a:r>
                      <a:endParaRPr lang="en-US" altLang="zh-CN" sz="2000" dirty="0" smtClean="0"/>
                    </a:p>
                    <a:p>
                      <a:pPr algn="l"/>
                      <a:r>
                        <a:rPr lang="en-US" altLang="zh-CN" sz="2000" dirty="0" smtClean="0"/>
                        <a:t>5</a:t>
                      </a:r>
                      <a:r>
                        <a:rPr lang="zh-CN" altLang="en-US" sz="2000" dirty="0" smtClean="0"/>
                        <a:t>：</a:t>
                      </a:r>
                      <a:r>
                        <a:rPr lang="en-US" altLang="zh-CN" sz="2000" dirty="0" smtClean="0"/>
                        <a:t>LZW</a:t>
                      </a:r>
                      <a:r>
                        <a:rPr lang="zh-CN" altLang="en-US" sz="2000" dirty="0" smtClean="0"/>
                        <a:t>压缩格式</a:t>
                      </a:r>
                      <a:endParaRPr lang="en-US" altLang="zh-CN" sz="2000" dirty="0" smtClean="0"/>
                    </a:p>
                    <a:p>
                      <a:pPr algn="l"/>
                      <a:r>
                        <a:rPr lang="en-US" altLang="zh-CN" sz="2000" dirty="0" smtClean="0"/>
                        <a:t>6</a:t>
                      </a:r>
                      <a:r>
                        <a:rPr lang="zh-CN" altLang="en-US" sz="2000" dirty="0" smtClean="0"/>
                        <a:t>：</a:t>
                      </a:r>
                      <a:r>
                        <a:rPr lang="en-US" altLang="zh-CN" sz="2000" dirty="0" smtClean="0"/>
                        <a:t>JPEG</a:t>
                      </a:r>
                      <a:r>
                        <a:rPr lang="zh-CN" altLang="en-US" sz="2000" dirty="0" smtClean="0"/>
                        <a:t>压缩格式</a:t>
                      </a:r>
                      <a:endParaRPr lang="en-US" altLang="zh-CN" sz="2000" dirty="0" smtClean="0"/>
                    </a:p>
                  </a:txBody>
                  <a:tcPr/>
                </a:tc>
              </a:tr>
              <a:tr h="2022336">
                <a:tc>
                  <a:txBody>
                    <a:bodyPr/>
                    <a:lstStyle/>
                    <a:p>
                      <a:pPr algn="l"/>
                      <a:r>
                        <a:rPr lang="en-US" altLang="zh-CN" sz="2000" dirty="0" smtClean="0"/>
                        <a:t>262/0x106</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个字节：图像的类型</a:t>
                      </a:r>
                      <a:endParaRPr lang="en-US" altLang="zh-CN" sz="2000" dirty="0" smtClean="0"/>
                    </a:p>
                    <a:p>
                      <a:pPr algn="l"/>
                      <a:r>
                        <a:rPr lang="en-US" altLang="zh-CN" sz="2000" dirty="0" smtClean="0"/>
                        <a:t>0</a:t>
                      </a:r>
                      <a:r>
                        <a:rPr lang="zh-CN" altLang="en-US" sz="2000" dirty="0" smtClean="0"/>
                        <a:t>：二值图像</a:t>
                      </a:r>
                      <a:endParaRPr lang="en-US" altLang="zh-CN" sz="2000" dirty="0" smtClean="0"/>
                    </a:p>
                    <a:p>
                      <a:pPr algn="l"/>
                      <a:r>
                        <a:rPr lang="en-US" altLang="zh-CN" sz="2000" dirty="0" smtClean="0"/>
                        <a:t>1</a:t>
                      </a:r>
                      <a:r>
                        <a:rPr lang="zh-CN" altLang="en-US" sz="2000" dirty="0" smtClean="0"/>
                        <a:t>：灰度图像</a:t>
                      </a:r>
                      <a:endParaRPr lang="en-US" altLang="zh-CN" sz="2000" dirty="0" smtClean="0"/>
                    </a:p>
                    <a:p>
                      <a:pPr algn="l"/>
                      <a:r>
                        <a:rPr lang="en-US" altLang="zh-CN" sz="2000" dirty="0" smtClean="0"/>
                        <a:t>2</a:t>
                      </a:r>
                      <a:r>
                        <a:rPr lang="zh-CN" altLang="en-US" sz="2000" dirty="0" smtClean="0"/>
                        <a:t>：全彩色图像</a:t>
                      </a:r>
                      <a:endParaRPr lang="en-US" altLang="zh-CN" sz="2000" dirty="0" smtClean="0"/>
                    </a:p>
                    <a:p>
                      <a:pPr algn="l"/>
                      <a:r>
                        <a:rPr lang="en-US" altLang="zh-CN" sz="2000" dirty="0" smtClean="0"/>
                        <a:t>3</a:t>
                      </a:r>
                      <a:r>
                        <a:rPr lang="zh-CN" altLang="en-US" sz="2000" dirty="0" smtClean="0"/>
                        <a:t>：调色板图像</a:t>
                      </a:r>
                      <a:endParaRPr lang="en-US" altLang="zh-CN" sz="2000" dirty="0" smtClean="0"/>
                    </a:p>
                    <a:p>
                      <a:pPr algn="l"/>
                      <a:r>
                        <a:rPr lang="en-US" altLang="zh-CN" sz="2000" dirty="0" smtClean="0"/>
                        <a:t>4</a:t>
                      </a:r>
                      <a:r>
                        <a:rPr lang="zh-CN" altLang="en-US" sz="2000" dirty="0" smtClean="0"/>
                        <a:t>：单色的透明混叠图像</a:t>
                      </a:r>
                      <a:endParaRPr lang="zh-CN" altLang="en-US" sz="2000" dirty="0"/>
                    </a:p>
                  </a:txBody>
                  <a:tcPr/>
                </a:tc>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en-US" altLang="zh-CN" dirty="0" smtClean="0">
                <a:ea typeface="宋体" pitchFamily="2" charset="-122"/>
              </a:rPr>
              <a:t>PNG</a:t>
            </a:r>
            <a:r>
              <a:rPr lang="zh-CN" altLang="en-US" dirty="0" smtClean="0">
                <a:ea typeface="宋体" pitchFamily="2" charset="-122"/>
              </a:rPr>
              <a:t>（便携网络图形格式）</a:t>
            </a:r>
          </a:p>
        </p:txBody>
      </p:sp>
      <p:sp>
        <p:nvSpPr>
          <p:cNvPr id="104451" name="内容占位符 2"/>
          <p:cNvSpPr>
            <a:spLocks noGrp="1"/>
          </p:cNvSpPr>
          <p:nvPr>
            <p:ph idx="1"/>
          </p:nvPr>
        </p:nvSpPr>
        <p:spPr>
          <a:xfrm>
            <a:off x="1000125" y="1268760"/>
            <a:ext cx="7686675" cy="4680520"/>
          </a:xfrm>
        </p:spPr>
        <p:txBody>
          <a:bodyPr/>
          <a:lstStyle/>
          <a:p>
            <a:r>
              <a:rPr lang="en-US" altLang="zh-CN" sz="2800" dirty="0" smtClean="0">
                <a:ea typeface="宋体" pitchFamily="2" charset="-122"/>
              </a:rPr>
              <a:t>Portable Network Graphic Format</a:t>
            </a:r>
            <a:endParaRPr lang="en-US" altLang="zh-CN" sz="2800" dirty="0" smtClean="0">
              <a:latin typeface="宋体" pitchFamily="2" charset="-122"/>
              <a:ea typeface="宋体" pitchFamily="2" charset="-122"/>
            </a:endParaRPr>
          </a:p>
          <a:p>
            <a:r>
              <a:rPr lang="zh-CN" altLang="en-US" sz="2800" dirty="0" smtClean="0">
                <a:latin typeface="宋体" pitchFamily="2" charset="-122"/>
                <a:ea typeface="宋体" pitchFamily="2" charset="-122"/>
              </a:rPr>
              <a:t>是</a:t>
            </a:r>
            <a:r>
              <a:rPr lang="en-US" altLang="zh-CN" sz="2800" dirty="0" smtClean="0">
                <a:ea typeface="宋体" pitchFamily="2" charset="-122"/>
              </a:rPr>
              <a:t>20</a:t>
            </a:r>
            <a:r>
              <a:rPr lang="zh-CN" altLang="en-US" sz="2800" dirty="0" smtClean="0">
                <a:latin typeface="宋体" pitchFamily="2" charset="-122"/>
                <a:ea typeface="宋体" pitchFamily="2" charset="-122"/>
              </a:rPr>
              <a:t>世纪</a:t>
            </a:r>
            <a:r>
              <a:rPr lang="en-US" altLang="zh-CN" sz="2800" dirty="0" smtClean="0">
                <a:ea typeface="宋体" pitchFamily="2" charset="-122"/>
              </a:rPr>
              <a:t>90</a:t>
            </a:r>
            <a:r>
              <a:rPr lang="zh-CN" altLang="en-US" sz="2800" dirty="0" smtClean="0">
                <a:latin typeface="宋体" pitchFamily="2" charset="-122"/>
                <a:ea typeface="宋体" pitchFamily="2" charset="-122"/>
              </a:rPr>
              <a:t>年代中期开发的图像文件格式</a:t>
            </a:r>
            <a:endParaRPr lang="en-US" altLang="zh-CN" sz="2800" dirty="0" smtClean="0">
              <a:latin typeface="宋体" pitchFamily="2" charset="-122"/>
              <a:ea typeface="宋体" pitchFamily="2" charset="-122"/>
            </a:endParaRPr>
          </a:p>
          <a:p>
            <a:r>
              <a:rPr lang="zh-CN" altLang="en-US" sz="2800" dirty="0" smtClean="0">
                <a:latin typeface="宋体" pitchFamily="2" charset="-122"/>
                <a:ea typeface="宋体" pitchFamily="2" charset="-122"/>
              </a:rPr>
              <a:t>其目的是企图替代</a:t>
            </a:r>
            <a:r>
              <a:rPr lang="en-US" altLang="zh-CN" sz="2800" dirty="0" smtClean="0">
                <a:ea typeface="宋体" pitchFamily="2" charset="-122"/>
              </a:rPr>
              <a:t>GIF</a:t>
            </a:r>
            <a:r>
              <a:rPr lang="zh-CN" altLang="en-US" sz="2800" dirty="0" smtClean="0">
                <a:latin typeface="宋体" pitchFamily="2" charset="-122"/>
                <a:ea typeface="宋体" pitchFamily="2" charset="-122"/>
              </a:rPr>
              <a:t>和</a:t>
            </a:r>
            <a:r>
              <a:rPr lang="en-US" altLang="zh-CN" sz="2800" dirty="0" smtClean="0">
                <a:ea typeface="宋体" pitchFamily="2" charset="-122"/>
              </a:rPr>
              <a:t>TIFF</a:t>
            </a:r>
            <a:r>
              <a:rPr lang="zh-CN" altLang="en-US" sz="2800" dirty="0" smtClean="0">
                <a:latin typeface="宋体" pitchFamily="2" charset="-122"/>
                <a:ea typeface="宋体" pitchFamily="2" charset="-122"/>
              </a:rPr>
              <a:t>文件格式，同时增加一些</a:t>
            </a:r>
            <a:r>
              <a:rPr lang="en-US" altLang="zh-CN" sz="2800" dirty="0" smtClean="0">
                <a:ea typeface="宋体" pitchFamily="2" charset="-122"/>
              </a:rPr>
              <a:t>GIF</a:t>
            </a:r>
            <a:r>
              <a:rPr lang="zh-CN" altLang="en-US" sz="2800" dirty="0" smtClean="0">
                <a:latin typeface="宋体" pitchFamily="2" charset="-122"/>
                <a:ea typeface="宋体" pitchFamily="2" charset="-122"/>
              </a:rPr>
              <a:t>文件格式所不具备的特性</a:t>
            </a:r>
            <a:endParaRPr lang="en-US" altLang="zh-CN" sz="2800" dirty="0" smtClean="0">
              <a:latin typeface="宋体" pitchFamily="2" charset="-122"/>
              <a:ea typeface="宋体" pitchFamily="2" charset="-122"/>
            </a:endParaRPr>
          </a:p>
          <a:p>
            <a:r>
              <a:rPr lang="zh-CN" altLang="en-US" sz="2800" dirty="0" smtClean="0">
                <a:ea typeface="宋体" pitchFamily="2" charset="-122"/>
              </a:rPr>
              <a:t>是一种位图文件存储格式</a:t>
            </a:r>
            <a:endParaRPr lang="en-US" altLang="zh-CN" sz="2800" dirty="0" smtClean="0">
              <a:ea typeface="宋体" pitchFamily="2" charset="-122"/>
            </a:endParaRPr>
          </a:p>
          <a:p>
            <a:pPr lvl="1"/>
            <a:r>
              <a:rPr lang="zh-CN" altLang="en-US" sz="2400" dirty="0" smtClean="0">
                <a:latin typeface="宋体" pitchFamily="2" charset="-122"/>
                <a:ea typeface="宋体" pitchFamily="2" charset="-122"/>
              </a:rPr>
              <a:t>用来存储彩色图像时，其颜色深度可达</a:t>
            </a:r>
            <a:r>
              <a:rPr lang="en-US" altLang="zh-CN" sz="2400" dirty="0" smtClean="0">
                <a:ea typeface="宋体" pitchFamily="2" charset="-122"/>
              </a:rPr>
              <a:t>48</a:t>
            </a:r>
            <a:r>
              <a:rPr lang="zh-CN" altLang="en-US" sz="2400" dirty="0" smtClean="0">
                <a:latin typeface="宋体" pitchFamily="2" charset="-122"/>
                <a:ea typeface="宋体" pitchFamily="2" charset="-122"/>
              </a:rPr>
              <a:t>位</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存储灰度图像时，可达</a:t>
            </a:r>
            <a:r>
              <a:rPr lang="en-US" altLang="zh-CN" sz="2400" dirty="0" smtClean="0">
                <a:ea typeface="宋体" pitchFamily="2" charset="-122"/>
              </a:rPr>
              <a:t>16</a:t>
            </a:r>
            <a:r>
              <a:rPr lang="zh-CN" altLang="en-US" sz="2400" dirty="0" smtClean="0">
                <a:latin typeface="宋体" pitchFamily="2" charset="-122"/>
                <a:ea typeface="宋体" pitchFamily="2" charset="-122"/>
              </a:rPr>
              <a:t>位</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还可存储多达</a:t>
            </a:r>
            <a:r>
              <a:rPr lang="en-US" altLang="zh-CN" sz="2400" dirty="0" smtClean="0">
                <a:ea typeface="宋体" pitchFamily="2" charset="-122"/>
              </a:rPr>
              <a:t>16</a:t>
            </a:r>
            <a:r>
              <a:rPr lang="zh-CN" altLang="en-US" sz="2400" dirty="0" smtClean="0">
                <a:latin typeface="宋体" pitchFamily="2" charset="-122"/>
                <a:ea typeface="宋体" pitchFamily="2" charset="-122"/>
              </a:rPr>
              <a:t>位的</a:t>
            </a:r>
            <a:r>
              <a:rPr lang="en-US" altLang="zh-CN" sz="2400" dirty="0" smtClean="0">
                <a:ea typeface="宋体" pitchFamily="2" charset="-122"/>
              </a:rPr>
              <a:t>Alpha</a:t>
            </a:r>
            <a:r>
              <a:rPr lang="zh-CN" altLang="en-US" sz="2400" dirty="0" smtClean="0">
                <a:latin typeface="宋体" pitchFamily="2" charset="-122"/>
                <a:ea typeface="宋体" pitchFamily="2" charset="-122"/>
              </a:rPr>
              <a:t>通道数据</a:t>
            </a:r>
            <a:endParaRPr lang="en-US" altLang="zh-CN" sz="2400" dirty="0" smtClean="0">
              <a:latin typeface="宋体" pitchFamily="2" charset="-122"/>
              <a:ea typeface="宋体" pitchFamily="2" charset="-122"/>
            </a:endParaRPr>
          </a:p>
        </p:txBody>
      </p:sp>
      <p:sp>
        <p:nvSpPr>
          <p:cNvPr id="1044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PNG</a:t>
            </a:r>
            <a:r>
              <a:rPr lang="zh-CN" altLang="en-US" dirty="0" smtClean="0"/>
              <a:t>保留的</a:t>
            </a:r>
            <a:r>
              <a:rPr lang="en-US" altLang="zh-CN" dirty="0" smtClean="0"/>
              <a:t>GIF</a:t>
            </a:r>
            <a:r>
              <a:rPr lang="zh-CN" altLang="en-US" dirty="0" smtClean="0"/>
              <a:t>特性</a:t>
            </a:r>
            <a:endParaRPr lang="zh-CN" altLang="en-US" dirty="0"/>
          </a:p>
        </p:txBody>
      </p:sp>
      <p:sp>
        <p:nvSpPr>
          <p:cNvPr id="3" name="内容占位符 2"/>
          <p:cNvSpPr>
            <a:spLocks noGrp="1"/>
          </p:cNvSpPr>
          <p:nvPr>
            <p:ph idx="1"/>
          </p:nvPr>
        </p:nvSpPr>
        <p:spPr>
          <a:xfrm>
            <a:off x="467544" y="1124744"/>
            <a:ext cx="8676456" cy="4947444"/>
          </a:xfrm>
        </p:spPr>
        <p:txBody>
          <a:bodyPr/>
          <a:lstStyle/>
          <a:p>
            <a:pPr eaLnBrk="1" hangingPunct="1"/>
            <a:r>
              <a:rPr lang="zh-CN" altLang="en-US" sz="2400" dirty="0" smtClean="0"/>
              <a:t>使用彩色查找表或称调色板，支持</a:t>
            </a:r>
            <a:r>
              <a:rPr lang="en-US" altLang="zh-CN" sz="2400" dirty="0" smtClean="0"/>
              <a:t>256</a:t>
            </a:r>
            <a:r>
              <a:rPr lang="zh-CN" altLang="en-US" sz="2400" dirty="0" smtClean="0"/>
              <a:t>种颜色的彩色图像</a:t>
            </a:r>
          </a:p>
          <a:p>
            <a:pPr eaLnBrk="1" hangingPunct="1"/>
            <a:r>
              <a:rPr lang="zh-CN" altLang="en-US" sz="2400" dirty="0" smtClean="0"/>
              <a:t>流式读</a:t>
            </a:r>
            <a:r>
              <a:rPr lang="en-US" altLang="zh-CN" sz="2400" dirty="0" smtClean="0"/>
              <a:t>/</a:t>
            </a:r>
            <a:r>
              <a:rPr lang="zh-CN" altLang="en-US" sz="2400" dirty="0" smtClean="0"/>
              <a:t>写性能</a:t>
            </a:r>
            <a:r>
              <a:rPr lang="en-US" altLang="zh-CN" sz="2400" dirty="0" smtClean="0"/>
              <a:t>(</a:t>
            </a:r>
            <a:r>
              <a:rPr lang="en-US" altLang="zh-CN" sz="2400" dirty="0" err="1" smtClean="0"/>
              <a:t>streamability</a:t>
            </a:r>
            <a:r>
              <a:rPr lang="en-US" altLang="zh-CN" sz="2400" dirty="0" smtClean="0"/>
              <a:t>)</a:t>
            </a:r>
            <a:r>
              <a:rPr lang="zh-CN" altLang="en-US" sz="2400" dirty="0" smtClean="0"/>
              <a:t>：允许连续读出和写入图像数据，这个特性很适合于在通信过程中生成和显示图像</a:t>
            </a:r>
          </a:p>
          <a:p>
            <a:pPr eaLnBrk="1" hangingPunct="1"/>
            <a:r>
              <a:rPr lang="zh-CN" altLang="en-US" sz="2400" dirty="0" smtClean="0"/>
              <a:t>逐次逼近显示</a:t>
            </a:r>
            <a:r>
              <a:rPr lang="en-US" altLang="zh-CN" sz="2400" dirty="0" smtClean="0"/>
              <a:t>(progressive display)</a:t>
            </a:r>
            <a:r>
              <a:rPr lang="zh-CN" altLang="en-US" sz="2400" dirty="0" smtClean="0"/>
              <a:t>：可使在通信链路上传输图像文件的同时就在终端上显示图像，把整个轮廓显示出来之后逐步显示图像的细节，也就是先用低分辨率显示图像，然后逐步提高它的分辨率</a:t>
            </a:r>
          </a:p>
          <a:p>
            <a:pPr eaLnBrk="1" hangingPunct="1"/>
            <a:r>
              <a:rPr lang="zh-CN" altLang="en-US" sz="2400" dirty="0" smtClean="0"/>
              <a:t>透明性</a:t>
            </a:r>
            <a:r>
              <a:rPr lang="en-US" altLang="zh-CN" sz="2400" dirty="0" smtClean="0"/>
              <a:t>(transparency)</a:t>
            </a:r>
            <a:r>
              <a:rPr lang="zh-CN" altLang="en-US" sz="2400" dirty="0" smtClean="0"/>
              <a:t>：可使图像中某些部分不显示，以创建一些有特色的图像</a:t>
            </a:r>
          </a:p>
          <a:p>
            <a:pPr eaLnBrk="1" hangingPunct="1"/>
            <a:r>
              <a:rPr lang="zh-CN" altLang="en-US" sz="2400" dirty="0" smtClean="0"/>
              <a:t>辅助信息</a:t>
            </a:r>
            <a:r>
              <a:rPr lang="en-US" altLang="zh-CN" sz="2400" dirty="0" smtClean="0"/>
              <a:t>(ancillary information)</a:t>
            </a:r>
            <a:r>
              <a:rPr lang="zh-CN" altLang="en-US" sz="2400" dirty="0" smtClean="0"/>
              <a:t>：可用来在图像文件中存储一些文本注释信息</a:t>
            </a:r>
          </a:p>
          <a:p>
            <a:pPr eaLnBrk="1" hangingPunct="1"/>
            <a:r>
              <a:rPr lang="zh-CN" altLang="en-US" sz="2400" dirty="0" smtClean="0"/>
              <a:t>独立于计算机软硬件环境</a:t>
            </a:r>
          </a:p>
          <a:p>
            <a:pPr eaLnBrk="1" hangingPunct="1"/>
            <a:r>
              <a:rPr lang="zh-CN" altLang="en-US" sz="2400" dirty="0" smtClean="0"/>
              <a:t>使用无损压缩</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dirty="0" smtClean="0">
                <a:ea typeface="宋体" pitchFamily="2" charset="-122"/>
              </a:rPr>
              <a:t>色调</a:t>
            </a:r>
          </a:p>
        </p:txBody>
      </p:sp>
      <p:sp>
        <p:nvSpPr>
          <p:cNvPr id="25603" name="内容占位符 2"/>
          <p:cNvSpPr>
            <a:spLocks noGrp="1"/>
          </p:cNvSpPr>
          <p:nvPr>
            <p:ph idx="1"/>
          </p:nvPr>
        </p:nvSpPr>
        <p:spPr>
          <a:xfrm>
            <a:off x="107504" y="1371600"/>
            <a:ext cx="4752528" cy="4700588"/>
          </a:xfrm>
        </p:spPr>
        <p:txBody>
          <a:bodyPr/>
          <a:lstStyle/>
          <a:p>
            <a:r>
              <a:rPr lang="zh-CN" altLang="en-US" sz="2800" dirty="0" smtClean="0">
                <a:ea typeface="宋体" pitchFamily="2" charset="-122"/>
              </a:rPr>
              <a:t>当人眼看一种或多种波长的光时所产生的彩色感觉</a:t>
            </a:r>
            <a:endParaRPr lang="en-US" altLang="zh-CN" sz="2800" dirty="0" smtClean="0">
              <a:ea typeface="宋体" pitchFamily="2" charset="-122"/>
            </a:endParaRPr>
          </a:p>
          <a:p>
            <a:pPr lvl="1"/>
            <a:r>
              <a:rPr lang="zh-CN" altLang="en-US" sz="2400" dirty="0" smtClean="0">
                <a:ea typeface="宋体" pitchFamily="2" charset="-122"/>
              </a:rPr>
              <a:t>它反映颜色的种类，如红色、绿色、蓝色等，是决定颜色的基本特性。</a:t>
            </a:r>
            <a:endParaRPr lang="en-US" altLang="zh-CN" sz="2400" dirty="0" smtClean="0">
              <a:ea typeface="宋体" pitchFamily="2" charset="-122"/>
            </a:endParaRPr>
          </a:p>
          <a:p>
            <a:pPr lvl="1"/>
            <a:r>
              <a:rPr lang="zh-CN" altLang="en-US" sz="2400" dirty="0" smtClean="0">
                <a:ea typeface="宋体" pitchFamily="2" charset="-122"/>
              </a:rPr>
              <a:t>大致对应光谱分布中的主波长</a:t>
            </a:r>
          </a:p>
          <a:p>
            <a:pPr lvl="1"/>
            <a:r>
              <a:rPr lang="zh-CN" altLang="en-US" sz="2400" dirty="0" smtClean="0">
                <a:ea typeface="宋体" pitchFamily="2" charset="-122"/>
              </a:rPr>
              <a:t>某一物体的色调，是指该物体在日光照射下所反射的各光谱成分作用于人眼的综合效果，对于透射物体则是透过该物体的光谱综合作用的结果</a:t>
            </a:r>
            <a:endParaRPr lang="en-US" altLang="zh-CN" sz="2400" dirty="0" smtClean="0">
              <a:ea typeface="宋体" pitchFamily="2" charset="-122"/>
            </a:endParaRPr>
          </a:p>
        </p:txBody>
      </p:sp>
      <p:sp>
        <p:nvSpPr>
          <p:cNvPr id="25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10" name="组合 9"/>
          <p:cNvGrpSpPr/>
          <p:nvPr/>
        </p:nvGrpSpPr>
        <p:grpSpPr>
          <a:xfrm>
            <a:off x="5055914" y="1412776"/>
            <a:ext cx="4196606" cy="3500438"/>
            <a:chOff x="4947394" y="2209800"/>
            <a:chExt cx="4196606" cy="3500438"/>
          </a:xfrm>
        </p:grpSpPr>
        <p:pic>
          <p:nvPicPr>
            <p:cNvPr id="11" name="Picture 5" descr="image007"/>
            <p:cNvPicPr>
              <a:picLocks noChangeAspect="1" noChangeArrowheads="1"/>
            </p:cNvPicPr>
            <p:nvPr/>
          </p:nvPicPr>
          <p:blipFill>
            <a:blip r:embed="rId2" cstate="print"/>
            <a:srcRect/>
            <a:stretch>
              <a:fillRect/>
            </a:stretch>
          </p:blipFill>
          <p:spPr bwMode="auto">
            <a:xfrm>
              <a:off x="5029200" y="2209800"/>
              <a:ext cx="3451225" cy="3097213"/>
            </a:xfrm>
            <a:prstGeom prst="rect">
              <a:avLst/>
            </a:prstGeom>
            <a:noFill/>
          </p:spPr>
        </p:pic>
        <p:sp>
          <p:nvSpPr>
            <p:cNvPr id="12" name="Text Box 8"/>
            <p:cNvSpPr txBox="1">
              <a:spLocks noChangeArrowheads="1"/>
            </p:cNvSpPr>
            <p:nvPr/>
          </p:nvSpPr>
          <p:spPr bwMode="auto">
            <a:xfrm>
              <a:off x="8259763" y="3068638"/>
              <a:ext cx="884237" cy="336550"/>
            </a:xfrm>
            <a:prstGeom prst="rect">
              <a:avLst/>
            </a:prstGeom>
            <a:noFill/>
            <a:ln w="9525">
              <a:noFill/>
              <a:miter lim="800000"/>
              <a:headEnd/>
              <a:tailEnd/>
            </a:ln>
            <a:effectLst/>
          </p:spPr>
          <p:txBody>
            <a:bodyPr>
              <a:spAutoFit/>
            </a:bodyPr>
            <a:lstStyle/>
            <a:p>
              <a:r>
                <a:rPr lang="en-US" altLang="zh-CN" sz="1600">
                  <a:latin typeface="宋体" pitchFamily="2" charset="-122"/>
                </a:rPr>
                <a:t>700nm</a:t>
              </a:r>
            </a:p>
          </p:txBody>
        </p:sp>
        <p:sp>
          <p:nvSpPr>
            <p:cNvPr id="13" name="Text Box 9"/>
            <p:cNvSpPr txBox="1">
              <a:spLocks noChangeArrowheads="1"/>
            </p:cNvSpPr>
            <p:nvPr/>
          </p:nvSpPr>
          <p:spPr bwMode="auto">
            <a:xfrm>
              <a:off x="6516688" y="5373688"/>
              <a:ext cx="884237" cy="336550"/>
            </a:xfrm>
            <a:prstGeom prst="rect">
              <a:avLst/>
            </a:prstGeom>
            <a:noFill/>
            <a:ln w="9525">
              <a:noFill/>
              <a:miter lim="800000"/>
              <a:headEnd/>
              <a:tailEnd/>
            </a:ln>
            <a:effectLst/>
          </p:spPr>
          <p:txBody>
            <a:bodyPr>
              <a:spAutoFit/>
            </a:bodyPr>
            <a:lstStyle/>
            <a:p>
              <a:r>
                <a:rPr lang="en-US" altLang="zh-CN" sz="1600">
                  <a:latin typeface="宋体" pitchFamily="2" charset="-122"/>
                </a:rPr>
                <a:t>550nm</a:t>
              </a:r>
            </a:p>
          </p:txBody>
        </p:sp>
        <p:sp>
          <p:nvSpPr>
            <p:cNvPr id="14" name="Text Box 10"/>
            <p:cNvSpPr txBox="1">
              <a:spLocks noChangeArrowheads="1"/>
            </p:cNvSpPr>
            <p:nvPr/>
          </p:nvSpPr>
          <p:spPr bwMode="auto">
            <a:xfrm>
              <a:off x="4947394" y="2737346"/>
              <a:ext cx="884238" cy="336550"/>
            </a:xfrm>
            <a:prstGeom prst="rect">
              <a:avLst/>
            </a:prstGeom>
            <a:noFill/>
            <a:ln w="9525">
              <a:noFill/>
              <a:miter lim="800000"/>
              <a:headEnd/>
              <a:tailEnd/>
            </a:ln>
            <a:effectLst/>
          </p:spPr>
          <p:txBody>
            <a:bodyPr>
              <a:spAutoFit/>
            </a:bodyPr>
            <a:lstStyle/>
            <a:p>
              <a:r>
                <a:rPr lang="en-US" altLang="zh-CN" sz="1600" dirty="0">
                  <a:latin typeface="宋体" pitchFamily="2" charset="-122"/>
                </a:rPr>
                <a:t>470nm</a:t>
              </a:r>
            </a:p>
          </p:txBody>
        </p:sp>
      </p:grpSp>
      <p:pic>
        <p:nvPicPr>
          <p:cNvPr id="15" name="Picture 4" descr="hsb"/>
          <p:cNvPicPr>
            <a:picLocks noChangeAspect="1" noChangeArrowheads="1"/>
          </p:cNvPicPr>
          <p:nvPr/>
        </p:nvPicPr>
        <p:blipFill>
          <a:blip r:embed="rId3" cstate="print"/>
          <a:srcRect l="6350" t="6530" r="7736" b="75494"/>
          <a:stretch>
            <a:fillRect/>
          </a:stretch>
        </p:blipFill>
        <p:spPr bwMode="auto">
          <a:xfrm>
            <a:off x="4716016" y="5229200"/>
            <a:ext cx="4392488" cy="864096"/>
          </a:xfrm>
          <a:prstGeom prst="rect">
            <a:avLst/>
          </a:prstGeom>
          <a:noFill/>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PNG</a:t>
            </a:r>
            <a:r>
              <a:rPr lang="zh-CN" altLang="en-US" dirty="0" smtClean="0"/>
              <a:t>增加的特性</a:t>
            </a:r>
            <a:endParaRPr lang="zh-CN" altLang="en-US" dirty="0"/>
          </a:p>
        </p:txBody>
      </p:sp>
      <p:sp>
        <p:nvSpPr>
          <p:cNvPr id="3" name="内容占位符 2"/>
          <p:cNvSpPr>
            <a:spLocks noGrp="1"/>
          </p:cNvSpPr>
          <p:nvPr>
            <p:ph idx="1"/>
          </p:nvPr>
        </p:nvSpPr>
        <p:spPr/>
        <p:txBody>
          <a:bodyPr/>
          <a:lstStyle/>
          <a:p>
            <a:pPr eaLnBrk="1" hangingPunct="1"/>
            <a:r>
              <a:rPr lang="zh-CN" altLang="en-US" sz="2800" dirty="0" smtClean="0"/>
              <a:t>每个像素为</a:t>
            </a:r>
            <a:r>
              <a:rPr lang="en-US" altLang="zh-CN" sz="2800" dirty="0" smtClean="0"/>
              <a:t>48</a:t>
            </a:r>
            <a:r>
              <a:rPr lang="zh-CN" altLang="en-US" sz="2800" dirty="0" smtClean="0"/>
              <a:t>位的真彩色图像</a:t>
            </a:r>
          </a:p>
          <a:p>
            <a:pPr eaLnBrk="1" hangingPunct="1"/>
            <a:r>
              <a:rPr lang="zh-CN" altLang="en-US" sz="2800" dirty="0" smtClean="0"/>
              <a:t>每个像素为</a:t>
            </a:r>
            <a:r>
              <a:rPr lang="en-US" altLang="zh-CN" sz="2800" dirty="0" smtClean="0"/>
              <a:t>16</a:t>
            </a:r>
            <a:r>
              <a:rPr lang="zh-CN" altLang="en-US" sz="2800" dirty="0" smtClean="0"/>
              <a:t>位的灰度图像</a:t>
            </a:r>
          </a:p>
          <a:p>
            <a:pPr eaLnBrk="1" hangingPunct="1"/>
            <a:r>
              <a:rPr lang="zh-CN" altLang="en-US" sz="2800" dirty="0" smtClean="0"/>
              <a:t>可为灰度图和真彩色图添加</a:t>
            </a:r>
            <a:r>
              <a:rPr lang="en-US" altLang="zh-CN" sz="2800" dirty="0" smtClean="0"/>
              <a:t>α</a:t>
            </a:r>
            <a:r>
              <a:rPr lang="zh-CN" altLang="en-US" sz="2800" dirty="0" smtClean="0"/>
              <a:t>通道</a:t>
            </a:r>
          </a:p>
          <a:p>
            <a:pPr eaLnBrk="1" hangingPunct="1"/>
            <a:r>
              <a:rPr lang="zh-CN" altLang="en-US" sz="2800" dirty="0" smtClean="0"/>
              <a:t>添加图像的</a:t>
            </a:r>
            <a:r>
              <a:rPr lang="en-US" altLang="zh-CN" sz="2800" dirty="0" smtClean="0">
                <a:latin typeface="Times New Roman" pitchFamily="18" charset="0"/>
                <a:cs typeface="Times New Roman" pitchFamily="18" charset="0"/>
              </a:rPr>
              <a:t>γ</a:t>
            </a:r>
            <a:r>
              <a:rPr lang="zh-CN" altLang="en-US" sz="2800" dirty="0" smtClean="0"/>
              <a:t>信息</a:t>
            </a:r>
          </a:p>
          <a:p>
            <a:pPr eaLnBrk="1" hangingPunct="1"/>
            <a:r>
              <a:rPr lang="zh-CN" altLang="en-US" sz="2800" dirty="0" smtClean="0"/>
              <a:t>使用循环冗余码</a:t>
            </a:r>
            <a:r>
              <a:rPr lang="en-US" altLang="zh-CN" sz="2800" dirty="0" smtClean="0"/>
              <a:t>(cyclic redundancy code</a:t>
            </a:r>
            <a:r>
              <a:rPr lang="zh-CN" altLang="en-US" sz="2800" dirty="0" smtClean="0"/>
              <a:t>，</a:t>
            </a:r>
            <a:r>
              <a:rPr lang="en-US" altLang="zh-CN" sz="2800" dirty="0" smtClean="0"/>
              <a:t>CRC)</a:t>
            </a:r>
            <a:r>
              <a:rPr lang="zh-CN" altLang="en-US" sz="2800" dirty="0" smtClean="0"/>
              <a:t>检测损害的文件</a:t>
            </a:r>
          </a:p>
          <a:p>
            <a:pPr eaLnBrk="1" hangingPunct="1"/>
            <a:r>
              <a:rPr lang="zh-CN" altLang="en-US" sz="2800" dirty="0" smtClean="0"/>
              <a:t>加快图像显示的逐次逼近显示方式</a:t>
            </a:r>
          </a:p>
          <a:p>
            <a:pPr eaLnBrk="1" hangingPunct="1"/>
            <a:r>
              <a:rPr lang="zh-CN" altLang="en-US" sz="2800" dirty="0" smtClean="0"/>
              <a:t>标准的读</a:t>
            </a:r>
            <a:r>
              <a:rPr lang="en-US" altLang="zh-CN" sz="2800" dirty="0" smtClean="0"/>
              <a:t>/</a:t>
            </a:r>
            <a:r>
              <a:rPr lang="zh-CN" altLang="en-US" sz="2800" dirty="0" smtClean="0"/>
              <a:t>写工具包</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en-US" altLang="zh-CN" dirty="0" smtClean="0">
                <a:ea typeface="宋体" pitchFamily="2" charset="-122"/>
              </a:rPr>
              <a:t>JPEG</a:t>
            </a:r>
            <a:endParaRPr lang="zh-CN" altLang="en-US" dirty="0" smtClean="0">
              <a:ea typeface="宋体" pitchFamily="2" charset="-122"/>
            </a:endParaRPr>
          </a:p>
        </p:txBody>
      </p:sp>
      <p:sp>
        <p:nvSpPr>
          <p:cNvPr id="102403" name="内容占位符 2"/>
          <p:cNvSpPr>
            <a:spLocks noGrp="1"/>
          </p:cNvSpPr>
          <p:nvPr>
            <p:ph idx="1"/>
          </p:nvPr>
        </p:nvSpPr>
        <p:spPr>
          <a:xfrm>
            <a:off x="571500" y="1071563"/>
            <a:ext cx="8358188" cy="5000625"/>
          </a:xfrm>
        </p:spPr>
        <p:txBody>
          <a:bodyPr/>
          <a:lstStyle/>
          <a:p>
            <a:r>
              <a:rPr lang="en-US" altLang="zh-CN" sz="2400" dirty="0" smtClean="0">
                <a:ea typeface="宋体" pitchFamily="2" charset="-122"/>
              </a:rPr>
              <a:t>Joint Photographic Experts Group</a:t>
            </a:r>
            <a:r>
              <a:rPr lang="zh-CN" altLang="en-US" sz="2400" dirty="0" smtClean="0">
                <a:ea typeface="宋体" pitchFamily="2" charset="-122"/>
              </a:rPr>
              <a:t>的缩写</a:t>
            </a:r>
            <a:endParaRPr lang="en-US" altLang="zh-CN" sz="2400" dirty="0" smtClean="0">
              <a:ea typeface="宋体" pitchFamily="2" charset="-122"/>
            </a:endParaRPr>
          </a:p>
          <a:p>
            <a:r>
              <a:rPr lang="zh-CN" altLang="en-US" sz="2400" dirty="0" smtClean="0"/>
              <a:t>由</a:t>
            </a:r>
            <a:r>
              <a:rPr lang="en-US" altLang="zh-CN" sz="2400" dirty="0" smtClean="0"/>
              <a:t>ISO(</a:t>
            </a:r>
            <a:r>
              <a:rPr lang="zh-CN" altLang="en-US" sz="2400" dirty="0" smtClean="0"/>
              <a:t>国际标准化组织</a:t>
            </a:r>
            <a:r>
              <a:rPr lang="en-US" altLang="zh-CN" sz="2400" dirty="0" smtClean="0"/>
              <a:t>)</a:t>
            </a:r>
            <a:r>
              <a:rPr lang="zh-CN" altLang="en-US" sz="2400" dirty="0" smtClean="0"/>
              <a:t>和</a:t>
            </a:r>
            <a:r>
              <a:rPr lang="en-US" altLang="zh-CN" sz="2400" dirty="0" smtClean="0"/>
              <a:t>CCITT(</a:t>
            </a:r>
            <a:r>
              <a:rPr lang="zh-CN" altLang="en-US" sz="2400" dirty="0" smtClean="0"/>
              <a:t>国际电报电话咨询委员会</a:t>
            </a:r>
            <a:r>
              <a:rPr lang="en-US" altLang="zh-CN" sz="2400" dirty="0" smtClean="0"/>
              <a:t>)</a:t>
            </a:r>
            <a:r>
              <a:rPr lang="zh-CN" altLang="en-US" sz="2400" dirty="0" smtClean="0"/>
              <a:t>共同制定，并在</a:t>
            </a:r>
            <a:r>
              <a:rPr lang="en-US" altLang="zh-CN" sz="2400" dirty="0" smtClean="0"/>
              <a:t>1992</a:t>
            </a:r>
            <a:r>
              <a:rPr lang="zh-CN" altLang="en-US" sz="2400" dirty="0" smtClean="0"/>
              <a:t>年后被广泛采纳后成为国际标准</a:t>
            </a:r>
            <a:endParaRPr lang="en-US" altLang="zh-CN" sz="2400" dirty="0" smtClean="0">
              <a:ea typeface="宋体" pitchFamily="2" charset="-122"/>
            </a:endParaRPr>
          </a:p>
          <a:p>
            <a:r>
              <a:rPr lang="en-US" altLang="zh-CN" sz="2400" dirty="0" smtClean="0"/>
              <a:t>JPEG</a:t>
            </a:r>
            <a:r>
              <a:rPr lang="zh-CN" altLang="en-US" sz="2400" dirty="0" smtClean="0"/>
              <a:t>委员会在制定</a:t>
            </a:r>
            <a:r>
              <a:rPr lang="en-US" altLang="zh-CN" sz="2400" dirty="0" smtClean="0"/>
              <a:t>JPEG</a:t>
            </a:r>
            <a:r>
              <a:rPr lang="zh-CN" altLang="en-US" sz="2400" dirty="0" smtClean="0"/>
              <a:t>标准时定义了许多标记</a:t>
            </a:r>
            <a:r>
              <a:rPr lang="en-US" altLang="zh-CN" sz="2400" dirty="0" smtClean="0"/>
              <a:t>(marker)</a:t>
            </a:r>
            <a:r>
              <a:rPr lang="zh-CN" altLang="en-US" sz="2400" dirty="0" smtClean="0"/>
              <a:t>，用来区分和识别图像数据及其相关信息</a:t>
            </a:r>
            <a:endParaRPr lang="en-US" altLang="zh-CN" sz="2400" dirty="0" smtClean="0"/>
          </a:p>
          <a:p>
            <a:r>
              <a:rPr lang="en-US" altLang="zh-CN" sz="2400" dirty="0" smtClean="0"/>
              <a:t>JPEG</a:t>
            </a:r>
            <a:r>
              <a:rPr lang="zh-CN" altLang="en-US" sz="2400" dirty="0" smtClean="0"/>
              <a:t>标准委员会没有对</a:t>
            </a:r>
            <a:r>
              <a:rPr lang="en-US" altLang="zh-CN" sz="2400" dirty="0" smtClean="0"/>
              <a:t>JPEG</a:t>
            </a:r>
            <a:r>
              <a:rPr lang="zh-CN" altLang="en-US" sz="2400" dirty="0" smtClean="0"/>
              <a:t>文件格式作出明确的定义，现在广泛使用的</a:t>
            </a:r>
            <a:r>
              <a:rPr lang="en-US" altLang="zh-CN" sz="2400" dirty="0" smtClean="0"/>
              <a:t>JPEG</a:t>
            </a:r>
            <a:r>
              <a:rPr lang="zh-CN" altLang="en-US" sz="2400" dirty="0" smtClean="0"/>
              <a:t>文件格式是</a:t>
            </a:r>
            <a:r>
              <a:rPr lang="en-US" altLang="zh-CN" sz="2400" dirty="0" smtClean="0"/>
              <a:t>1992</a:t>
            </a:r>
            <a:r>
              <a:rPr lang="zh-CN" altLang="en-US" sz="2400" dirty="0" smtClean="0"/>
              <a:t>年</a:t>
            </a:r>
            <a:r>
              <a:rPr lang="en-US" altLang="zh-CN" sz="2400" dirty="0" smtClean="0"/>
              <a:t>9</a:t>
            </a:r>
            <a:r>
              <a:rPr lang="zh-CN" altLang="en-US" sz="2400" dirty="0" smtClean="0"/>
              <a:t>月</a:t>
            </a:r>
            <a:r>
              <a:rPr lang="en-US" altLang="zh-CN" sz="2400" dirty="0" smtClean="0"/>
              <a:t>C-Cube Microsystems</a:t>
            </a:r>
            <a:r>
              <a:rPr lang="zh-CN" altLang="en-US" sz="2400" dirty="0" smtClean="0"/>
              <a:t>公司提出的</a:t>
            </a:r>
            <a:r>
              <a:rPr lang="en-US" altLang="zh-CN" sz="2400" dirty="0" smtClean="0"/>
              <a:t>JPEG</a:t>
            </a:r>
            <a:r>
              <a:rPr lang="zh-CN" altLang="en-US" sz="2400" dirty="0" smtClean="0"/>
              <a:t>文件交换格式</a:t>
            </a:r>
            <a:r>
              <a:rPr lang="en-US" altLang="zh-CN" sz="2400" dirty="0" smtClean="0"/>
              <a:t>(JPEG File Interchange Format</a:t>
            </a:r>
            <a:r>
              <a:rPr lang="zh-CN" altLang="en-US" sz="2400" dirty="0" smtClean="0"/>
              <a:t>，</a:t>
            </a:r>
            <a:r>
              <a:rPr lang="en-US" altLang="zh-CN" sz="2400" dirty="0" smtClean="0"/>
              <a:t>JFIF)</a:t>
            </a:r>
            <a:r>
              <a:rPr lang="zh-CN" altLang="en-US" sz="2400" dirty="0" smtClean="0"/>
              <a:t>，版本号为</a:t>
            </a:r>
            <a:r>
              <a:rPr lang="en-US" altLang="zh-CN" sz="2400" dirty="0" smtClean="0"/>
              <a:t>1.02</a:t>
            </a:r>
          </a:p>
          <a:p>
            <a:r>
              <a:rPr lang="zh-CN" altLang="en-US" sz="2400" dirty="0" smtClean="0"/>
              <a:t>由于</a:t>
            </a:r>
            <a:r>
              <a:rPr lang="en-US" altLang="zh-CN" sz="2400" dirty="0" smtClean="0"/>
              <a:t>JFIF</a:t>
            </a:r>
            <a:r>
              <a:rPr lang="zh-CN" altLang="en-US" sz="2400" dirty="0" smtClean="0"/>
              <a:t>文件格式直接使用</a:t>
            </a:r>
            <a:r>
              <a:rPr lang="en-US" altLang="zh-CN" sz="2400" dirty="0" smtClean="0"/>
              <a:t>JPEG</a:t>
            </a:r>
            <a:r>
              <a:rPr lang="zh-CN" altLang="en-US" sz="2400" dirty="0" smtClean="0"/>
              <a:t>标准为应用程序定义的许多标记，因此</a:t>
            </a:r>
            <a:r>
              <a:rPr lang="en-US" altLang="zh-CN" sz="2400" dirty="0" smtClean="0"/>
              <a:t>JFIF</a:t>
            </a:r>
            <a:r>
              <a:rPr lang="zh-CN" altLang="en-US" sz="2400" dirty="0" smtClean="0"/>
              <a:t>格式就成了事实上的</a:t>
            </a:r>
            <a:r>
              <a:rPr lang="en-US" altLang="zh-CN" sz="2400" dirty="0" smtClean="0"/>
              <a:t>JPEG</a:t>
            </a:r>
            <a:r>
              <a:rPr lang="zh-CN" altLang="en-US" sz="2400" dirty="0" smtClean="0"/>
              <a:t>文件交换格式标准</a:t>
            </a:r>
            <a:endParaRPr lang="en-US" altLang="zh-CN" sz="2400" dirty="0" smtClean="0">
              <a:ea typeface="宋体" pitchFamily="2" charset="-122"/>
            </a:endParaRPr>
          </a:p>
          <a:p>
            <a:endParaRPr lang="en-US" altLang="zh-CN" sz="2800" dirty="0" smtClean="0">
              <a:ea typeface="宋体" pitchFamily="2" charset="-122"/>
            </a:endParaRPr>
          </a:p>
          <a:p>
            <a:pPr lvl="1"/>
            <a:endParaRPr lang="zh-CN" altLang="en-US" sz="2400" dirty="0" smtClean="0">
              <a:ea typeface="宋体" pitchFamily="2" charset="-122"/>
            </a:endParaRPr>
          </a:p>
        </p:txBody>
      </p:sp>
      <p:sp>
        <p:nvSpPr>
          <p:cNvPr id="1024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en-US" altLang="zh-CN" dirty="0" smtClean="0"/>
              <a:t>JPEG</a:t>
            </a:r>
            <a:endParaRPr lang="zh-CN" altLang="en-US" dirty="0"/>
          </a:p>
        </p:txBody>
      </p:sp>
      <p:sp>
        <p:nvSpPr>
          <p:cNvPr id="3" name="内容占位符 2"/>
          <p:cNvSpPr>
            <a:spLocks noGrp="1"/>
          </p:cNvSpPr>
          <p:nvPr>
            <p:ph idx="1"/>
          </p:nvPr>
        </p:nvSpPr>
        <p:spPr>
          <a:xfrm>
            <a:off x="827584" y="1196752"/>
            <a:ext cx="7776864" cy="4896544"/>
          </a:xfrm>
        </p:spPr>
        <p:txBody>
          <a:bodyPr/>
          <a:lstStyle/>
          <a:p>
            <a:r>
              <a:rPr lang="zh-CN" altLang="en-US" sz="2400" dirty="0" smtClean="0"/>
              <a:t>是一种基于</a:t>
            </a:r>
            <a:r>
              <a:rPr lang="en-US" altLang="zh-CN" sz="2400" dirty="0" smtClean="0"/>
              <a:t>DCT</a:t>
            </a:r>
            <a:r>
              <a:rPr lang="zh-CN" altLang="en-US" sz="2400" dirty="0" smtClean="0"/>
              <a:t>的静止图像压缩和解压缩算法</a:t>
            </a:r>
            <a:endParaRPr lang="en-US" altLang="zh-CN" sz="2400" dirty="0" smtClean="0">
              <a:ea typeface="宋体" pitchFamily="2" charset="-122"/>
            </a:endParaRPr>
          </a:p>
          <a:p>
            <a:r>
              <a:rPr lang="zh-CN" altLang="en-US" sz="2400" dirty="0" smtClean="0">
                <a:ea typeface="宋体" pitchFamily="2" charset="-122"/>
              </a:rPr>
              <a:t>用有损压缩方式去除冗余的图像和彩色数据，在获得极高压缩率（</a:t>
            </a:r>
            <a:r>
              <a:rPr lang="en-US" altLang="zh-CN" sz="2400" dirty="0" smtClean="0"/>
              <a:t> 10:1 </a:t>
            </a:r>
            <a:r>
              <a:rPr lang="zh-CN" altLang="en-US" sz="2400" dirty="0" smtClean="0"/>
              <a:t>～ </a:t>
            </a:r>
            <a:r>
              <a:rPr lang="en-US" altLang="zh-CN" sz="2400" dirty="0" smtClean="0"/>
              <a:t>100:1 </a:t>
            </a:r>
            <a:r>
              <a:rPr lang="zh-CN" altLang="en-US" sz="2400" dirty="0" smtClean="0">
                <a:ea typeface="宋体" pitchFamily="2" charset="-122"/>
              </a:rPr>
              <a:t>）的同时能展现十分丰富和生动的图像，适用于</a:t>
            </a:r>
            <a:r>
              <a:rPr lang="zh-CN" altLang="en-US" sz="2400" dirty="0" smtClean="0"/>
              <a:t>在存储容量有限的条件下进行携带和传输，如网络传输</a:t>
            </a:r>
            <a:endParaRPr lang="en-US" altLang="zh-CN" sz="2400" dirty="0" smtClean="0"/>
          </a:p>
          <a:p>
            <a:r>
              <a:rPr lang="zh-CN" altLang="en-US" sz="2400" b="0" dirty="0" smtClean="0">
                <a:latin typeface="Times New Roman" pitchFamily="18" charset="0"/>
              </a:rPr>
              <a:t> </a:t>
            </a:r>
            <a:r>
              <a:rPr lang="en-US" altLang="zh-CN" sz="2400" dirty="0" smtClean="0"/>
              <a:t>JEPG</a:t>
            </a:r>
            <a:r>
              <a:rPr lang="zh-CN" altLang="en-US" sz="2400" dirty="0" smtClean="0"/>
              <a:t>文件大体上可以分成两个部分：标记码和压缩数据</a:t>
            </a:r>
            <a:endParaRPr lang="en-US" altLang="zh-CN" sz="2400" dirty="0" smtClean="0"/>
          </a:p>
          <a:p>
            <a:r>
              <a:rPr lang="en-US" altLang="zh-CN" sz="2400" dirty="0" smtClean="0"/>
              <a:t>JPEG</a:t>
            </a:r>
            <a:r>
              <a:rPr lang="zh-CN" altLang="en-US" sz="2400" dirty="0" smtClean="0"/>
              <a:t>特点</a:t>
            </a:r>
            <a:endParaRPr lang="en-US" altLang="zh-CN" sz="2400" dirty="0" smtClean="0"/>
          </a:p>
          <a:p>
            <a:pPr lvl="1"/>
            <a:r>
              <a:rPr lang="zh-CN" altLang="en-US" sz="2000" dirty="0" smtClean="0">
                <a:ea typeface="宋体" pitchFamily="2" charset="-122"/>
              </a:rPr>
              <a:t>适用性广，大多数图像类型都可以进行</a:t>
            </a:r>
            <a:r>
              <a:rPr lang="en-US" altLang="zh-CN" sz="2000" dirty="0" smtClean="0">
                <a:ea typeface="宋体" pitchFamily="2" charset="-122"/>
              </a:rPr>
              <a:t>JPEG</a:t>
            </a:r>
            <a:r>
              <a:rPr lang="zh-CN" altLang="en-US" sz="2000" dirty="0" smtClean="0">
                <a:ea typeface="宋体" pitchFamily="2" charset="-122"/>
              </a:rPr>
              <a:t>编码；</a:t>
            </a:r>
            <a:endParaRPr lang="en-US" altLang="zh-CN" sz="2000" dirty="0" smtClean="0">
              <a:ea typeface="宋体" pitchFamily="2" charset="-122"/>
            </a:endParaRPr>
          </a:p>
          <a:p>
            <a:pPr lvl="1"/>
            <a:r>
              <a:rPr lang="zh-CN" altLang="en-US" sz="2000" dirty="0" smtClean="0">
                <a:ea typeface="宋体" pitchFamily="2" charset="-122"/>
              </a:rPr>
              <a:t>对于数字化照片和表达自然景物的图片，</a:t>
            </a:r>
            <a:r>
              <a:rPr lang="en-US" altLang="zh-CN" sz="2000" dirty="0" smtClean="0">
                <a:ea typeface="宋体" pitchFamily="2" charset="-122"/>
              </a:rPr>
              <a:t>JPEG</a:t>
            </a:r>
            <a:r>
              <a:rPr lang="zh-CN" altLang="en-US" sz="2000" dirty="0" smtClean="0">
                <a:ea typeface="宋体" pitchFamily="2" charset="-122"/>
              </a:rPr>
              <a:t>编码方式具有非常好的处理效果；</a:t>
            </a:r>
            <a:endParaRPr lang="en-US" altLang="zh-CN" sz="2000" dirty="0" smtClean="0">
              <a:ea typeface="宋体" pitchFamily="2" charset="-122"/>
            </a:endParaRPr>
          </a:p>
          <a:p>
            <a:pPr lvl="1"/>
            <a:r>
              <a:rPr lang="zh-CN" altLang="en-US" sz="2000" dirty="0" smtClean="0">
                <a:ea typeface="宋体" pitchFamily="2" charset="-122"/>
              </a:rPr>
              <a:t>对于使用计算机绘制的具有明显边界的图形，</a:t>
            </a:r>
            <a:r>
              <a:rPr lang="en-US" altLang="zh-CN" sz="2000" dirty="0" smtClean="0">
                <a:ea typeface="宋体" pitchFamily="2" charset="-122"/>
              </a:rPr>
              <a:t>JPEG</a:t>
            </a:r>
            <a:r>
              <a:rPr lang="zh-CN" altLang="en-US" sz="2000" dirty="0" smtClean="0">
                <a:ea typeface="宋体" pitchFamily="2" charset="-122"/>
              </a:rPr>
              <a:t>编码方式的处理效果不佳</a:t>
            </a:r>
            <a:endParaRPr lang="zh-CN" altLang="en-US"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smtClean="0">
                <a:ea typeface="宋体" pitchFamily="2" charset="-122"/>
              </a:rPr>
              <a:t>PSD</a:t>
            </a:r>
            <a:endParaRPr lang="zh-CN" altLang="en-US" smtClean="0">
              <a:ea typeface="宋体" pitchFamily="2" charset="-122"/>
            </a:endParaRPr>
          </a:p>
        </p:txBody>
      </p:sp>
      <p:sp>
        <p:nvSpPr>
          <p:cNvPr id="105475" name="内容占位符 2"/>
          <p:cNvSpPr>
            <a:spLocks noGrp="1"/>
          </p:cNvSpPr>
          <p:nvPr>
            <p:ph idx="1"/>
          </p:nvPr>
        </p:nvSpPr>
        <p:spPr/>
        <p:txBody>
          <a:bodyPr/>
          <a:lstStyle/>
          <a:p>
            <a:r>
              <a:rPr lang="zh-CN" altLang="en-US" sz="2800" dirty="0" smtClean="0">
                <a:latin typeface="宋体" pitchFamily="2" charset="-122"/>
                <a:ea typeface="宋体" pitchFamily="2" charset="-122"/>
              </a:rPr>
              <a:t>是</a:t>
            </a:r>
            <a:r>
              <a:rPr lang="en-US" altLang="zh-CN" sz="2800" dirty="0" smtClean="0">
                <a:ea typeface="宋体" pitchFamily="2" charset="-122"/>
              </a:rPr>
              <a:t>Adobe</a:t>
            </a:r>
            <a:r>
              <a:rPr lang="zh-CN" altLang="en-US" sz="2800" dirty="0" smtClean="0">
                <a:latin typeface="宋体" pitchFamily="2" charset="-122"/>
                <a:ea typeface="宋体" pitchFamily="2" charset="-122"/>
              </a:rPr>
              <a:t>公司的图像处理软件</a:t>
            </a:r>
            <a:r>
              <a:rPr lang="en-US" altLang="zh-CN" sz="2800" dirty="0" smtClean="0">
                <a:ea typeface="宋体" pitchFamily="2" charset="-122"/>
              </a:rPr>
              <a:t>Photoshop</a:t>
            </a:r>
            <a:r>
              <a:rPr lang="zh-CN" altLang="en-US" sz="2800" dirty="0" smtClean="0">
                <a:latin typeface="宋体" pitchFamily="2" charset="-122"/>
                <a:ea typeface="宋体" pitchFamily="2" charset="-122"/>
              </a:rPr>
              <a:t>的专用格式。</a:t>
            </a:r>
            <a:endParaRPr lang="en-US" altLang="zh-CN" sz="2800" dirty="0" smtClean="0">
              <a:latin typeface="宋体" pitchFamily="2" charset="-122"/>
              <a:ea typeface="宋体" pitchFamily="2" charset="-122"/>
            </a:endParaRPr>
          </a:p>
          <a:p>
            <a:r>
              <a:rPr lang="en-US" altLang="zh-CN" sz="2800" dirty="0" smtClean="0">
                <a:ea typeface="宋体" pitchFamily="2" charset="-122"/>
              </a:rPr>
              <a:t>PSD</a:t>
            </a:r>
            <a:r>
              <a:rPr lang="zh-CN" altLang="en-US" sz="2800" dirty="0" smtClean="0">
                <a:latin typeface="宋体" pitchFamily="2" charset="-122"/>
                <a:ea typeface="宋体" pitchFamily="2" charset="-122"/>
              </a:rPr>
              <a:t>其实是</a:t>
            </a:r>
            <a:r>
              <a:rPr lang="en-US" altLang="zh-CN" sz="2800" dirty="0" smtClean="0">
                <a:ea typeface="宋体" pitchFamily="2" charset="-122"/>
              </a:rPr>
              <a:t>Photoshop</a:t>
            </a:r>
            <a:r>
              <a:rPr lang="zh-CN" altLang="en-US" sz="2800" dirty="0" smtClean="0">
                <a:latin typeface="宋体" pitchFamily="2" charset="-122"/>
                <a:ea typeface="宋体" pitchFamily="2" charset="-122"/>
              </a:rPr>
              <a:t>进行平面设计的一张</a:t>
            </a:r>
            <a:r>
              <a:rPr lang="zh-CN" altLang="en-US" sz="2800" dirty="0" smtClean="0">
                <a:latin typeface="Times New Roman" pitchFamily="18" charset="0"/>
                <a:ea typeface="宋体" pitchFamily="2" charset="-122"/>
              </a:rPr>
              <a:t>“</a:t>
            </a:r>
            <a:r>
              <a:rPr lang="zh-CN" altLang="en-US" sz="2800" dirty="0" smtClean="0">
                <a:latin typeface="宋体" pitchFamily="2" charset="-122"/>
                <a:ea typeface="宋体" pitchFamily="2" charset="-122"/>
              </a:rPr>
              <a:t>草稿图</a:t>
            </a:r>
            <a:r>
              <a:rPr lang="zh-CN" altLang="en-US" sz="2800" dirty="0" smtClean="0">
                <a:latin typeface="Times New Roman" pitchFamily="18" charset="0"/>
                <a:ea typeface="宋体" pitchFamily="2" charset="-122"/>
              </a:rPr>
              <a:t>”</a:t>
            </a:r>
            <a:r>
              <a:rPr lang="zh-CN" altLang="en-US" sz="2800" dirty="0" smtClean="0">
                <a:latin typeface="宋体" pitchFamily="2" charset="-122"/>
                <a:ea typeface="宋体" pitchFamily="2" charset="-122"/>
              </a:rPr>
              <a:t>，它里面包含有各种图层、通道、参考线、注释等多种设计的样稿，以便于下次打开文件时可以修改上一次的设计。</a:t>
            </a:r>
            <a:endParaRPr lang="en-US" altLang="zh-CN" sz="2800" dirty="0" smtClean="0">
              <a:latin typeface="宋体" pitchFamily="2" charset="-122"/>
              <a:ea typeface="宋体" pitchFamily="2" charset="-122"/>
            </a:endParaRPr>
          </a:p>
          <a:p>
            <a:r>
              <a:rPr lang="zh-CN" altLang="en-US" sz="2800" dirty="0" smtClean="0">
                <a:ea typeface="宋体" pitchFamily="2" charset="-122"/>
              </a:rPr>
              <a:t>文件一般比较大，但保存成这种格式会有利于用</a:t>
            </a:r>
            <a:r>
              <a:rPr lang="en-US" altLang="zh-CN" sz="2800" dirty="0" smtClean="0">
                <a:ea typeface="宋体" pitchFamily="2" charset="-122"/>
              </a:rPr>
              <a:t>Photoshop</a:t>
            </a:r>
            <a:r>
              <a:rPr lang="zh-CN" altLang="en-US" sz="2800" dirty="0" smtClean="0">
                <a:ea typeface="宋体" pitchFamily="2" charset="-122"/>
              </a:rPr>
              <a:t>进行修改处理</a:t>
            </a:r>
          </a:p>
          <a:p>
            <a:endParaRPr lang="zh-CN" altLang="en-US" dirty="0" smtClean="0">
              <a:ea typeface="宋体" pitchFamily="2" charset="-122"/>
            </a:endParaRPr>
          </a:p>
        </p:txBody>
      </p:sp>
      <p:sp>
        <p:nvSpPr>
          <p:cNvPr id="1054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en-US" altLang="zh-CN" smtClean="0">
                <a:ea typeface="宋体" pitchFamily="2" charset="-122"/>
              </a:rPr>
              <a:t>PCX</a:t>
            </a:r>
            <a:endParaRPr lang="zh-CN" altLang="en-US" smtClean="0">
              <a:ea typeface="宋体" pitchFamily="2" charset="-122"/>
            </a:endParaRPr>
          </a:p>
        </p:txBody>
      </p:sp>
      <p:sp>
        <p:nvSpPr>
          <p:cNvPr id="106499" name="内容占位符 2"/>
          <p:cNvSpPr>
            <a:spLocks noGrp="1"/>
          </p:cNvSpPr>
          <p:nvPr>
            <p:ph idx="1"/>
          </p:nvPr>
        </p:nvSpPr>
        <p:spPr/>
        <p:txBody>
          <a:bodyPr/>
          <a:lstStyle/>
          <a:p>
            <a:r>
              <a:rPr lang="zh-CN" altLang="en-US" sz="2400" dirty="0" smtClean="0">
                <a:latin typeface="Times New Roman" pitchFamily="18" charset="0"/>
                <a:ea typeface="宋体" pitchFamily="2" charset="-122"/>
              </a:rPr>
              <a:t>是</a:t>
            </a:r>
            <a:r>
              <a:rPr lang="en-US" altLang="zh-CN" sz="2400" dirty="0" smtClean="0">
                <a:ea typeface="宋体" pitchFamily="2" charset="-122"/>
              </a:rPr>
              <a:t>ZSOFT</a:t>
            </a:r>
            <a:r>
              <a:rPr lang="zh-CN" altLang="en-US" sz="2400" dirty="0" smtClean="0">
                <a:latin typeface="Times New Roman" pitchFamily="18" charset="0"/>
                <a:ea typeface="宋体" pitchFamily="2" charset="-122"/>
              </a:rPr>
              <a:t>公司在开发图像处理软件</a:t>
            </a:r>
            <a:r>
              <a:rPr lang="en-US" altLang="zh-CN" sz="2400" dirty="0" smtClean="0">
                <a:ea typeface="宋体" pitchFamily="2" charset="-122"/>
              </a:rPr>
              <a:t>Paint Brush</a:t>
            </a:r>
            <a:r>
              <a:rPr lang="zh-CN" altLang="en-US" sz="2400" dirty="0" smtClean="0">
                <a:latin typeface="Times New Roman" pitchFamily="18" charset="0"/>
                <a:ea typeface="宋体" pitchFamily="2" charset="-122"/>
              </a:rPr>
              <a:t>时开发的一种格式，它主要与商业图像软件</a:t>
            </a:r>
            <a:r>
              <a:rPr lang="en-US" altLang="zh-CN" sz="2400" dirty="0" smtClean="0">
                <a:ea typeface="宋体" pitchFamily="2" charset="-122"/>
              </a:rPr>
              <a:t>PC-Paint Brush</a:t>
            </a:r>
            <a:r>
              <a:rPr lang="zh-CN" altLang="en-US" sz="2400" dirty="0" smtClean="0">
                <a:latin typeface="Times New Roman" pitchFamily="18" charset="0"/>
                <a:ea typeface="宋体" pitchFamily="2" charset="-122"/>
              </a:rPr>
              <a:t>一起使用。后来</a:t>
            </a:r>
            <a:r>
              <a:rPr lang="zh-CN" altLang="en-US" sz="2400" dirty="0" smtClean="0"/>
              <a:t>美国微软公司将该绘图软件移植到</a:t>
            </a:r>
            <a:r>
              <a:rPr lang="en-US" altLang="zh-CN" sz="2400" dirty="0" smtClean="0">
                <a:ea typeface="宋体" pitchFamily="2" charset="-122"/>
              </a:rPr>
              <a:t>Windows</a:t>
            </a:r>
            <a:r>
              <a:rPr lang="zh-CN" altLang="en-US" sz="2400" dirty="0" smtClean="0">
                <a:ea typeface="宋体" pitchFamily="2" charset="-122"/>
              </a:rPr>
              <a:t>中，成为一个重要的功能模块</a:t>
            </a:r>
          </a:p>
          <a:p>
            <a:r>
              <a:rPr lang="en-US" altLang="zh-CN" sz="2400" dirty="0" smtClean="0">
                <a:ea typeface="宋体" pitchFamily="2" charset="-122"/>
              </a:rPr>
              <a:t> PCX</a:t>
            </a:r>
            <a:r>
              <a:rPr lang="zh-CN" altLang="en-US" sz="2400" dirty="0" smtClean="0">
                <a:ea typeface="宋体" pitchFamily="2" charset="-122"/>
              </a:rPr>
              <a:t>文件可以分成三类：各种单色</a:t>
            </a:r>
            <a:r>
              <a:rPr lang="en-US" altLang="zh-CN" sz="2400" dirty="0" smtClean="0">
                <a:ea typeface="宋体" pitchFamily="2" charset="-122"/>
              </a:rPr>
              <a:t>PCX</a:t>
            </a:r>
            <a:r>
              <a:rPr lang="zh-CN" altLang="en-US" sz="2400" dirty="0" smtClean="0">
                <a:ea typeface="宋体" pitchFamily="2" charset="-122"/>
              </a:rPr>
              <a:t>文件、不超过</a:t>
            </a:r>
            <a:r>
              <a:rPr lang="en-US" altLang="zh-CN" sz="2400" dirty="0" smtClean="0">
                <a:ea typeface="宋体" pitchFamily="2" charset="-122"/>
              </a:rPr>
              <a:t>16</a:t>
            </a:r>
            <a:r>
              <a:rPr lang="zh-CN" altLang="en-US" sz="2400" dirty="0" smtClean="0">
                <a:ea typeface="宋体" pitchFamily="2" charset="-122"/>
              </a:rPr>
              <a:t>种颜色的</a:t>
            </a:r>
            <a:r>
              <a:rPr lang="en-US" altLang="zh-CN" sz="2400" dirty="0" smtClean="0">
                <a:ea typeface="宋体" pitchFamily="2" charset="-122"/>
              </a:rPr>
              <a:t>PCX</a:t>
            </a:r>
            <a:r>
              <a:rPr lang="zh-CN" altLang="en-US" sz="2400" dirty="0" smtClean="0">
                <a:ea typeface="宋体" pitchFamily="2" charset="-122"/>
              </a:rPr>
              <a:t>文件、具有</a:t>
            </a:r>
            <a:r>
              <a:rPr lang="en-US" altLang="zh-CN" sz="2400" dirty="0" smtClean="0">
                <a:ea typeface="宋体" pitchFamily="2" charset="-122"/>
              </a:rPr>
              <a:t>256</a:t>
            </a:r>
            <a:r>
              <a:rPr lang="zh-CN" altLang="en-US" sz="2400" dirty="0" smtClean="0">
                <a:ea typeface="宋体" pitchFamily="2" charset="-122"/>
              </a:rPr>
              <a:t>颜色的</a:t>
            </a:r>
            <a:r>
              <a:rPr lang="en-US" altLang="zh-CN" sz="2400" dirty="0" smtClean="0">
                <a:ea typeface="宋体" pitchFamily="2" charset="-122"/>
              </a:rPr>
              <a:t>PCX</a:t>
            </a:r>
            <a:r>
              <a:rPr lang="zh-CN" altLang="en-US" sz="2400" dirty="0" smtClean="0">
                <a:ea typeface="宋体" pitchFamily="2" charset="-122"/>
              </a:rPr>
              <a:t>图像文件，可选深度</a:t>
            </a:r>
            <a:r>
              <a:rPr lang="en-US" altLang="zh-CN" sz="2400" dirty="0" smtClean="0">
                <a:ea typeface="宋体" pitchFamily="2" charset="-122"/>
              </a:rPr>
              <a:t>1</a:t>
            </a:r>
            <a:r>
              <a:rPr lang="zh-CN" altLang="en-US" sz="2400" dirty="0" smtClean="0">
                <a:ea typeface="宋体" pitchFamily="2" charset="-122"/>
              </a:rPr>
              <a:t>，</a:t>
            </a:r>
            <a:r>
              <a:rPr lang="en-US" altLang="zh-CN" sz="2400" dirty="0" smtClean="0">
                <a:ea typeface="宋体" pitchFamily="2" charset="-122"/>
              </a:rPr>
              <a:t>4</a:t>
            </a:r>
            <a:r>
              <a:rPr lang="zh-CN" altLang="en-US" sz="2400" dirty="0" smtClean="0">
                <a:ea typeface="宋体" pitchFamily="2" charset="-122"/>
              </a:rPr>
              <a:t>，</a:t>
            </a:r>
            <a:r>
              <a:rPr lang="en-US" altLang="zh-CN" sz="2400" dirty="0" smtClean="0">
                <a:ea typeface="宋体" pitchFamily="2" charset="-122"/>
              </a:rPr>
              <a:t>8bit</a:t>
            </a:r>
            <a:r>
              <a:rPr lang="zh-CN" altLang="en-US" sz="2400" dirty="0" smtClean="0">
                <a:ea typeface="宋体" pitchFamily="2" charset="-122"/>
              </a:rPr>
              <a:t>。</a:t>
            </a:r>
            <a:endParaRPr lang="en-US" altLang="zh-CN" sz="2400" dirty="0" smtClean="0">
              <a:ea typeface="宋体" pitchFamily="2" charset="-122"/>
            </a:endParaRPr>
          </a:p>
          <a:p>
            <a:r>
              <a:rPr lang="zh-CN" altLang="en-US" sz="2400" dirty="0" smtClean="0">
                <a:ea typeface="宋体" pitchFamily="2" charset="-122"/>
              </a:rPr>
              <a:t>由于该格式出现的时间较长，并且具有压缩及全彩色的能力，所以</a:t>
            </a:r>
            <a:r>
              <a:rPr lang="en-US" altLang="zh-CN" sz="2400" dirty="0" smtClean="0">
                <a:ea typeface="宋体" pitchFamily="2" charset="-122"/>
              </a:rPr>
              <a:t>PCX</a:t>
            </a:r>
            <a:r>
              <a:rPr lang="zh-CN" altLang="en-US" sz="2400" dirty="0" smtClean="0">
                <a:ea typeface="宋体" pitchFamily="2" charset="-122"/>
              </a:rPr>
              <a:t>格式现在仍十分流行</a:t>
            </a:r>
            <a:endParaRPr lang="en-US" altLang="zh-CN" sz="2400" dirty="0" smtClean="0">
              <a:ea typeface="宋体" pitchFamily="2" charset="-122"/>
            </a:endParaRPr>
          </a:p>
          <a:p>
            <a:r>
              <a:rPr lang="zh-CN" altLang="en-US" sz="2400" dirty="0" smtClean="0">
                <a:ea typeface="宋体" pitchFamily="2" charset="-122"/>
              </a:rPr>
              <a:t>是经过压缩的格式，采用</a:t>
            </a:r>
            <a:r>
              <a:rPr lang="en-US" altLang="zh-CN" sz="2400" dirty="0" smtClean="0">
                <a:ea typeface="宋体" pitchFamily="2" charset="-122"/>
              </a:rPr>
              <a:t>RLE</a:t>
            </a:r>
            <a:r>
              <a:rPr lang="zh-CN" altLang="en-US" sz="2400" dirty="0" smtClean="0">
                <a:ea typeface="宋体" pitchFamily="2" charset="-122"/>
              </a:rPr>
              <a:t>行程编码，占用磁盘空间较少。</a:t>
            </a:r>
          </a:p>
          <a:p>
            <a:endParaRPr lang="zh-CN" altLang="en-US" dirty="0" smtClean="0">
              <a:ea typeface="宋体" pitchFamily="2" charset="-122"/>
            </a:endParaRPr>
          </a:p>
        </p:txBody>
      </p:sp>
      <p:sp>
        <p:nvSpPr>
          <p:cNvPr id="1065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TGA</a:t>
            </a:r>
            <a:endParaRPr lang="zh-CN" altLang="en-US" dirty="0"/>
          </a:p>
        </p:txBody>
      </p:sp>
      <p:sp>
        <p:nvSpPr>
          <p:cNvPr id="3" name="内容占位符 2"/>
          <p:cNvSpPr>
            <a:spLocks noGrp="1"/>
          </p:cNvSpPr>
          <p:nvPr>
            <p:ph idx="1"/>
          </p:nvPr>
        </p:nvSpPr>
        <p:spPr>
          <a:xfrm>
            <a:off x="899592" y="980728"/>
            <a:ext cx="7787208" cy="5616624"/>
          </a:xfrm>
        </p:spPr>
        <p:txBody>
          <a:bodyPr/>
          <a:lstStyle/>
          <a:p>
            <a:r>
              <a:rPr lang="en-US" altLang="zh-CN" sz="2400" dirty="0" err="1" smtClean="0"/>
              <a:t>Targa</a:t>
            </a:r>
            <a:r>
              <a:rPr lang="en-US" altLang="zh-CN" sz="2400" dirty="0" smtClean="0"/>
              <a:t> Image Format</a:t>
            </a:r>
            <a:r>
              <a:rPr lang="zh-CN" altLang="en-US" sz="2400" dirty="0" smtClean="0"/>
              <a:t>的缩写</a:t>
            </a:r>
            <a:endParaRPr lang="en-US" altLang="zh-CN" sz="2400" dirty="0" smtClean="0"/>
          </a:p>
          <a:p>
            <a:r>
              <a:rPr lang="zh-CN" altLang="en-US" sz="2400" dirty="0" smtClean="0"/>
              <a:t>由</a:t>
            </a:r>
            <a:r>
              <a:rPr lang="en-US" altLang="zh-CN" sz="2400" dirty="0" err="1" smtClean="0"/>
              <a:t>Truevision</a:t>
            </a:r>
            <a:r>
              <a:rPr lang="zh-CN" altLang="en-US" sz="2400" dirty="0" smtClean="0"/>
              <a:t>公司开发，最初的目的是支持本公司生产的</a:t>
            </a:r>
            <a:r>
              <a:rPr lang="en-US" altLang="zh-CN" sz="2400" dirty="0" err="1" smtClean="0"/>
              <a:t>Targa</a:t>
            </a:r>
            <a:r>
              <a:rPr lang="zh-CN" altLang="en-US" sz="2400" dirty="0" smtClean="0"/>
              <a:t>图形卡</a:t>
            </a:r>
            <a:endParaRPr lang="en-US" altLang="zh-CN" sz="2400" dirty="0" smtClean="0"/>
          </a:p>
          <a:p>
            <a:r>
              <a:rPr lang="zh-CN" altLang="en-US" sz="2400" dirty="0" smtClean="0"/>
              <a:t>目前成为世界的通用格式，被应用到多个专门的领域（动画制作，模拟显示，影视画面合成）</a:t>
            </a:r>
            <a:endParaRPr lang="en-US" altLang="zh-CN" sz="2400" dirty="0" smtClean="0"/>
          </a:p>
          <a:p>
            <a:r>
              <a:rPr lang="zh-CN" altLang="en-US" sz="2400" dirty="0" smtClean="0"/>
              <a:t>支持任意尺寸的图像</a:t>
            </a:r>
            <a:endParaRPr lang="en-US" altLang="zh-CN" sz="2400" dirty="0" smtClean="0"/>
          </a:p>
          <a:p>
            <a:r>
              <a:rPr lang="zh-CN" altLang="en-US" sz="2400" dirty="0" smtClean="0"/>
              <a:t>支持</a:t>
            </a:r>
            <a:r>
              <a:rPr lang="en-US" altLang="zh-CN" sz="2400" dirty="0" smtClean="0"/>
              <a:t>1bit</a:t>
            </a:r>
            <a:r>
              <a:rPr lang="zh-CN" altLang="en-US" sz="2400" dirty="0" smtClean="0"/>
              <a:t>单色到</a:t>
            </a:r>
            <a:r>
              <a:rPr lang="en-US" altLang="zh-CN" sz="2400" dirty="0" smtClean="0"/>
              <a:t>32bit</a:t>
            </a:r>
            <a:r>
              <a:rPr lang="zh-CN" altLang="en-US" sz="2400" dirty="0" smtClean="0"/>
              <a:t>真彩色模式的所有图像，特别适合影视广播级的动画制作</a:t>
            </a:r>
            <a:endParaRPr lang="en-US" altLang="zh-CN" sz="2400" dirty="0" smtClean="0"/>
          </a:p>
          <a:p>
            <a:r>
              <a:rPr lang="zh-CN" altLang="en-US" sz="2400" dirty="0" smtClean="0"/>
              <a:t>图像的存储具有可选择性，图像数据既可以按照从上到下、从左到右的顺序进行存储，也可以相反的顺序存储</a:t>
            </a:r>
            <a:endParaRPr lang="en-US" altLang="zh-CN" sz="2400" dirty="0" smtClean="0"/>
          </a:p>
          <a:p>
            <a:r>
              <a:rPr lang="en-US" altLang="zh-CN" sz="2400" dirty="0" smtClean="0"/>
              <a:t>TGA</a:t>
            </a:r>
            <a:r>
              <a:rPr lang="zh-CN" altLang="en-US" sz="2400" dirty="0" smtClean="0"/>
              <a:t>格式的图像对硬件的依赖性强，如果显示卡不具备</a:t>
            </a:r>
            <a:r>
              <a:rPr lang="en-US" altLang="zh-CN" sz="2400" dirty="0" smtClean="0"/>
              <a:t>24bit</a:t>
            </a:r>
            <a:r>
              <a:rPr lang="zh-CN" altLang="en-US" sz="2400" dirty="0" smtClean="0"/>
              <a:t>或</a:t>
            </a:r>
            <a:r>
              <a:rPr lang="en-US" altLang="zh-CN" sz="2400" dirty="0" smtClean="0"/>
              <a:t>32bit</a:t>
            </a:r>
            <a:r>
              <a:rPr lang="zh-CN" altLang="en-US" sz="2400" dirty="0" smtClean="0"/>
              <a:t>的显示能力，该格式的图像将不能正确显示</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TGA</a:t>
            </a:r>
            <a:r>
              <a:rPr lang="zh-CN" altLang="en-US" dirty="0" smtClean="0"/>
              <a:t>文件结构示意图</a:t>
            </a:r>
            <a:endParaRPr lang="zh-CN" altLang="en-US" dirty="0"/>
          </a:p>
        </p:txBody>
      </p:sp>
      <p:sp>
        <p:nvSpPr>
          <p:cNvPr id="3" name="内容占位符 2"/>
          <p:cNvSpPr>
            <a:spLocks noGrp="1"/>
          </p:cNvSpPr>
          <p:nvPr>
            <p:ph idx="1"/>
          </p:nvPr>
        </p:nvSpPr>
        <p:spPr>
          <a:xfrm>
            <a:off x="2977480" y="1628800"/>
            <a:ext cx="5842992" cy="4176464"/>
          </a:xfrm>
        </p:spPr>
        <p:txBody>
          <a:bodyPr/>
          <a:lstStyle/>
          <a:p>
            <a:r>
              <a:rPr lang="zh-CN" altLang="en-US" sz="2400" dirty="0" smtClean="0"/>
              <a:t>文件头主要用于说明</a:t>
            </a:r>
            <a:r>
              <a:rPr lang="en-US" altLang="zh-CN" sz="2400" dirty="0" smtClean="0"/>
              <a:t>TGA</a:t>
            </a:r>
            <a:r>
              <a:rPr lang="zh-CN" altLang="en-US" sz="2400" dirty="0" smtClean="0"/>
              <a:t>文件的出处、颜色映象表类型、图像数据存储类型、图像数据存储顺序等内容</a:t>
            </a:r>
            <a:endParaRPr lang="en-US" altLang="zh-CN" sz="2400" dirty="0" smtClean="0"/>
          </a:p>
          <a:p>
            <a:r>
              <a:rPr lang="zh-CN" altLang="en-US" sz="2400" dirty="0" smtClean="0"/>
              <a:t>调色板数据块信息是可选择部分，包括</a:t>
            </a:r>
            <a:r>
              <a:rPr lang="en-US" altLang="zh-CN" sz="2400" dirty="0" smtClean="0"/>
              <a:t>TGA</a:t>
            </a:r>
            <a:r>
              <a:rPr lang="zh-CN" altLang="en-US" sz="2400" dirty="0" smtClean="0"/>
              <a:t>图像文件格式的调色板数据块构成方式、图像数据的组织方式等</a:t>
            </a:r>
            <a:endParaRPr lang="en-US" altLang="zh-CN" sz="2400" dirty="0" smtClean="0"/>
          </a:p>
          <a:p>
            <a:r>
              <a:rPr lang="zh-CN" altLang="en-US" sz="2400" dirty="0" smtClean="0"/>
              <a:t>图像数据区用于存储大量的图像数据</a:t>
            </a:r>
            <a:endParaRPr lang="en-US" altLang="zh-CN" sz="2400" dirty="0" smtClean="0"/>
          </a:p>
          <a:p>
            <a:r>
              <a:rPr lang="zh-CN" altLang="en-US" sz="2400" dirty="0" smtClean="0"/>
              <a:t>数据补充区用于表明当前文件是新版本（</a:t>
            </a:r>
            <a:r>
              <a:rPr lang="en-US" altLang="zh-CN" sz="2400" dirty="0" smtClean="0"/>
              <a:t>2.0</a:t>
            </a:r>
            <a:r>
              <a:rPr lang="zh-CN" altLang="en-US" sz="2400" dirty="0" smtClean="0"/>
              <a:t>）文件，分为开发者目录区和扩充数据区</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9" name="AutoShape 4"/>
          <p:cNvSpPr>
            <a:spLocks noChangeArrowheads="1"/>
          </p:cNvSpPr>
          <p:nvPr/>
        </p:nvSpPr>
        <p:spPr bwMode="auto">
          <a:xfrm>
            <a:off x="233958" y="1844204"/>
            <a:ext cx="2609850" cy="792162"/>
          </a:xfrm>
          <a:prstGeom prst="flowChartProcess">
            <a:avLst/>
          </a:prstGeom>
          <a:solidFill>
            <a:schemeClr val="hlink"/>
          </a:solidFill>
          <a:ln w="9525">
            <a:solidFill>
              <a:schemeClr val="tx1"/>
            </a:solidFill>
            <a:miter lim="800000"/>
            <a:headEnd/>
            <a:tailEnd/>
          </a:ln>
          <a:effectLst/>
        </p:spPr>
        <p:txBody>
          <a:bodyPr wrap="none" anchor="ctr"/>
          <a:lstStyle/>
          <a:p>
            <a:pPr algn="ctr"/>
            <a:r>
              <a:rPr kumimoji="0" lang="zh-CN" altLang="en-US" b="1" dirty="0">
                <a:latin typeface="Arial" pitchFamily="34" charset="0"/>
              </a:rPr>
              <a:t>文件头</a:t>
            </a:r>
          </a:p>
        </p:txBody>
      </p:sp>
      <p:sp>
        <p:nvSpPr>
          <p:cNvPr id="10" name="AutoShape 5"/>
          <p:cNvSpPr>
            <a:spLocks noChangeArrowheads="1"/>
          </p:cNvSpPr>
          <p:nvPr/>
        </p:nvSpPr>
        <p:spPr bwMode="auto">
          <a:xfrm>
            <a:off x="233958" y="2636366"/>
            <a:ext cx="2609850" cy="792163"/>
          </a:xfrm>
          <a:prstGeom prst="flowChartProcess">
            <a:avLst/>
          </a:prstGeom>
          <a:solidFill>
            <a:schemeClr val="hlink"/>
          </a:solidFill>
          <a:ln w="9525">
            <a:solidFill>
              <a:schemeClr val="tx1"/>
            </a:solidFill>
            <a:miter lim="800000"/>
            <a:headEnd/>
            <a:tailEnd/>
          </a:ln>
          <a:effectLst/>
        </p:spPr>
        <p:txBody>
          <a:bodyPr wrap="none" anchor="ctr"/>
          <a:lstStyle/>
          <a:p>
            <a:pPr algn="ctr"/>
            <a:r>
              <a:rPr kumimoji="0" lang="zh-CN" altLang="en-US" b="1">
                <a:latin typeface="Arial" pitchFamily="34" charset="0"/>
              </a:rPr>
              <a:t>调色板数据块信息</a:t>
            </a:r>
          </a:p>
        </p:txBody>
      </p:sp>
      <p:sp>
        <p:nvSpPr>
          <p:cNvPr id="11" name="AutoShape 6"/>
          <p:cNvSpPr>
            <a:spLocks noChangeArrowheads="1"/>
          </p:cNvSpPr>
          <p:nvPr/>
        </p:nvSpPr>
        <p:spPr bwMode="auto">
          <a:xfrm>
            <a:off x="233958" y="3428529"/>
            <a:ext cx="2609850" cy="1152525"/>
          </a:xfrm>
          <a:prstGeom prst="flowChartProcess">
            <a:avLst/>
          </a:prstGeom>
          <a:solidFill>
            <a:schemeClr val="hlink"/>
          </a:solidFill>
          <a:ln w="9525">
            <a:solidFill>
              <a:schemeClr val="tx1"/>
            </a:solidFill>
            <a:miter lim="800000"/>
            <a:headEnd/>
            <a:tailEnd/>
          </a:ln>
          <a:effectLst/>
        </p:spPr>
        <p:txBody>
          <a:bodyPr wrap="none" anchor="ctr"/>
          <a:lstStyle/>
          <a:p>
            <a:pPr algn="ctr"/>
            <a:r>
              <a:rPr kumimoji="0" lang="zh-CN" altLang="en-US" b="1">
                <a:latin typeface="Arial" pitchFamily="34" charset="0"/>
              </a:rPr>
              <a:t>图像数据</a:t>
            </a:r>
          </a:p>
        </p:txBody>
      </p:sp>
      <p:sp>
        <p:nvSpPr>
          <p:cNvPr id="12" name="AutoShape 7"/>
          <p:cNvSpPr>
            <a:spLocks noChangeArrowheads="1"/>
          </p:cNvSpPr>
          <p:nvPr/>
        </p:nvSpPr>
        <p:spPr bwMode="auto">
          <a:xfrm>
            <a:off x="233958" y="4581054"/>
            <a:ext cx="2609850" cy="792162"/>
          </a:xfrm>
          <a:prstGeom prst="flowChartProcess">
            <a:avLst/>
          </a:prstGeom>
          <a:solidFill>
            <a:schemeClr val="hlink"/>
          </a:solidFill>
          <a:ln w="9525">
            <a:solidFill>
              <a:schemeClr val="tx1"/>
            </a:solidFill>
            <a:miter lim="800000"/>
            <a:headEnd/>
            <a:tailEnd/>
          </a:ln>
          <a:effectLst/>
        </p:spPr>
        <p:txBody>
          <a:bodyPr wrap="none" anchor="ctr"/>
          <a:lstStyle/>
          <a:p>
            <a:pPr algn="ctr"/>
            <a:r>
              <a:rPr kumimoji="0" lang="zh-CN" altLang="en-US" b="1">
                <a:latin typeface="Arial" pitchFamily="34" charset="0"/>
              </a:rPr>
              <a:t>数据补充区</a:t>
            </a:r>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smtClean="0">
                <a:ea typeface="宋体" pitchFamily="2" charset="-122"/>
              </a:rPr>
              <a:t>常见的位图文件格式</a:t>
            </a:r>
          </a:p>
        </p:txBody>
      </p:sp>
      <p:sp>
        <p:nvSpPr>
          <p:cNvPr id="10752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1128"/>
          <p:cNvGraphicFramePr>
            <a:graphicFrameLocks noGrp="1"/>
          </p:cNvGraphicFramePr>
          <p:nvPr/>
        </p:nvGraphicFramePr>
        <p:xfrm>
          <a:off x="1214438" y="1785938"/>
          <a:ext cx="6786610" cy="3714776"/>
        </p:xfrm>
        <a:graphic>
          <a:graphicData uri="http://schemas.openxmlformats.org/drawingml/2006/table">
            <a:tbl>
              <a:tblPr/>
              <a:tblGrid>
                <a:gridCol w="2450628"/>
                <a:gridCol w="4335982"/>
              </a:tblGrid>
              <a:tr h="46434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Arial" charset="0"/>
                          <a:ea typeface="黑体" pitchFamily="2" charset="-122"/>
                          <a:cs typeface="Arial" charset="0"/>
                        </a:rPr>
                        <a:t>图片类型</a:t>
                      </a:r>
                      <a:endParaRPr kumimoji="1" lang="zh-CN" altLang="en-US" sz="18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Arial" charset="0"/>
                          <a:ea typeface="黑体" pitchFamily="2" charset="-122"/>
                          <a:cs typeface="Arial" charset="0"/>
                        </a:rPr>
                        <a:t>说明</a:t>
                      </a:r>
                      <a:endParaRPr kumimoji="1" lang="zh-CN" altLang="en-US" sz="18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BMP</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鲜艳、细腻，但尺寸大</a:t>
                      </a:r>
                      <a:endParaRPr kumimoji="1" lang="zh-CN" altLang="en-US" sz="18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GIF</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尺寸小，有小动画效果</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JPEG</a:t>
                      </a: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JPG</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质量高，尺寸小，略失真</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TIFF</a:t>
                      </a: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TIF</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用于扫描仪、</a:t>
                      </a: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OCR</a:t>
                      </a: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系统</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PNG</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适合在网络上传输及打开</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PSD</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Photoshp</a:t>
                      </a: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专用，图像细腻</a:t>
                      </a:r>
                      <a:endParaRPr kumimoji="1" lang="zh-CN" altLang="en-US"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PCX</a:t>
                      </a:r>
                      <a:endParaRPr kumimoji="1" lang="en-US" altLang="zh-CN" sz="1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压缩比适中，能快速打开</a:t>
                      </a:r>
                      <a:endParaRPr kumimoji="1" lang="zh-CN" altLang="en-US" sz="18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图像数据量对比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 Box 3"/>
          <p:cNvSpPr txBox="1">
            <a:spLocks noChangeArrowheads="1"/>
          </p:cNvSpPr>
          <p:nvPr/>
        </p:nvSpPr>
        <p:spPr bwMode="auto">
          <a:xfrm>
            <a:off x="2555776" y="1171575"/>
            <a:ext cx="2244824" cy="1200329"/>
          </a:xfrm>
          <a:prstGeom prst="rect">
            <a:avLst/>
          </a:prstGeom>
          <a:noFill/>
          <a:ln w="9525">
            <a:noFill/>
            <a:miter lim="800000"/>
            <a:headEnd/>
            <a:tailEnd/>
          </a:ln>
          <a:effectLst/>
        </p:spPr>
        <p:txBody>
          <a:bodyPr wrap="square">
            <a:spAutoFit/>
          </a:bodyPr>
          <a:lstStyle/>
          <a:p>
            <a:pPr algn="r" eaLnBrk="1" hangingPunct="1">
              <a:spcBef>
                <a:spcPct val="30000"/>
              </a:spcBef>
            </a:pPr>
            <a:r>
              <a:rPr lang="en-US" altLang="zh-CN" sz="2000" dirty="0" smtClean="0">
                <a:latin typeface="+mn-lt"/>
              </a:rPr>
              <a:t>A4</a:t>
            </a:r>
            <a:r>
              <a:rPr lang="zh-CN" altLang="zh-CN" sz="2000" dirty="0" smtClean="0">
                <a:latin typeface="+mn-lt"/>
              </a:rPr>
              <a:t>幅面(横)</a:t>
            </a:r>
          </a:p>
          <a:p>
            <a:pPr algn="r" eaLnBrk="1" hangingPunct="1">
              <a:spcBef>
                <a:spcPct val="30000"/>
              </a:spcBef>
            </a:pPr>
            <a:r>
              <a:rPr lang="en-US" altLang="zh-CN" sz="2000" dirty="0" smtClean="0">
                <a:latin typeface="+mn-lt"/>
              </a:rPr>
              <a:t>24 bit</a:t>
            </a:r>
            <a:r>
              <a:rPr lang="zh-CN" altLang="en-US" sz="2000" dirty="0" smtClean="0">
                <a:latin typeface="+mn-lt"/>
              </a:rPr>
              <a:t>彩色</a:t>
            </a:r>
          </a:p>
          <a:p>
            <a:pPr algn="r" eaLnBrk="1" hangingPunct="1">
              <a:spcBef>
                <a:spcPct val="30000"/>
              </a:spcBef>
            </a:pPr>
            <a:r>
              <a:rPr lang="en-US" altLang="zh-CN" sz="2000" dirty="0" smtClean="0">
                <a:latin typeface="+mn-lt"/>
              </a:rPr>
              <a:t>300 dpi</a:t>
            </a:r>
            <a:r>
              <a:rPr lang="zh-CN" altLang="en-US" sz="2000" dirty="0" smtClean="0">
                <a:latin typeface="+mn-lt"/>
              </a:rPr>
              <a:t>分辨率</a:t>
            </a:r>
          </a:p>
        </p:txBody>
      </p:sp>
      <p:grpSp>
        <p:nvGrpSpPr>
          <p:cNvPr id="3" name="Group 6"/>
          <p:cNvGrpSpPr>
            <a:grpSpLocks/>
          </p:cNvGrpSpPr>
          <p:nvPr/>
        </p:nvGrpSpPr>
        <p:grpSpPr bwMode="auto">
          <a:xfrm>
            <a:off x="457200" y="3095625"/>
            <a:ext cx="8229600" cy="409575"/>
            <a:chOff x="288" y="2064"/>
            <a:chExt cx="5184" cy="258"/>
          </a:xfrm>
        </p:grpSpPr>
        <p:sp>
          <p:nvSpPr>
            <p:cNvPr id="7" name="Text Box 7"/>
            <p:cNvSpPr txBox="1">
              <a:spLocks noChangeArrowheads="1"/>
            </p:cNvSpPr>
            <p:nvPr/>
          </p:nvSpPr>
          <p:spPr bwMode="auto">
            <a:xfrm>
              <a:off x="288" y="2064"/>
              <a:ext cx="960" cy="258"/>
            </a:xfrm>
            <a:prstGeom prst="rect">
              <a:avLst/>
            </a:prstGeom>
            <a:solidFill>
              <a:srgbClr val="8168FE"/>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itchFamily="18" charset="0"/>
                  <a:ea typeface="宋体" charset="-122"/>
                </a:rPr>
                <a:t>. jpg</a:t>
              </a:r>
            </a:p>
          </p:txBody>
        </p:sp>
        <p:sp>
          <p:nvSpPr>
            <p:cNvPr id="8" name="Text Box 8"/>
            <p:cNvSpPr txBox="1">
              <a:spLocks noChangeArrowheads="1"/>
            </p:cNvSpPr>
            <p:nvPr/>
          </p:nvSpPr>
          <p:spPr bwMode="auto">
            <a:xfrm>
              <a:off x="1248" y="2064"/>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dirty="0">
                  <a:solidFill>
                    <a:schemeClr val="bg1"/>
                  </a:solidFill>
                  <a:latin typeface="Times New Roman" pitchFamily="18" charset="0"/>
                  <a:ea typeface="宋体" charset="-122"/>
                </a:rPr>
                <a:t>      </a:t>
              </a:r>
              <a:r>
                <a:rPr lang="en-US" altLang="zh-CN" sz="2000" dirty="0">
                  <a:solidFill>
                    <a:schemeClr val="bg1"/>
                  </a:solidFill>
                  <a:latin typeface="Times New Roman" pitchFamily="18" charset="0"/>
                  <a:ea typeface="宋体" charset="-122"/>
                </a:rPr>
                <a:t>883 </a:t>
              </a:r>
              <a:r>
                <a:rPr lang="en-US" altLang="zh-CN" sz="1800" dirty="0">
                  <a:solidFill>
                    <a:schemeClr val="bg1"/>
                  </a:solidFill>
                  <a:latin typeface="Times New Roman" pitchFamily="18" charset="0"/>
                  <a:ea typeface="宋体" charset="-122"/>
                </a:rPr>
                <a:t>KB</a:t>
              </a:r>
              <a:endParaRPr lang="en-US" altLang="zh-CN" sz="2000" dirty="0">
                <a:solidFill>
                  <a:schemeClr val="bg1"/>
                </a:solidFill>
                <a:latin typeface="Times New Roman" pitchFamily="18" charset="0"/>
                <a:ea typeface="宋体" charset="-122"/>
              </a:endParaRPr>
            </a:p>
          </p:txBody>
        </p:sp>
        <p:sp>
          <p:nvSpPr>
            <p:cNvPr id="9" name="Text Box 9"/>
            <p:cNvSpPr txBox="1">
              <a:spLocks noChangeArrowheads="1"/>
            </p:cNvSpPr>
            <p:nvPr/>
          </p:nvSpPr>
          <p:spPr bwMode="auto">
            <a:xfrm>
              <a:off x="2544" y="2064"/>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en-US" sz="2000">
                  <a:solidFill>
                    <a:schemeClr val="bg1"/>
                  </a:solidFill>
                  <a:latin typeface="Times New Roman" pitchFamily="18" charset="0"/>
                  <a:ea typeface="宋体" charset="-122"/>
                </a:rPr>
                <a:t>损失</a:t>
              </a:r>
              <a:r>
                <a:rPr lang="en-US" altLang="zh-CN" sz="2000">
                  <a:solidFill>
                    <a:schemeClr val="bg1"/>
                  </a:solidFill>
                  <a:latin typeface="Times New Roman" pitchFamily="18" charset="0"/>
                  <a:ea typeface="宋体" charset="-122"/>
                </a:rPr>
                <a:t>15%</a:t>
              </a:r>
              <a:r>
                <a:rPr lang="zh-CN" altLang="en-US" sz="2000">
                  <a:solidFill>
                    <a:schemeClr val="bg1"/>
                  </a:solidFill>
                  <a:latin typeface="Times New Roman" pitchFamily="18" charset="0"/>
                  <a:ea typeface="宋体" charset="-122"/>
                </a:rPr>
                <a:t>色</a:t>
              </a:r>
            </a:p>
          </p:txBody>
        </p:sp>
        <p:sp>
          <p:nvSpPr>
            <p:cNvPr id="10" name="Text Box 10"/>
            <p:cNvSpPr txBox="1">
              <a:spLocks noChangeArrowheads="1"/>
            </p:cNvSpPr>
            <p:nvPr/>
          </p:nvSpPr>
          <p:spPr bwMode="auto">
            <a:xfrm>
              <a:off x="3888" y="2064"/>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en-US" sz="2000" dirty="0" smtClean="0">
                  <a:solidFill>
                    <a:schemeClr val="bg1"/>
                  </a:solidFill>
                  <a:latin typeface="Times New Roman" pitchFamily="18" charset="0"/>
                  <a:ea typeface="宋体" charset="-122"/>
                </a:rPr>
                <a:t>失真不够明显</a:t>
              </a:r>
              <a:endParaRPr lang="zh-CN" altLang="en-US" sz="2000" dirty="0">
                <a:solidFill>
                  <a:schemeClr val="bg1"/>
                </a:solidFill>
                <a:latin typeface="Times New Roman" pitchFamily="18" charset="0"/>
                <a:ea typeface="宋体" charset="-122"/>
              </a:endParaRPr>
            </a:p>
          </p:txBody>
        </p:sp>
      </p:grpSp>
      <p:grpSp>
        <p:nvGrpSpPr>
          <p:cNvPr id="6" name="Group 11"/>
          <p:cNvGrpSpPr>
            <a:grpSpLocks/>
          </p:cNvGrpSpPr>
          <p:nvPr/>
        </p:nvGrpSpPr>
        <p:grpSpPr bwMode="auto">
          <a:xfrm>
            <a:off x="457200" y="3629025"/>
            <a:ext cx="8229600" cy="409575"/>
            <a:chOff x="288" y="2400"/>
            <a:chExt cx="5184" cy="258"/>
          </a:xfrm>
        </p:grpSpPr>
        <p:sp>
          <p:nvSpPr>
            <p:cNvPr id="12" name="Text Box 12"/>
            <p:cNvSpPr txBox="1">
              <a:spLocks noChangeArrowheads="1"/>
            </p:cNvSpPr>
            <p:nvPr/>
          </p:nvSpPr>
          <p:spPr bwMode="auto">
            <a:xfrm>
              <a:off x="288" y="2400"/>
              <a:ext cx="960" cy="258"/>
            </a:xfrm>
            <a:prstGeom prst="rect">
              <a:avLst/>
            </a:prstGeom>
            <a:solidFill>
              <a:srgbClr val="5252D4"/>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itchFamily="18" charset="0"/>
                  <a:ea typeface="宋体" charset="-122"/>
                </a:rPr>
                <a:t>. gif</a:t>
              </a:r>
            </a:p>
          </p:txBody>
        </p:sp>
        <p:sp>
          <p:nvSpPr>
            <p:cNvPr id="13" name="Text Box 13"/>
            <p:cNvSpPr txBox="1">
              <a:spLocks noChangeArrowheads="1"/>
            </p:cNvSpPr>
            <p:nvPr/>
          </p:nvSpPr>
          <p:spPr bwMode="auto">
            <a:xfrm>
              <a:off x="1248" y="2400"/>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dirty="0">
                  <a:solidFill>
                    <a:schemeClr val="bg1"/>
                  </a:solidFill>
                  <a:latin typeface="Times New Roman" pitchFamily="18" charset="0"/>
                  <a:ea typeface="宋体" charset="-122"/>
                </a:rPr>
                <a:t>   </a:t>
              </a:r>
              <a:r>
                <a:rPr lang="en-US" altLang="zh-CN" sz="2000" dirty="0">
                  <a:solidFill>
                    <a:schemeClr val="bg1"/>
                  </a:solidFill>
                  <a:latin typeface="Times New Roman" pitchFamily="18" charset="0"/>
                  <a:ea typeface="宋体" charset="-122"/>
                </a:rPr>
                <a:t>4,501 </a:t>
              </a:r>
              <a:r>
                <a:rPr lang="en-US" altLang="zh-CN" sz="1800" dirty="0">
                  <a:solidFill>
                    <a:schemeClr val="bg1"/>
                  </a:solidFill>
                  <a:latin typeface="Times New Roman" pitchFamily="18" charset="0"/>
                  <a:ea typeface="宋体" charset="-122"/>
                </a:rPr>
                <a:t>KB</a:t>
              </a:r>
            </a:p>
          </p:txBody>
        </p:sp>
        <p:sp>
          <p:nvSpPr>
            <p:cNvPr id="14" name="Text Box 14"/>
            <p:cNvSpPr txBox="1">
              <a:spLocks noChangeArrowheads="1"/>
            </p:cNvSpPr>
            <p:nvPr/>
          </p:nvSpPr>
          <p:spPr bwMode="auto">
            <a:xfrm>
              <a:off x="2544" y="2400"/>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latin typeface="Times New Roman" pitchFamily="18" charset="0"/>
                  <a:ea typeface="宋体" charset="-122"/>
                </a:rPr>
                <a:t>256</a:t>
              </a:r>
              <a:r>
                <a:rPr lang="zh-CN" altLang="zh-CN" sz="2000">
                  <a:solidFill>
                    <a:schemeClr val="bg1"/>
                  </a:solidFill>
                  <a:latin typeface="Times New Roman" pitchFamily="18" charset="0"/>
                  <a:ea typeface="宋体" charset="-122"/>
                </a:rPr>
                <a:t>色</a:t>
              </a:r>
              <a:endParaRPr lang="zh-CN" altLang="en-US" sz="2000">
                <a:solidFill>
                  <a:schemeClr val="bg1"/>
                </a:solidFill>
                <a:latin typeface="Times New Roman" pitchFamily="18" charset="0"/>
                <a:ea typeface="宋体" charset="-122"/>
              </a:endParaRPr>
            </a:p>
          </p:txBody>
        </p:sp>
        <p:sp>
          <p:nvSpPr>
            <p:cNvPr id="15" name="Text Box 15"/>
            <p:cNvSpPr txBox="1">
              <a:spLocks noChangeArrowheads="1"/>
            </p:cNvSpPr>
            <p:nvPr/>
          </p:nvSpPr>
          <p:spPr bwMode="auto">
            <a:xfrm>
              <a:off x="3888" y="2400"/>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en-US" sz="2000">
                  <a:solidFill>
                    <a:schemeClr val="bg1"/>
                  </a:solidFill>
                  <a:latin typeface="Times New Roman" pitchFamily="18" charset="0"/>
                  <a:ea typeface="宋体" charset="-122"/>
                </a:rPr>
                <a:t>格式转换容易失真</a:t>
              </a:r>
            </a:p>
          </p:txBody>
        </p:sp>
      </p:grpSp>
      <p:grpSp>
        <p:nvGrpSpPr>
          <p:cNvPr id="11" name="Group 16"/>
          <p:cNvGrpSpPr>
            <a:grpSpLocks/>
          </p:cNvGrpSpPr>
          <p:nvPr/>
        </p:nvGrpSpPr>
        <p:grpSpPr bwMode="auto">
          <a:xfrm>
            <a:off x="457200" y="4162425"/>
            <a:ext cx="8229600" cy="409575"/>
            <a:chOff x="288" y="2736"/>
            <a:chExt cx="5184" cy="258"/>
          </a:xfrm>
        </p:grpSpPr>
        <p:sp>
          <p:nvSpPr>
            <p:cNvPr id="17" name="Text Box 17"/>
            <p:cNvSpPr txBox="1">
              <a:spLocks noChangeArrowheads="1"/>
            </p:cNvSpPr>
            <p:nvPr/>
          </p:nvSpPr>
          <p:spPr bwMode="auto">
            <a:xfrm>
              <a:off x="288" y="2736"/>
              <a:ext cx="960" cy="258"/>
            </a:xfrm>
            <a:prstGeom prst="rect">
              <a:avLst/>
            </a:prstGeom>
            <a:solidFill>
              <a:srgbClr val="4F2EC6"/>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itchFamily="18" charset="0"/>
                  <a:ea typeface="宋体" charset="-122"/>
                </a:rPr>
                <a:t>. bmp</a:t>
              </a:r>
            </a:p>
          </p:txBody>
        </p:sp>
        <p:sp>
          <p:nvSpPr>
            <p:cNvPr id="18" name="Text Box 18"/>
            <p:cNvSpPr txBox="1">
              <a:spLocks noChangeArrowheads="1"/>
            </p:cNvSpPr>
            <p:nvPr/>
          </p:nvSpPr>
          <p:spPr bwMode="auto">
            <a:xfrm>
              <a:off x="1248" y="2736"/>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a:solidFill>
                    <a:schemeClr val="bg1"/>
                  </a:solidFill>
                  <a:latin typeface="Times New Roman" pitchFamily="18" charset="0"/>
                  <a:ea typeface="宋体" charset="-122"/>
                </a:rPr>
                <a:t> </a:t>
              </a:r>
              <a:r>
                <a:rPr lang="en-US" altLang="zh-CN" sz="2000">
                  <a:solidFill>
                    <a:schemeClr val="bg1"/>
                  </a:solidFill>
                  <a:latin typeface="Times New Roman" pitchFamily="18" charset="0"/>
                  <a:ea typeface="宋体" charset="-122"/>
                </a:rPr>
                <a:t>25,481 </a:t>
              </a:r>
              <a:r>
                <a:rPr lang="en-US" altLang="zh-CN" sz="1800">
                  <a:solidFill>
                    <a:schemeClr val="bg1"/>
                  </a:solidFill>
                  <a:latin typeface="Times New Roman" pitchFamily="18" charset="0"/>
                  <a:ea typeface="宋体" charset="-122"/>
                </a:rPr>
                <a:t>KB</a:t>
              </a:r>
            </a:p>
          </p:txBody>
        </p:sp>
        <p:sp>
          <p:nvSpPr>
            <p:cNvPr id="19" name="Text Box 19"/>
            <p:cNvSpPr txBox="1">
              <a:spLocks noChangeArrowheads="1"/>
            </p:cNvSpPr>
            <p:nvPr/>
          </p:nvSpPr>
          <p:spPr bwMode="auto">
            <a:xfrm>
              <a:off x="2544" y="2736"/>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zh-CN" sz="2000">
                  <a:solidFill>
                    <a:schemeClr val="bg1"/>
                  </a:solidFill>
                  <a:latin typeface="Times New Roman" pitchFamily="18" charset="0"/>
                  <a:ea typeface="宋体" charset="-122"/>
                </a:rPr>
                <a:t>真彩色</a:t>
              </a:r>
              <a:endParaRPr lang="zh-CN" altLang="en-US" sz="2000">
                <a:solidFill>
                  <a:schemeClr val="bg1"/>
                </a:solidFill>
                <a:latin typeface="Times New Roman" pitchFamily="18" charset="0"/>
                <a:ea typeface="宋体" charset="-122"/>
              </a:endParaRPr>
            </a:p>
          </p:txBody>
        </p:sp>
        <p:sp>
          <p:nvSpPr>
            <p:cNvPr id="20" name="Text Box 20"/>
            <p:cNvSpPr txBox="1">
              <a:spLocks noChangeArrowheads="1"/>
            </p:cNvSpPr>
            <p:nvPr/>
          </p:nvSpPr>
          <p:spPr bwMode="auto">
            <a:xfrm>
              <a:off x="3888" y="2736"/>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1800" b="0">
                  <a:solidFill>
                    <a:srgbClr val="FF3300"/>
                  </a:solidFill>
                  <a:latin typeface="Times New Roman" pitchFamily="18" charset="0"/>
                  <a:ea typeface="宋体" charset="-122"/>
                </a:rPr>
                <a:t>●</a:t>
              </a:r>
              <a:r>
                <a:rPr lang="en-US" altLang="zh-CN" sz="1800" b="0">
                  <a:solidFill>
                    <a:srgbClr val="CC9900"/>
                  </a:solidFill>
                  <a:latin typeface="Times New Roman" pitchFamily="18" charset="0"/>
                  <a:ea typeface="宋体" charset="-122"/>
                </a:rPr>
                <a:t> </a:t>
              </a:r>
              <a:r>
                <a:rPr lang="zh-CN" altLang="en-US" sz="2000">
                  <a:solidFill>
                    <a:schemeClr val="bg1"/>
                  </a:solidFill>
                  <a:latin typeface="Times New Roman" pitchFamily="18" charset="0"/>
                  <a:ea typeface="宋体" charset="-122"/>
                </a:rPr>
                <a:t>数据量大</a:t>
              </a:r>
            </a:p>
          </p:txBody>
        </p:sp>
      </p:grpSp>
      <p:grpSp>
        <p:nvGrpSpPr>
          <p:cNvPr id="16" name="Group 21"/>
          <p:cNvGrpSpPr>
            <a:grpSpLocks/>
          </p:cNvGrpSpPr>
          <p:nvPr/>
        </p:nvGrpSpPr>
        <p:grpSpPr bwMode="auto">
          <a:xfrm>
            <a:off x="457200" y="4695825"/>
            <a:ext cx="8229600" cy="409575"/>
            <a:chOff x="288" y="3072"/>
            <a:chExt cx="5184" cy="258"/>
          </a:xfrm>
        </p:grpSpPr>
        <p:sp>
          <p:nvSpPr>
            <p:cNvPr id="22" name="Text Box 22"/>
            <p:cNvSpPr txBox="1">
              <a:spLocks noChangeArrowheads="1"/>
            </p:cNvSpPr>
            <p:nvPr/>
          </p:nvSpPr>
          <p:spPr bwMode="auto">
            <a:xfrm>
              <a:off x="288" y="3072"/>
              <a:ext cx="960" cy="258"/>
            </a:xfrm>
            <a:prstGeom prst="rect">
              <a:avLst/>
            </a:prstGeom>
            <a:solidFill>
              <a:srgbClr val="333399"/>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itchFamily="18" charset="0"/>
                  <a:ea typeface="宋体" charset="-122"/>
                </a:rPr>
                <a:t>. tga</a:t>
              </a:r>
            </a:p>
          </p:txBody>
        </p:sp>
        <p:sp>
          <p:nvSpPr>
            <p:cNvPr id="23" name="Text Box 23"/>
            <p:cNvSpPr txBox="1">
              <a:spLocks noChangeArrowheads="1"/>
            </p:cNvSpPr>
            <p:nvPr/>
          </p:nvSpPr>
          <p:spPr bwMode="auto">
            <a:xfrm>
              <a:off x="1248" y="3072"/>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a:solidFill>
                    <a:schemeClr val="bg1"/>
                  </a:solidFill>
                  <a:latin typeface="Times New Roman" pitchFamily="18" charset="0"/>
                  <a:ea typeface="宋体" charset="-122"/>
                </a:rPr>
                <a:t> </a:t>
              </a:r>
              <a:r>
                <a:rPr lang="en-US" altLang="zh-CN" sz="2000">
                  <a:solidFill>
                    <a:schemeClr val="bg1"/>
                  </a:solidFill>
                  <a:latin typeface="Times New Roman" pitchFamily="18" charset="0"/>
                  <a:ea typeface="宋体" charset="-122"/>
                </a:rPr>
                <a:t>25,481 </a:t>
              </a:r>
              <a:r>
                <a:rPr lang="en-US" altLang="zh-CN" sz="1800">
                  <a:solidFill>
                    <a:schemeClr val="bg1"/>
                  </a:solidFill>
                  <a:latin typeface="Times New Roman" pitchFamily="18" charset="0"/>
                  <a:ea typeface="宋体" charset="-122"/>
                </a:rPr>
                <a:t>KB</a:t>
              </a:r>
            </a:p>
          </p:txBody>
        </p:sp>
        <p:sp>
          <p:nvSpPr>
            <p:cNvPr id="24" name="Text Box 24"/>
            <p:cNvSpPr txBox="1">
              <a:spLocks noChangeArrowheads="1"/>
            </p:cNvSpPr>
            <p:nvPr/>
          </p:nvSpPr>
          <p:spPr bwMode="auto">
            <a:xfrm>
              <a:off x="2544" y="3072"/>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zh-CN" sz="2000">
                  <a:solidFill>
                    <a:schemeClr val="bg1"/>
                  </a:solidFill>
                  <a:latin typeface="Times New Roman" pitchFamily="18" charset="0"/>
                  <a:ea typeface="宋体" charset="-122"/>
                </a:rPr>
                <a:t>真彩色</a:t>
              </a:r>
              <a:endParaRPr lang="zh-CN" altLang="en-US" sz="2000">
                <a:solidFill>
                  <a:schemeClr val="bg1"/>
                </a:solidFill>
                <a:latin typeface="Times New Roman" pitchFamily="18" charset="0"/>
                <a:ea typeface="宋体" charset="-122"/>
              </a:endParaRPr>
            </a:p>
          </p:txBody>
        </p:sp>
        <p:sp>
          <p:nvSpPr>
            <p:cNvPr id="25" name="Text Box 25"/>
            <p:cNvSpPr txBox="1">
              <a:spLocks noChangeArrowheads="1"/>
            </p:cNvSpPr>
            <p:nvPr/>
          </p:nvSpPr>
          <p:spPr bwMode="auto">
            <a:xfrm>
              <a:off x="3888" y="3072"/>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1800" b="0">
                  <a:solidFill>
                    <a:srgbClr val="FF3300"/>
                  </a:solidFill>
                  <a:latin typeface="Times New Roman" pitchFamily="18" charset="0"/>
                  <a:ea typeface="宋体" charset="-122"/>
                </a:rPr>
                <a:t>●</a:t>
              </a:r>
              <a:r>
                <a:rPr lang="en-US" altLang="zh-CN" sz="1800" b="0">
                  <a:solidFill>
                    <a:srgbClr val="CC3300"/>
                  </a:solidFill>
                  <a:latin typeface="Times New Roman" pitchFamily="18" charset="0"/>
                  <a:ea typeface="宋体" charset="-122"/>
                </a:rPr>
                <a:t> </a:t>
              </a:r>
              <a:r>
                <a:rPr lang="zh-CN" altLang="en-US" sz="2000">
                  <a:solidFill>
                    <a:schemeClr val="bg1"/>
                  </a:solidFill>
                  <a:latin typeface="Times New Roman" pitchFamily="18" charset="0"/>
                  <a:ea typeface="宋体" charset="-122"/>
                </a:rPr>
                <a:t>数据量大</a:t>
              </a:r>
            </a:p>
          </p:txBody>
        </p:sp>
      </p:grpSp>
      <p:grpSp>
        <p:nvGrpSpPr>
          <p:cNvPr id="21" name="Group 26"/>
          <p:cNvGrpSpPr>
            <a:grpSpLocks/>
          </p:cNvGrpSpPr>
          <p:nvPr/>
        </p:nvGrpSpPr>
        <p:grpSpPr bwMode="auto">
          <a:xfrm>
            <a:off x="457200" y="5229225"/>
            <a:ext cx="8229600" cy="409575"/>
            <a:chOff x="288" y="3408"/>
            <a:chExt cx="5184" cy="258"/>
          </a:xfrm>
        </p:grpSpPr>
        <p:sp>
          <p:nvSpPr>
            <p:cNvPr id="27" name="Text Box 27"/>
            <p:cNvSpPr txBox="1">
              <a:spLocks noChangeArrowheads="1"/>
            </p:cNvSpPr>
            <p:nvPr/>
          </p:nvSpPr>
          <p:spPr bwMode="auto">
            <a:xfrm>
              <a:off x="288" y="3408"/>
              <a:ext cx="960" cy="258"/>
            </a:xfrm>
            <a:prstGeom prst="rect">
              <a:avLst/>
            </a:prstGeom>
            <a:solidFill>
              <a:srgbClr val="000066"/>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itchFamily="18" charset="0"/>
                  <a:ea typeface="宋体" charset="-122"/>
                </a:rPr>
                <a:t>. pcd</a:t>
              </a:r>
            </a:p>
          </p:txBody>
        </p:sp>
        <p:sp>
          <p:nvSpPr>
            <p:cNvPr id="28" name="Text Box 28"/>
            <p:cNvSpPr txBox="1">
              <a:spLocks noChangeArrowheads="1"/>
            </p:cNvSpPr>
            <p:nvPr/>
          </p:nvSpPr>
          <p:spPr bwMode="auto">
            <a:xfrm>
              <a:off x="1248" y="3408"/>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a:solidFill>
                    <a:schemeClr val="bg1"/>
                  </a:solidFill>
                  <a:latin typeface="Times New Roman" pitchFamily="18" charset="0"/>
                  <a:ea typeface="宋体" charset="-122"/>
                </a:rPr>
                <a:t> </a:t>
              </a:r>
              <a:r>
                <a:rPr lang="en-US" altLang="zh-CN" sz="2000">
                  <a:solidFill>
                    <a:schemeClr val="bg1"/>
                  </a:solidFill>
                  <a:latin typeface="Times New Roman" pitchFamily="18" charset="0"/>
                  <a:ea typeface="宋体" charset="-122"/>
                </a:rPr>
                <a:t>25,481 </a:t>
              </a:r>
              <a:r>
                <a:rPr lang="en-US" altLang="zh-CN" sz="1800">
                  <a:solidFill>
                    <a:schemeClr val="bg1"/>
                  </a:solidFill>
                  <a:latin typeface="Times New Roman" pitchFamily="18" charset="0"/>
                  <a:ea typeface="宋体" charset="-122"/>
                </a:rPr>
                <a:t>KB</a:t>
              </a:r>
            </a:p>
          </p:txBody>
        </p:sp>
        <p:sp>
          <p:nvSpPr>
            <p:cNvPr id="29" name="Text Box 29"/>
            <p:cNvSpPr txBox="1">
              <a:spLocks noChangeArrowheads="1"/>
            </p:cNvSpPr>
            <p:nvPr/>
          </p:nvSpPr>
          <p:spPr bwMode="auto">
            <a:xfrm>
              <a:off x="2544" y="3408"/>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zh-CN" sz="2000">
                  <a:solidFill>
                    <a:schemeClr val="bg1"/>
                  </a:solidFill>
                  <a:latin typeface="Times New Roman" pitchFamily="18" charset="0"/>
                  <a:ea typeface="宋体" charset="-122"/>
                </a:rPr>
                <a:t>真彩色</a:t>
              </a:r>
              <a:endParaRPr lang="zh-CN" altLang="en-US" sz="2000">
                <a:solidFill>
                  <a:schemeClr val="bg1"/>
                </a:solidFill>
                <a:latin typeface="Times New Roman" pitchFamily="18" charset="0"/>
                <a:ea typeface="宋体" charset="-122"/>
              </a:endParaRPr>
            </a:p>
          </p:txBody>
        </p:sp>
        <p:sp>
          <p:nvSpPr>
            <p:cNvPr id="30" name="Text Box 30"/>
            <p:cNvSpPr txBox="1">
              <a:spLocks noChangeArrowheads="1"/>
            </p:cNvSpPr>
            <p:nvPr/>
          </p:nvSpPr>
          <p:spPr bwMode="auto">
            <a:xfrm>
              <a:off x="3888" y="3408"/>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1800" b="0">
                  <a:solidFill>
                    <a:srgbClr val="FF9900"/>
                  </a:solidFill>
                  <a:latin typeface="Times New Roman" pitchFamily="18" charset="0"/>
                  <a:ea typeface="宋体" charset="-122"/>
                </a:rPr>
                <a:t>●</a:t>
              </a:r>
              <a:r>
                <a:rPr lang="en-US" altLang="zh-CN" sz="1800" b="0">
                  <a:solidFill>
                    <a:srgbClr val="CC3300"/>
                  </a:solidFill>
                  <a:latin typeface="Times New Roman" pitchFamily="18" charset="0"/>
                  <a:ea typeface="宋体" charset="-122"/>
                </a:rPr>
                <a:t> </a:t>
              </a:r>
              <a:r>
                <a:rPr lang="zh-CN" altLang="en-US" sz="2000">
                  <a:solidFill>
                    <a:schemeClr val="bg1"/>
                  </a:solidFill>
                  <a:latin typeface="Times New Roman" pitchFamily="18" charset="0"/>
                  <a:ea typeface="宋体" charset="-122"/>
                </a:rPr>
                <a:t>数据量大</a:t>
              </a:r>
            </a:p>
          </p:txBody>
        </p:sp>
      </p:grpSp>
      <p:grpSp>
        <p:nvGrpSpPr>
          <p:cNvPr id="26" name="Group 31"/>
          <p:cNvGrpSpPr>
            <a:grpSpLocks/>
          </p:cNvGrpSpPr>
          <p:nvPr/>
        </p:nvGrpSpPr>
        <p:grpSpPr bwMode="auto">
          <a:xfrm>
            <a:off x="457200" y="5762625"/>
            <a:ext cx="8229600" cy="409575"/>
            <a:chOff x="288" y="3744"/>
            <a:chExt cx="5184" cy="258"/>
          </a:xfrm>
        </p:grpSpPr>
        <p:sp>
          <p:nvSpPr>
            <p:cNvPr id="32" name="Text Box 32"/>
            <p:cNvSpPr txBox="1">
              <a:spLocks noChangeArrowheads="1"/>
            </p:cNvSpPr>
            <p:nvPr/>
          </p:nvSpPr>
          <p:spPr bwMode="auto">
            <a:xfrm>
              <a:off x="288" y="3744"/>
              <a:ext cx="960"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2000">
                  <a:solidFill>
                    <a:schemeClr val="bg1"/>
                  </a:solidFill>
                  <a:latin typeface="Times New Roman" pitchFamily="18" charset="0"/>
                  <a:ea typeface="宋体" charset="-122"/>
                </a:rPr>
                <a:t>. tif</a:t>
              </a:r>
            </a:p>
          </p:txBody>
        </p:sp>
        <p:sp>
          <p:nvSpPr>
            <p:cNvPr id="33" name="Text Box 33"/>
            <p:cNvSpPr txBox="1">
              <a:spLocks noChangeArrowheads="1"/>
            </p:cNvSpPr>
            <p:nvPr/>
          </p:nvSpPr>
          <p:spPr bwMode="auto">
            <a:xfrm>
              <a:off x="1248" y="3744"/>
              <a:ext cx="1296" cy="258"/>
            </a:xfrm>
            <a:prstGeom prst="rect">
              <a:avLst/>
            </a:prstGeom>
            <a:solidFill>
              <a:schemeClr val="tx1"/>
            </a:solidFill>
            <a:ln w="12700">
              <a:solidFill>
                <a:schemeClr val="bg2"/>
              </a:solidFill>
              <a:miter lim="800000"/>
              <a:headEnd/>
              <a:tailEnd/>
            </a:ln>
            <a:effectLst/>
          </p:spPr>
          <p:txBody>
            <a:bodyPr rIns="378000">
              <a:spAutoFit/>
            </a:bodyPr>
            <a:lstStyle/>
            <a:p>
              <a:pPr algn="r" eaLnBrk="1" hangingPunct="1">
                <a:spcBef>
                  <a:spcPct val="30000"/>
                </a:spcBef>
              </a:pPr>
              <a:r>
                <a:rPr lang="zh-CN" altLang="en-US" sz="2000">
                  <a:solidFill>
                    <a:schemeClr val="bg1"/>
                  </a:solidFill>
                  <a:latin typeface="Times New Roman" pitchFamily="18" charset="0"/>
                  <a:ea typeface="宋体" charset="-122"/>
                </a:rPr>
                <a:t> </a:t>
              </a:r>
              <a:r>
                <a:rPr lang="en-US" altLang="zh-CN" sz="2000">
                  <a:solidFill>
                    <a:schemeClr val="bg1"/>
                  </a:solidFill>
                  <a:latin typeface="Times New Roman" pitchFamily="18" charset="0"/>
                  <a:ea typeface="宋体" charset="-122"/>
                </a:rPr>
                <a:t>25,697 </a:t>
              </a:r>
              <a:r>
                <a:rPr lang="en-US" altLang="zh-CN" sz="1800">
                  <a:solidFill>
                    <a:schemeClr val="bg1"/>
                  </a:solidFill>
                  <a:latin typeface="Times New Roman" pitchFamily="18" charset="0"/>
                  <a:ea typeface="宋体" charset="-122"/>
                </a:rPr>
                <a:t>KB</a:t>
              </a:r>
            </a:p>
          </p:txBody>
        </p:sp>
        <p:sp>
          <p:nvSpPr>
            <p:cNvPr id="34" name="Text Box 34"/>
            <p:cNvSpPr txBox="1">
              <a:spLocks noChangeArrowheads="1"/>
            </p:cNvSpPr>
            <p:nvPr/>
          </p:nvSpPr>
          <p:spPr bwMode="auto">
            <a:xfrm>
              <a:off x="2544" y="3744"/>
              <a:ext cx="134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zh-CN" altLang="zh-CN" sz="2000">
                  <a:solidFill>
                    <a:schemeClr val="bg1"/>
                  </a:solidFill>
                  <a:latin typeface="Times New Roman" pitchFamily="18" charset="0"/>
                  <a:ea typeface="宋体" charset="-122"/>
                </a:rPr>
                <a:t>真彩色</a:t>
              </a:r>
              <a:endParaRPr lang="zh-CN" altLang="en-US" sz="2000">
                <a:solidFill>
                  <a:schemeClr val="bg1"/>
                </a:solidFill>
                <a:latin typeface="Times New Roman" pitchFamily="18" charset="0"/>
                <a:ea typeface="宋体" charset="-122"/>
              </a:endParaRPr>
            </a:p>
          </p:txBody>
        </p:sp>
        <p:sp>
          <p:nvSpPr>
            <p:cNvPr id="35" name="Text Box 35"/>
            <p:cNvSpPr txBox="1">
              <a:spLocks noChangeArrowheads="1"/>
            </p:cNvSpPr>
            <p:nvPr/>
          </p:nvSpPr>
          <p:spPr bwMode="auto">
            <a:xfrm>
              <a:off x="3888" y="3744"/>
              <a:ext cx="1584" cy="258"/>
            </a:xfrm>
            <a:prstGeom prst="rect">
              <a:avLst/>
            </a:prstGeom>
            <a:solidFill>
              <a:schemeClr val="tx1"/>
            </a:solidFill>
            <a:ln w="12700">
              <a:solidFill>
                <a:schemeClr val="bg2"/>
              </a:solidFill>
              <a:miter lim="800000"/>
              <a:headEnd/>
              <a:tailEnd/>
            </a:ln>
            <a:effectLst/>
          </p:spPr>
          <p:txBody>
            <a:bodyPr>
              <a:spAutoFit/>
            </a:bodyPr>
            <a:lstStyle/>
            <a:p>
              <a:pPr eaLnBrk="1" hangingPunct="1">
                <a:spcBef>
                  <a:spcPct val="30000"/>
                </a:spcBef>
              </a:pPr>
              <a:r>
                <a:rPr lang="en-US" altLang="zh-CN" sz="1800" b="0">
                  <a:solidFill>
                    <a:srgbClr val="FFFF00"/>
                  </a:solidFill>
                  <a:latin typeface="Times New Roman" pitchFamily="18" charset="0"/>
                  <a:ea typeface="宋体" charset="-122"/>
                </a:rPr>
                <a:t>● </a:t>
              </a:r>
              <a:r>
                <a:rPr lang="zh-CN" altLang="en-US" sz="2000">
                  <a:solidFill>
                    <a:schemeClr val="bg1"/>
                  </a:solidFill>
                  <a:latin typeface="Times New Roman" pitchFamily="18" charset="0"/>
                  <a:ea typeface="宋体" charset="-122"/>
                </a:rPr>
                <a:t>数据量大</a:t>
              </a:r>
            </a:p>
          </p:txBody>
        </p:sp>
      </p:grpSp>
      <p:sp>
        <p:nvSpPr>
          <p:cNvPr id="36" name="Oval 36"/>
          <p:cNvSpPr>
            <a:spLocks noChangeArrowheads="1"/>
          </p:cNvSpPr>
          <p:nvPr/>
        </p:nvSpPr>
        <p:spPr bwMode="auto">
          <a:xfrm>
            <a:off x="609600" y="990600"/>
            <a:ext cx="1371600" cy="1371600"/>
          </a:xfrm>
          <a:prstGeom prst="ellipse">
            <a:avLst/>
          </a:prstGeom>
          <a:gradFill rotWithShape="0">
            <a:gsLst>
              <a:gs pos="0">
                <a:srgbClr val="CC3300"/>
              </a:gs>
              <a:gs pos="100000">
                <a:srgbClr val="CC3300">
                  <a:gamma/>
                  <a:shade val="46275"/>
                  <a:invGamma/>
                </a:srgbClr>
              </a:gs>
            </a:gsLst>
            <a:path path="shape">
              <a:fillToRect l="50000" t="50000" r="50000" b="50000"/>
            </a:path>
          </a:gradFill>
          <a:ln w="9525">
            <a:solidFill>
              <a:schemeClr val="hlink"/>
            </a:solidFill>
            <a:round/>
            <a:headEnd/>
            <a:tailEnd/>
          </a:ln>
          <a:effectLst/>
        </p:spPr>
        <p:txBody>
          <a:bodyPr wrap="none" anchor="ctr"/>
          <a:lstStyle/>
          <a:p>
            <a:endParaRPr lang="zh-CN" altLang="en-US"/>
          </a:p>
        </p:txBody>
      </p:sp>
      <p:sp>
        <p:nvSpPr>
          <p:cNvPr id="37" name="Text Box 37"/>
          <p:cNvSpPr txBox="1">
            <a:spLocks noChangeArrowheads="1"/>
          </p:cNvSpPr>
          <p:nvPr/>
        </p:nvSpPr>
        <p:spPr bwMode="auto">
          <a:xfrm>
            <a:off x="685800" y="1447800"/>
            <a:ext cx="1371600" cy="396875"/>
          </a:xfrm>
          <a:prstGeom prst="rect">
            <a:avLst/>
          </a:prstGeom>
          <a:noFill/>
          <a:ln w="9525">
            <a:noFill/>
            <a:miter lim="800000"/>
            <a:headEnd/>
            <a:tailEnd/>
          </a:ln>
          <a:effectLst/>
        </p:spPr>
        <p:txBody>
          <a:bodyPr>
            <a:spAutoFit/>
          </a:bodyPr>
          <a:lstStyle/>
          <a:p>
            <a:pPr algn="l" eaLnBrk="1" hangingPunct="1">
              <a:spcBef>
                <a:spcPct val="30000"/>
              </a:spcBef>
            </a:pPr>
            <a:r>
              <a:rPr lang="zh-CN" altLang="en-US" sz="2000" dirty="0" smtClean="0">
                <a:latin typeface="+mn-lt"/>
              </a:rPr>
              <a:t>数据对比</a:t>
            </a:r>
          </a:p>
        </p:txBody>
      </p:sp>
      <p:pic>
        <p:nvPicPr>
          <p:cNvPr id="38" name="Picture 38" descr="t90"/>
          <p:cNvPicPr>
            <a:picLocks noChangeAspect="1" noChangeArrowheads="1"/>
          </p:cNvPicPr>
          <p:nvPr/>
        </p:nvPicPr>
        <p:blipFill>
          <a:blip r:embed="rId2" cstate="print"/>
          <a:srcRect/>
          <a:stretch>
            <a:fillRect/>
          </a:stretch>
        </p:blipFill>
        <p:spPr bwMode="auto">
          <a:xfrm>
            <a:off x="5029200" y="381000"/>
            <a:ext cx="3276600" cy="2409825"/>
          </a:xfrm>
          <a:prstGeom prst="rect">
            <a:avLst/>
          </a:prstGeom>
          <a:noFill/>
          <a:ln w="9525">
            <a:solidFill>
              <a:schemeClr val="hlink"/>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smtClean="0">
                <a:ea typeface="宋体" pitchFamily="2" charset="-122"/>
              </a:rPr>
              <a:t>常见的矢量图文件格式（</a:t>
            </a:r>
            <a:r>
              <a:rPr lang="en-US" altLang="zh-CN" smtClean="0">
                <a:ea typeface="宋体" pitchFamily="2" charset="-122"/>
              </a:rPr>
              <a:t>1</a:t>
            </a:r>
            <a:r>
              <a:rPr lang="zh-CN" altLang="en-US" smtClean="0">
                <a:ea typeface="宋体" pitchFamily="2" charset="-122"/>
              </a:rPr>
              <a:t>）</a:t>
            </a:r>
          </a:p>
        </p:txBody>
      </p:sp>
      <p:sp>
        <p:nvSpPr>
          <p:cNvPr id="108547" name="内容占位符 2"/>
          <p:cNvSpPr>
            <a:spLocks noGrp="1"/>
          </p:cNvSpPr>
          <p:nvPr>
            <p:ph idx="1"/>
          </p:nvPr>
        </p:nvSpPr>
        <p:spPr>
          <a:xfrm>
            <a:off x="1066800" y="1433884"/>
            <a:ext cx="7620000" cy="4299372"/>
          </a:xfrm>
        </p:spPr>
        <p:txBody>
          <a:bodyPr/>
          <a:lstStyle/>
          <a:p>
            <a:r>
              <a:rPr lang="en-US" altLang="zh-CN" sz="2400" dirty="0" smtClean="0">
                <a:ea typeface="宋体" pitchFamily="2" charset="-122"/>
              </a:rPr>
              <a:t>WMF</a:t>
            </a:r>
            <a:r>
              <a:rPr lang="zh-CN" altLang="en-US" sz="2400" dirty="0" smtClean="0">
                <a:latin typeface="宋体" pitchFamily="2" charset="-122"/>
                <a:ea typeface="宋体" pitchFamily="2" charset="-122"/>
              </a:rPr>
              <a:t>文件格式</a:t>
            </a:r>
            <a:r>
              <a:rPr lang="en-US" altLang="zh-CN" sz="2400" dirty="0" smtClean="0">
                <a:latin typeface="宋体" pitchFamily="2" charset="-122"/>
                <a:ea typeface="宋体" pitchFamily="2" charset="-122"/>
              </a:rPr>
              <a:t>(</a:t>
            </a:r>
            <a:r>
              <a:rPr lang="en-US" altLang="zh-CN" sz="2400" dirty="0" smtClean="0">
                <a:ea typeface="宋体" pitchFamily="2" charset="-122"/>
              </a:rPr>
              <a:t>.</a:t>
            </a:r>
            <a:r>
              <a:rPr lang="en-US" altLang="zh-CN" sz="2400" dirty="0" err="1" smtClean="0">
                <a:ea typeface="宋体" pitchFamily="2" charset="-122"/>
              </a:rPr>
              <a:t>wmf</a:t>
            </a:r>
            <a:r>
              <a:rPr lang="en-US" altLang="zh-CN" sz="2400" dirty="0" smtClean="0">
                <a:latin typeface="宋体" pitchFamily="2" charset="-122"/>
                <a:ea typeface="宋体" pitchFamily="2" charset="-122"/>
              </a:rPr>
              <a:t>)</a:t>
            </a:r>
            <a:r>
              <a:rPr lang="zh-CN" altLang="en-US" sz="2400" dirty="0" smtClean="0">
                <a:latin typeface="宋体" pitchFamily="2" charset="-122"/>
                <a:ea typeface="宋体" pitchFamily="2" charset="-122"/>
              </a:rPr>
              <a:t>：</a:t>
            </a:r>
            <a:endParaRPr lang="en-US" altLang="zh-CN" sz="2400" dirty="0" smtClean="0">
              <a:latin typeface="宋体" pitchFamily="2" charset="-122"/>
              <a:ea typeface="宋体" pitchFamily="2" charset="-122"/>
            </a:endParaRPr>
          </a:p>
          <a:p>
            <a:pPr lvl="1"/>
            <a:r>
              <a:rPr lang="zh-CN" altLang="en-US" sz="2400" b="0" dirty="0" smtClean="0">
                <a:ea typeface="宋体" pitchFamily="2" charset="-122"/>
              </a:rPr>
              <a:t>是常见的一种图元文件格式</a:t>
            </a:r>
            <a:endParaRPr lang="en-US" altLang="zh-CN" sz="2400" b="0" dirty="0" smtClean="0">
              <a:ea typeface="宋体" pitchFamily="2" charset="-122"/>
            </a:endParaRPr>
          </a:p>
          <a:p>
            <a:pPr lvl="1"/>
            <a:r>
              <a:rPr lang="zh-CN" altLang="en-US" sz="2400" b="0" dirty="0" smtClean="0">
                <a:ea typeface="宋体" pitchFamily="2" charset="-122"/>
              </a:rPr>
              <a:t>具有文件短小、图案造型化的特点</a:t>
            </a:r>
            <a:endParaRPr lang="en-US" altLang="zh-CN" sz="2400" b="0" dirty="0" smtClean="0">
              <a:ea typeface="宋体" pitchFamily="2" charset="-122"/>
            </a:endParaRPr>
          </a:p>
          <a:p>
            <a:pPr lvl="1"/>
            <a:r>
              <a:rPr lang="zh-CN" altLang="en-US" sz="2400" b="0" dirty="0" smtClean="0">
                <a:ea typeface="宋体" pitchFamily="2" charset="-122"/>
              </a:rPr>
              <a:t>整个图形常由各个独立的组成部分拼接而成，但其图形往往较粗糙 </a:t>
            </a:r>
          </a:p>
          <a:p>
            <a:r>
              <a:rPr lang="en-US" altLang="zh-CN" sz="2400" dirty="0" smtClean="0">
                <a:ea typeface="宋体" pitchFamily="2" charset="-122"/>
              </a:rPr>
              <a:t>EMF</a:t>
            </a:r>
            <a:r>
              <a:rPr lang="zh-CN" altLang="en-US" sz="2400" dirty="0" smtClean="0">
                <a:latin typeface="宋体" pitchFamily="2" charset="-122"/>
                <a:ea typeface="宋体" pitchFamily="2" charset="-122"/>
              </a:rPr>
              <a:t>文件格式</a:t>
            </a:r>
            <a:r>
              <a:rPr lang="en-US" altLang="zh-CN" sz="2400" dirty="0" smtClean="0">
                <a:latin typeface="宋体" pitchFamily="2" charset="-122"/>
                <a:ea typeface="宋体" pitchFamily="2" charset="-122"/>
              </a:rPr>
              <a:t>(</a:t>
            </a:r>
            <a:r>
              <a:rPr lang="en-US" altLang="zh-CN" sz="2400" dirty="0" smtClean="0">
                <a:ea typeface="宋体" pitchFamily="2" charset="-122"/>
              </a:rPr>
              <a:t>.</a:t>
            </a:r>
            <a:r>
              <a:rPr lang="en-US" altLang="zh-CN" sz="2400" dirty="0" err="1" smtClean="0">
                <a:ea typeface="宋体" pitchFamily="2" charset="-122"/>
              </a:rPr>
              <a:t>emf</a:t>
            </a:r>
            <a:r>
              <a:rPr lang="en-US" altLang="zh-CN" sz="2400" dirty="0" smtClean="0">
                <a:latin typeface="宋体" pitchFamily="2" charset="-122"/>
                <a:ea typeface="宋体" pitchFamily="2" charset="-122"/>
              </a:rPr>
              <a:t>)</a:t>
            </a:r>
            <a:r>
              <a:rPr lang="zh-CN" altLang="en-US" sz="2400" dirty="0" smtClean="0">
                <a:latin typeface="宋体" pitchFamily="2" charset="-122"/>
                <a:ea typeface="宋体" pitchFamily="2" charset="-122"/>
              </a:rPr>
              <a:t>：</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是微软公司开发的一种</a:t>
            </a:r>
            <a:r>
              <a:rPr lang="en-US" altLang="zh-CN" sz="2400" dirty="0" smtClean="0">
                <a:ea typeface="宋体" pitchFamily="2" charset="-122"/>
              </a:rPr>
              <a:t>Windows 32</a:t>
            </a:r>
            <a:r>
              <a:rPr lang="zh-CN" altLang="en-US" sz="2400" dirty="0" smtClean="0">
                <a:latin typeface="宋体" pitchFamily="2" charset="-122"/>
                <a:ea typeface="宋体" pitchFamily="2" charset="-122"/>
              </a:rPr>
              <a:t>位扩展图元文件格式</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其总体目标是要弥补使用</a:t>
            </a:r>
            <a:r>
              <a:rPr lang="en-US" altLang="zh-CN" sz="2400" dirty="0" smtClean="0">
                <a:ea typeface="宋体" pitchFamily="2" charset="-122"/>
              </a:rPr>
              <a:t>WMF</a:t>
            </a:r>
            <a:r>
              <a:rPr lang="zh-CN" altLang="en-US" sz="2400" dirty="0" smtClean="0">
                <a:latin typeface="宋体" pitchFamily="2" charset="-122"/>
                <a:ea typeface="宋体" pitchFamily="2" charset="-122"/>
              </a:rPr>
              <a:t>的不足，使得图元文件更加易于接受</a:t>
            </a:r>
          </a:p>
        </p:txBody>
      </p:sp>
      <p:sp>
        <p:nvSpPr>
          <p:cNvPr id="1085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dirty="0" smtClean="0">
                <a:ea typeface="宋体" pitchFamily="2" charset="-122"/>
              </a:rPr>
              <a:t>饱和度</a:t>
            </a:r>
          </a:p>
        </p:txBody>
      </p:sp>
      <p:sp>
        <p:nvSpPr>
          <p:cNvPr id="26627" name="内容占位符 2"/>
          <p:cNvSpPr>
            <a:spLocks noGrp="1"/>
          </p:cNvSpPr>
          <p:nvPr>
            <p:ph idx="1"/>
          </p:nvPr>
        </p:nvSpPr>
        <p:spPr>
          <a:xfrm>
            <a:off x="1066800" y="1196752"/>
            <a:ext cx="7620000" cy="4700588"/>
          </a:xfrm>
        </p:spPr>
        <p:txBody>
          <a:bodyPr/>
          <a:lstStyle/>
          <a:p>
            <a:r>
              <a:rPr lang="zh-CN" altLang="en-US" sz="2800" dirty="0" smtClean="0">
                <a:ea typeface="宋体" pitchFamily="2" charset="-122"/>
              </a:rPr>
              <a:t>指颜色的纯洁程度，或者说是指颜色的深浅程度</a:t>
            </a:r>
            <a:endParaRPr lang="en-US" altLang="zh-CN" sz="2800" dirty="0" smtClean="0">
              <a:ea typeface="宋体" pitchFamily="2" charset="-122"/>
            </a:endParaRPr>
          </a:p>
          <a:p>
            <a:pPr lvl="1"/>
            <a:r>
              <a:rPr lang="zh-CN" altLang="en-US" dirty="0" smtClean="0">
                <a:ea typeface="宋体" pitchFamily="2" charset="-122"/>
              </a:rPr>
              <a:t>对于同一色调的彩色光，饱和度越高，颜色越深或说越纯</a:t>
            </a:r>
            <a:endParaRPr lang="en-US" altLang="zh-CN" dirty="0" smtClean="0">
              <a:ea typeface="宋体" pitchFamily="2" charset="-122"/>
            </a:endParaRPr>
          </a:p>
          <a:p>
            <a:pPr lvl="1"/>
            <a:r>
              <a:rPr lang="zh-CN" altLang="en-US" dirty="0" smtClean="0">
                <a:ea typeface="宋体" pitchFamily="2" charset="-122"/>
              </a:rPr>
              <a:t>由光谱的范围或带宽决定</a:t>
            </a:r>
            <a:endParaRPr lang="en-US" altLang="zh-CN" dirty="0" smtClean="0">
              <a:ea typeface="宋体" pitchFamily="2" charset="-122"/>
            </a:endParaRPr>
          </a:p>
          <a:p>
            <a:pPr lvl="1"/>
            <a:r>
              <a:rPr lang="zh-CN" altLang="en-US" dirty="0" smtClean="0">
                <a:ea typeface="宋体" pitchFamily="2" charset="-122"/>
              </a:rPr>
              <a:t>高饱和度的彩色光可因掺入白光而降低纯度或变浅，变成低饱和度的色光</a:t>
            </a:r>
            <a:endParaRPr lang="en-US" altLang="zh-CN" dirty="0" smtClean="0">
              <a:ea typeface="宋体" pitchFamily="2" charset="-122"/>
            </a:endParaRPr>
          </a:p>
          <a:p>
            <a:pPr lvl="2"/>
            <a:r>
              <a:rPr lang="en-US" altLang="zh-CN" dirty="0" smtClean="0">
                <a:ea typeface="宋体" pitchFamily="2" charset="-122"/>
              </a:rPr>
              <a:t>100%</a:t>
            </a:r>
            <a:r>
              <a:rPr lang="zh-CN" altLang="en-US" dirty="0" smtClean="0">
                <a:ea typeface="宋体" pitchFamily="2" charset="-122"/>
              </a:rPr>
              <a:t>饱和度的色光就代表完全没有混入白色的纯色光</a:t>
            </a:r>
          </a:p>
        </p:txBody>
      </p:sp>
      <p:sp>
        <p:nvSpPr>
          <p:cNvPr id="26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4" descr="hsb"/>
          <p:cNvPicPr>
            <a:picLocks noChangeAspect="1" noChangeArrowheads="1"/>
          </p:cNvPicPr>
          <p:nvPr/>
        </p:nvPicPr>
        <p:blipFill>
          <a:blip r:embed="rId2" cstate="print"/>
          <a:srcRect l="7044" t="42482" r="5633" b="39542"/>
          <a:stretch>
            <a:fillRect/>
          </a:stretch>
        </p:blipFill>
        <p:spPr bwMode="auto">
          <a:xfrm>
            <a:off x="1475656" y="5373216"/>
            <a:ext cx="4464496" cy="864096"/>
          </a:xfrm>
          <a:prstGeom prst="rect">
            <a:avLst/>
          </a:prstGeom>
          <a:noFill/>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smtClean="0">
                <a:ea typeface="宋体" pitchFamily="2" charset="-122"/>
              </a:rPr>
              <a:t>常见的矢量图文件格式（</a:t>
            </a:r>
            <a:r>
              <a:rPr lang="en-US" altLang="zh-CN" smtClean="0">
                <a:ea typeface="宋体" pitchFamily="2" charset="-122"/>
              </a:rPr>
              <a:t>2</a:t>
            </a:r>
            <a:r>
              <a:rPr lang="zh-CN" altLang="en-US" smtClean="0">
                <a:ea typeface="宋体" pitchFamily="2" charset="-122"/>
              </a:rPr>
              <a:t>）</a:t>
            </a:r>
          </a:p>
        </p:txBody>
      </p:sp>
      <p:sp>
        <p:nvSpPr>
          <p:cNvPr id="109571" name="内容占位符 2"/>
          <p:cNvSpPr>
            <a:spLocks noGrp="1"/>
          </p:cNvSpPr>
          <p:nvPr>
            <p:ph idx="1"/>
          </p:nvPr>
        </p:nvSpPr>
        <p:spPr>
          <a:xfrm>
            <a:off x="539552" y="1196752"/>
            <a:ext cx="8147248" cy="4700588"/>
          </a:xfrm>
        </p:spPr>
        <p:txBody>
          <a:bodyPr/>
          <a:lstStyle/>
          <a:p>
            <a:r>
              <a:rPr lang="en-US" altLang="zh-CN" sz="2400" dirty="0" smtClean="0">
                <a:ea typeface="宋体" pitchFamily="2" charset="-122"/>
              </a:rPr>
              <a:t>EPS</a:t>
            </a:r>
            <a:r>
              <a:rPr lang="zh-CN" altLang="en-US" sz="2400" dirty="0" smtClean="0">
                <a:latin typeface="宋体" pitchFamily="2" charset="-122"/>
                <a:ea typeface="宋体" pitchFamily="2" charset="-122"/>
              </a:rPr>
              <a:t>文件格式：</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用</a:t>
            </a:r>
            <a:r>
              <a:rPr lang="en-US" altLang="zh-CN" sz="2400" dirty="0" smtClean="0">
                <a:ea typeface="宋体" pitchFamily="2" charset="-122"/>
              </a:rPr>
              <a:t>PostScript</a:t>
            </a:r>
            <a:r>
              <a:rPr lang="zh-CN" altLang="en-US" sz="2400" dirty="0" smtClean="0">
                <a:latin typeface="宋体" pitchFamily="2" charset="-122"/>
                <a:ea typeface="宋体" pitchFamily="2" charset="-122"/>
              </a:rPr>
              <a:t>语言描述的一种</a:t>
            </a:r>
            <a:r>
              <a:rPr lang="en-US" altLang="zh-CN" sz="2400" dirty="0" smtClean="0">
                <a:ea typeface="宋体" pitchFamily="2" charset="-122"/>
              </a:rPr>
              <a:t>ASCII</a:t>
            </a:r>
            <a:r>
              <a:rPr lang="zh-CN" altLang="en-US" sz="2400" dirty="0" smtClean="0">
                <a:latin typeface="宋体" pitchFamily="2" charset="-122"/>
                <a:ea typeface="宋体" pitchFamily="2" charset="-122"/>
              </a:rPr>
              <a:t>码文件格式</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既可以存储矢量图，也可以存储位图，最高能表示</a:t>
            </a:r>
            <a:r>
              <a:rPr lang="en-US" altLang="zh-CN" sz="2400" dirty="0" smtClean="0">
                <a:ea typeface="宋体" pitchFamily="2" charset="-122"/>
              </a:rPr>
              <a:t>32</a:t>
            </a:r>
            <a:r>
              <a:rPr lang="zh-CN" altLang="en-US" sz="2400" dirty="0" smtClean="0">
                <a:latin typeface="宋体" pitchFamily="2" charset="-122"/>
                <a:ea typeface="宋体" pitchFamily="2" charset="-122"/>
              </a:rPr>
              <a:t>位颜色深度，特别适合</a:t>
            </a:r>
            <a:r>
              <a:rPr lang="en-US" altLang="zh-CN" sz="2400" dirty="0" smtClean="0">
                <a:ea typeface="宋体" pitchFamily="2" charset="-122"/>
              </a:rPr>
              <a:t>PostScript</a:t>
            </a:r>
            <a:r>
              <a:rPr lang="zh-CN" altLang="en-US" sz="2400" dirty="0" smtClean="0">
                <a:latin typeface="宋体" pitchFamily="2" charset="-122"/>
                <a:ea typeface="宋体" pitchFamily="2" charset="-122"/>
              </a:rPr>
              <a:t>打印机</a:t>
            </a:r>
            <a:endParaRPr lang="zh-CN" altLang="en-US" sz="2400" dirty="0" smtClean="0">
              <a:ea typeface="宋体" pitchFamily="2" charset="-122"/>
            </a:endParaRPr>
          </a:p>
          <a:p>
            <a:r>
              <a:rPr lang="en-US" altLang="zh-CN" sz="2400" dirty="0" smtClean="0">
                <a:ea typeface="宋体" pitchFamily="2" charset="-122"/>
              </a:rPr>
              <a:t>DXF</a:t>
            </a:r>
            <a:r>
              <a:rPr lang="zh-CN" altLang="en-US" sz="2400" dirty="0" smtClean="0">
                <a:latin typeface="宋体" pitchFamily="2" charset="-122"/>
                <a:ea typeface="宋体" pitchFamily="2" charset="-122"/>
              </a:rPr>
              <a:t>文件格式</a:t>
            </a:r>
            <a:r>
              <a:rPr lang="en-US" altLang="zh-CN" sz="2400" dirty="0" smtClean="0">
                <a:latin typeface="宋体" pitchFamily="2" charset="-122"/>
                <a:ea typeface="宋体" pitchFamily="2" charset="-122"/>
              </a:rPr>
              <a:t>(</a:t>
            </a:r>
            <a:r>
              <a:rPr lang="en-US" altLang="zh-CN" sz="2400" dirty="0" smtClean="0">
                <a:ea typeface="宋体" pitchFamily="2" charset="-122"/>
              </a:rPr>
              <a:t>.</a:t>
            </a:r>
            <a:r>
              <a:rPr lang="en-US" altLang="zh-CN" sz="2400" dirty="0" err="1" smtClean="0">
                <a:ea typeface="宋体" pitchFamily="2" charset="-122"/>
              </a:rPr>
              <a:t>dxf</a:t>
            </a:r>
            <a:r>
              <a:rPr lang="en-US" altLang="zh-CN" sz="2400" dirty="0" smtClean="0">
                <a:ea typeface="宋体" pitchFamily="2" charset="-122"/>
              </a:rPr>
              <a:t>) </a:t>
            </a:r>
            <a:r>
              <a:rPr lang="zh-CN" altLang="en-US" sz="2400" dirty="0" smtClean="0">
                <a:latin typeface="宋体" pitchFamily="2" charset="-122"/>
                <a:ea typeface="宋体" pitchFamily="2" charset="-122"/>
              </a:rPr>
              <a:t>：</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是</a:t>
            </a:r>
            <a:r>
              <a:rPr lang="en-US" altLang="zh-CN" sz="2400" dirty="0" smtClean="0">
                <a:ea typeface="宋体" pitchFamily="2" charset="-122"/>
              </a:rPr>
              <a:t>AutoCAD</a:t>
            </a:r>
            <a:r>
              <a:rPr lang="zh-CN" altLang="en-US" sz="2400" dirty="0" smtClean="0">
                <a:latin typeface="宋体" pitchFamily="2" charset="-122"/>
                <a:ea typeface="宋体" pitchFamily="2" charset="-122"/>
              </a:rPr>
              <a:t>中的矢量文件格式</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以</a:t>
            </a:r>
            <a:r>
              <a:rPr lang="en-US" altLang="zh-CN" sz="2400" dirty="0" smtClean="0">
                <a:ea typeface="宋体" pitchFamily="2" charset="-122"/>
              </a:rPr>
              <a:t>ASCII</a:t>
            </a:r>
            <a:r>
              <a:rPr lang="zh-CN" altLang="en-US" sz="2400" dirty="0" smtClean="0">
                <a:latin typeface="宋体" pitchFamily="2" charset="-122"/>
                <a:ea typeface="宋体" pitchFamily="2" charset="-122"/>
              </a:rPr>
              <a:t>码方式存储文件，在表现图形的大小方面十分精确</a:t>
            </a:r>
            <a:endParaRPr lang="en-US" altLang="zh-CN" sz="2400" dirty="0" smtClean="0">
              <a:latin typeface="宋体" pitchFamily="2" charset="-122"/>
              <a:ea typeface="宋体" pitchFamily="2" charset="-122"/>
            </a:endParaRPr>
          </a:p>
          <a:p>
            <a:pPr lvl="1"/>
            <a:r>
              <a:rPr lang="en-US" altLang="zh-CN" sz="2400" dirty="0" smtClean="0">
                <a:ea typeface="宋体" pitchFamily="2" charset="-122"/>
              </a:rPr>
              <a:t>DXF</a:t>
            </a:r>
            <a:r>
              <a:rPr lang="zh-CN" altLang="en-US" sz="2400" dirty="0" smtClean="0">
                <a:latin typeface="宋体" pitchFamily="2" charset="-122"/>
                <a:ea typeface="宋体" pitchFamily="2" charset="-122"/>
              </a:rPr>
              <a:t>文件可以被许多软件调用或输出</a:t>
            </a:r>
            <a:endParaRPr lang="en-US" altLang="zh-CN" sz="2400" dirty="0" smtClean="0">
              <a:latin typeface="宋体" pitchFamily="2" charset="-122"/>
              <a:ea typeface="宋体" pitchFamily="2" charset="-122"/>
            </a:endParaRPr>
          </a:p>
          <a:p>
            <a:r>
              <a:rPr lang="en-US" altLang="zh-CN" sz="2400" dirty="0" smtClean="0">
                <a:ea typeface="宋体" pitchFamily="2" charset="-122"/>
              </a:rPr>
              <a:t>SWF</a:t>
            </a:r>
            <a:r>
              <a:rPr lang="zh-CN" altLang="en-US" sz="2400" dirty="0" smtClean="0">
                <a:ea typeface="宋体" pitchFamily="2" charset="-122"/>
              </a:rPr>
              <a:t>（</a:t>
            </a:r>
            <a:r>
              <a:rPr lang="en-US" altLang="zh-CN" sz="2400" dirty="0" smtClean="0">
                <a:ea typeface="宋体" pitchFamily="2" charset="-122"/>
              </a:rPr>
              <a:t>Shockwave Format </a:t>
            </a:r>
            <a:r>
              <a:rPr lang="zh-CN" altLang="en-US" sz="2400" dirty="0" smtClean="0">
                <a:ea typeface="宋体" pitchFamily="2" charset="-122"/>
              </a:rPr>
              <a:t>）文件格式</a:t>
            </a:r>
            <a:r>
              <a:rPr lang="en-US" altLang="zh-CN" sz="2400" dirty="0" smtClean="0">
                <a:ea typeface="宋体" pitchFamily="2" charset="-122"/>
              </a:rPr>
              <a:t>(.</a:t>
            </a:r>
            <a:r>
              <a:rPr lang="en-US" altLang="zh-CN" sz="2400" dirty="0" err="1" smtClean="0">
                <a:ea typeface="宋体" pitchFamily="2" charset="-122"/>
              </a:rPr>
              <a:t>swf</a:t>
            </a:r>
            <a:r>
              <a:rPr lang="en-US" altLang="zh-CN" sz="2400" dirty="0" smtClean="0">
                <a:ea typeface="宋体" pitchFamily="2" charset="-122"/>
              </a:rPr>
              <a:t> )</a:t>
            </a:r>
            <a:r>
              <a:rPr lang="zh-CN" altLang="en-US" sz="2400" dirty="0" smtClean="0">
                <a:ea typeface="宋体" pitchFamily="2" charset="-122"/>
              </a:rPr>
              <a:t>：</a:t>
            </a:r>
            <a:endParaRPr lang="en-US" altLang="zh-CN" sz="2400" dirty="0" smtClean="0">
              <a:ea typeface="宋体" pitchFamily="2" charset="-122"/>
            </a:endParaRPr>
          </a:p>
          <a:p>
            <a:pPr lvl="1"/>
            <a:r>
              <a:rPr lang="zh-CN" altLang="en-US" sz="2400" dirty="0" smtClean="0">
                <a:ea typeface="宋体" pitchFamily="2" charset="-122"/>
              </a:rPr>
              <a:t>是二维动画软件</a:t>
            </a:r>
            <a:r>
              <a:rPr lang="en-US" altLang="zh-CN" sz="2400" dirty="0" smtClean="0">
                <a:ea typeface="宋体" pitchFamily="2" charset="-122"/>
              </a:rPr>
              <a:t>Flash</a:t>
            </a:r>
            <a:r>
              <a:rPr lang="zh-CN" altLang="en-US" sz="2400" dirty="0" smtClean="0">
                <a:ea typeface="宋体" pitchFamily="2" charset="-122"/>
              </a:rPr>
              <a:t>中的矢量动画格式，主要用于</a:t>
            </a:r>
            <a:r>
              <a:rPr lang="en-US" altLang="zh-CN" sz="2400" dirty="0" smtClean="0">
                <a:ea typeface="宋体" pitchFamily="2" charset="-122"/>
              </a:rPr>
              <a:t>Web</a:t>
            </a:r>
            <a:r>
              <a:rPr lang="zh-CN" altLang="en-US" sz="2400" dirty="0" smtClean="0">
                <a:ea typeface="宋体" pitchFamily="2" charset="-122"/>
              </a:rPr>
              <a:t>页面上的动画发布，目前，已成为网上动画的事实标准</a:t>
            </a:r>
          </a:p>
        </p:txBody>
      </p:sp>
      <p:sp>
        <p:nvSpPr>
          <p:cNvPr id="1095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数字视频质量评价</a:t>
            </a:r>
            <a:r>
              <a:rPr lang="en-US" altLang="zh-CN" dirty="0" smtClean="0"/>
              <a:t>—</a:t>
            </a:r>
            <a:r>
              <a:rPr lang="zh-CN" altLang="en-US" dirty="0" smtClean="0"/>
              <a:t>主观度量</a:t>
            </a:r>
            <a:endParaRPr lang="zh-CN" altLang="en-US" dirty="0"/>
          </a:p>
        </p:txBody>
      </p:sp>
      <p:sp>
        <p:nvSpPr>
          <p:cNvPr id="3" name="内容占位符 2"/>
          <p:cNvSpPr>
            <a:spLocks noGrp="1"/>
          </p:cNvSpPr>
          <p:nvPr>
            <p:ph idx="1"/>
          </p:nvPr>
        </p:nvSpPr>
        <p:spPr>
          <a:xfrm>
            <a:off x="1043608" y="1124744"/>
            <a:ext cx="7620000" cy="2664296"/>
          </a:xfrm>
        </p:spPr>
        <p:txBody>
          <a:bodyPr/>
          <a:lstStyle/>
          <a:p>
            <a:r>
              <a:rPr lang="zh-CN" altLang="en-US" sz="2800" dirty="0" smtClean="0"/>
              <a:t>主观平均判分法，所得的分数称为主观平均（</a:t>
            </a:r>
            <a:r>
              <a:rPr lang="en-US" altLang="zh-CN" sz="2800" dirty="0" smtClean="0"/>
              <a:t>MOS</a:t>
            </a:r>
            <a:r>
              <a:rPr lang="zh-CN" altLang="en-US" sz="2800" dirty="0" smtClean="0"/>
              <a:t>，</a:t>
            </a:r>
            <a:r>
              <a:rPr lang="en-US" altLang="zh-CN" sz="2800" dirty="0" smtClean="0"/>
              <a:t>mean opinion score</a:t>
            </a:r>
            <a:r>
              <a:rPr lang="zh-CN" altLang="en-US" sz="2800" dirty="0" smtClean="0"/>
              <a:t>）分</a:t>
            </a:r>
            <a:endParaRPr lang="en-US" altLang="zh-CN" sz="2800" dirty="0" smtClean="0"/>
          </a:p>
          <a:p>
            <a:pPr lvl="1"/>
            <a:r>
              <a:rPr lang="zh-CN" altLang="en-US" sz="2400" dirty="0" smtClean="0"/>
              <a:t>质量测试：观察者评定视频图像的质量等级</a:t>
            </a:r>
            <a:endParaRPr lang="en-US" altLang="zh-CN" sz="2400" dirty="0" smtClean="0"/>
          </a:p>
          <a:p>
            <a:pPr lvl="1"/>
            <a:r>
              <a:rPr lang="zh-CN" altLang="en-US" sz="2400" dirty="0" smtClean="0"/>
              <a:t>损伤测试：观察者评定视频图像的损伤程度</a:t>
            </a:r>
            <a:endParaRPr lang="en-US" altLang="zh-CN" sz="2400" dirty="0" smtClean="0"/>
          </a:p>
          <a:p>
            <a:pPr lvl="1"/>
            <a:r>
              <a:rPr lang="zh-CN" altLang="en-US" sz="2400" dirty="0" smtClean="0"/>
              <a:t>比较测试：观察者对一个给定的视频和另一个视频比较</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403647" y="3861048"/>
          <a:ext cx="6768753" cy="2225040"/>
        </p:xfrm>
        <a:graphic>
          <a:graphicData uri="http://schemas.openxmlformats.org/drawingml/2006/table">
            <a:tbl>
              <a:tblPr firstRow="1" bandRow="1">
                <a:tableStyleId>{5C22544A-7EE6-4342-B048-85BDC9FD1C3A}</a:tableStyleId>
              </a:tblPr>
              <a:tblGrid>
                <a:gridCol w="2736305"/>
                <a:gridCol w="2088232"/>
                <a:gridCol w="1944216"/>
              </a:tblGrid>
              <a:tr h="370840">
                <a:tc>
                  <a:txBody>
                    <a:bodyPr/>
                    <a:lstStyle/>
                    <a:p>
                      <a:pPr algn="ctr"/>
                      <a:r>
                        <a:rPr lang="zh-CN" altLang="en-US" dirty="0" smtClean="0"/>
                        <a:t>质量测试</a:t>
                      </a:r>
                      <a:endParaRPr lang="zh-CN" altLang="en-US" dirty="0"/>
                    </a:p>
                  </a:txBody>
                  <a:tcPr/>
                </a:tc>
                <a:tc>
                  <a:txBody>
                    <a:bodyPr/>
                    <a:lstStyle/>
                    <a:p>
                      <a:pPr algn="ctr"/>
                      <a:r>
                        <a:rPr lang="zh-CN" altLang="en-US" dirty="0" smtClean="0"/>
                        <a:t>损伤测试</a:t>
                      </a:r>
                      <a:endParaRPr lang="zh-CN" altLang="en-US" dirty="0"/>
                    </a:p>
                  </a:txBody>
                  <a:tcPr/>
                </a:tc>
                <a:tc>
                  <a:txBody>
                    <a:bodyPr/>
                    <a:lstStyle/>
                    <a:p>
                      <a:pPr algn="ctr"/>
                      <a:r>
                        <a:rPr lang="zh-CN" altLang="en-US" dirty="0" smtClean="0"/>
                        <a:t>比较测试</a:t>
                      </a:r>
                      <a:endParaRPr lang="zh-CN" altLang="en-US" dirty="0"/>
                    </a:p>
                  </a:txBody>
                  <a:tcPr/>
                </a:tc>
              </a:tr>
              <a:tr h="370840">
                <a:tc>
                  <a:txBody>
                    <a:bodyPr/>
                    <a:lstStyle/>
                    <a:p>
                      <a:pPr algn="ctr"/>
                      <a:r>
                        <a:rPr lang="en-US" altLang="zh-CN" dirty="0" smtClean="0"/>
                        <a:t>5</a:t>
                      </a:r>
                      <a:r>
                        <a:rPr lang="zh-CN" altLang="en-US" dirty="0" smtClean="0"/>
                        <a:t>：无察觉</a:t>
                      </a:r>
                      <a:endParaRPr lang="zh-CN" altLang="en-US" dirty="0"/>
                    </a:p>
                  </a:txBody>
                  <a:tcPr/>
                </a:tc>
                <a:tc>
                  <a:txBody>
                    <a:bodyPr/>
                    <a:lstStyle/>
                    <a:p>
                      <a:pPr algn="ctr"/>
                      <a:r>
                        <a:rPr lang="en-US" altLang="zh-CN" dirty="0" smtClean="0"/>
                        <a:t>A</a:t>
                      </a:r>
                      <a:r>
                        <a:rPr lang="zh-CN" altLang="en-US" dirty="0" smtClean="0"/>
                        <a:t>：优（</a:t>
                      </a:r>
                      <a:r>
                        <a:rPr lang="en-US" altLang="zh-CN" dirty="0" smtClean="0"/>
                        <a:t>Excellent</a:t>
                      </a:r>
                      <a:r>
                        <a:rPr lang="zh-CN" altLang="en-US" dirty="0" smtClean="0"/>
                        <a:t>）</a:t>
                      </a:r>
                      <a:endParaRPr lang="zh-CN" altLang="en-US" dirty="0"/>
                    </a:p>
                  </a:txBody>
                  <a:tcPr/>
                </a:tc>
                <a:tc>
                  <a:txBody>
                    <a:bodyPr/>
                    <a:lstStyle/>
                    <a:p>
                      <a:pPr algn="ctr"/>
                      <a:r>
                        <a:rPr lang="en-US" altLang="zh-CN" dirty="0" smtClean="0"/>
                        <a:t>+2</a:t>
                      </a:r>
                      <a:r>
                        <a:rPr lang="zh-CN" altLang="en-US" dirty="0" smtClean="0"/>
                        <a:t>：好得多</a:t>
                      </a:r>
                      <a:endParaRPr lang="zh-CN" altLang="en-US" dirty="0"/>
                    </a:p>
                  </a:txBody>
                  <a:tcPr/>
                </a:tc>
              </a:tr>
              <a:tr h="370840">
                <a:tc>
                  <a:txBody>
                    <a:bodyPr/>
                    <a:lstStyle/>
                    <a:p>
                      <a:pPr algn="ctr"/>
                      <a:r>
                        <a:rPr lang="en-US" altLang="zh-CN" dirty="0" smtClean="0"/>
                        <a:t>4</a:t>
                      </a:r>
                      <a:r>
                        <a:rPr lang="zh-CN" altLang="en-US" dirty="0" smtClean="0">
                          <a:sym typeface="Wingdings" pitchFamily="2" charset="2"/>
                        </a:rPr>
                        <a:t>： （</a:t>
                      </a:r>
                      <a:r>
                        <a:rPr lang="zh-CN" altLang="en-US" dirty="0" smtClean="0"/>
                        <a:t>刚）察觉但不讨厌</a:t>
                      </a:r>
                      <a:endParaRPr lang="zh-CN" altLang="en-US" dirty="0"/>
                    </a:p>
                  </a:txBody>
                  <a:tcPr/>
                </a:tc>
                <a:tc>
                  <a:txBody>
                    <a:bodyPr/>
                    <a:lstStyle/>
                    <a:p>
                      <a:pPr algn="ctr"/>
                      <a:r>
                        <a:rPr lang="en-US" altLang="zh-CN" dirty="0" smtClean="0"/>
                        <a:t>B</a:t>
                      </a:r>
                      <a:r>
                        <a:rPr lang="zh-CN" altLang="en-US" dirty="0" smtClean="0"/>
                        <a:t>：良（</a:t>
                      </a:r>
                      <a:r>
                        <a:rPr lang="en-US" altLang="zh-CN" dirty="0" smtClean="0"/>
                        <a:t>Good</a:t>
                      </a:r>
                      <a:r>
                        <a:rPr lang="zh-CN" altLang="en-US" dirty="0" smtClean="0"/>
                        <a:t>）</a:t>
                      </a:r>
                      <a:endParaRPr lang="zh-CN" altLang="en-US" dirty="0"/>
                    </a:p>
                  </a:txBody>
                  <a:tcPr/>
                </a:tc>
                <a:tc>
                  <a:txBody>
                    <a:bodyPr/>
                    <a:lstStyle/>
                    <a:p>
                      <a:pPr algn="ctr"/>
                      <a:r>
                        <a:rPr lang="en-US" altLang="zh-CN" dirty="0" smtClean="0"/>
                        <a:t>+1</a:t>
                      </a:r>
                      <a:r>
                        <a:rPr lang="zh-CN" altLang="en-US" dirty="0" smtClean="0"/>
                        <a:t>：好</a:t>
                      </a:r>
                      <a:endParaRPr lang="zh-CN" altLang="en-US" dirty="0"/>
                    </a:p>
                  </a:txBody>
                  <a:tcPr/>
                </a:tc>
              </a:tr>
              <a:tr h="370840">
                <a:tc>
                  <a:txBody>
                    <a:bodyPr/>
                    <a:lstStyle/>
                    <a:p>
                      <a:pPr algn="ctr"/>
                      <a:r>
                        <a:rPr lang="en-US" altLang="zh-CN" dirty="0" smtClean="0">
                          <a:sym typeface="Wingdings" pitchFamily="2" charset="2"/>
                        </a:rPr>
                        <a:t>3</a:t>
                      </a:r>
                      <a:r>
                        <a:rPr lang="zh-CN" altLang="en-US" dirty="0" smtClean="0">
                          <a:sym typeface="Wingdings" pitchFamily="2" charset="2"/>
                        </a:rPr>
                        <a:t>： （</a:t>
                      </a:r>
                      <a:r>
                        <a:rPr lang="zh-CN" altLang="en-US" dirty="0" smtClean="0"/>
                        <a:t>察觉）有点讨厌</a:t>
                      </a:r>
                      <a:endParaRPr lang="zh-CN" altLang="en-US" dirty="0"/>
                    </a:p>
                  </a:txBody>
                  <a:tcPr/>
                </a:tc>
                <a:tc>
                  <a:txBody>
                    <a:bodyPr/>
                    <a:lstStyle/>
                    <a:p>
                      <a:pPr algn="ctr"/>
                      <a:r>
                        <a:rPr lang="en-US" altLang="zh-CN" dirty="0" smtClean="0"/>
                        <a:t>C</a:t>
                      </a:r>
                      <a:r>
                        <a:rPr lang="zh-CN" altLang="en-US" dirty="0" smtClean="0"/>
                        <a:t>：中（</a:t>
                      </a:r>
                      <a:r>
                        <a:rPr lang="en-US" altLang="zh-CN" dirty="0" smtClean="0"/>
                        <a:t>Fair</a:t>
                      </a:r>
                      <a:r>
                        <a:rPr lang="zh-CN" altLang="en-US" dirty="0" smtClean="0"/>
                        <a:t>）</a:t>
                      </a:r>
                      <a:endParaRPr lang="zh-CN" altLang="en-US" dirty="0"/>
                    </a:p>
                  </a:txBody>
                  <a:tcPr/>
                </a:tc>
                <a:tc>
                  <a:txBody>
                    <a:bodyPr/>
                    <a:lstStyle/>
                    <a:p>
                      <a:pPr algn="ctr"/>
                      <a:r>
                        <a:rPr lang="en-US" altLang="zh-CN" dirty="0" smtClean="0"/>
                        <a:t>0</a:t>
                      </a:r>
                      <a:r>
                        <a:rPr lang="zh-CN" altLang="en-US" dirty="0" smtClean="0"/>
                        <a:t>：相同</a:t>
                      </a:r>
                      <a:endParaRPr lang="zh-CN" altLang="en-US" dirty="0"/>
                    </a:p>
                  </a:txBody>
                  <a:tcPr/>
                </a:tc>
              </a:tr>
              <a:tr h="370840">
                <a:tc>
                  <a:txBody>
                    <a:bodyPr/>
                    <a:lstStyle/>
                    <a:p>
                      <a:pPr algn="ctr"/>
                      <a:r>
                        <a:rPr lang="en-US" altLang="zh-CN" dirty="0" smtClean="0"/>
                        <a:t>2</a:t>
                      </a:r>
                      <a:r>
                        <a:rPr lang="zh-CN" altLang="en-US" dirty="0" smtClean="0"/>
                        <a:t>：很讨厌</a:t>
                      </a:r>
                      <a:endParaRPr lang="zh-CN" altLang="en-US" dirty="0"/>
                    </a:p>
                  </a:txBody>
                  <a:tcPr/>
                </a:tc>
                <a:tc>
                  <a:txBody>
                    <a:bodyPr/>
                    <a:lstStyle/>
                    <a:p>
                      <a:pPr algn="ctr"/>
                      <a:r>
                        <a:rPr lang="en-US" altLang="zh-CN" dirty="0" smtClean="0"/>
                        <a:t>D</a:t>
                      </a:r>
                      <a:r>
                        <a:rPr lang="zh-CN" altLang="en-US" dirty="0" smtClean="0"/>
                        <a:t>：差（</a:t>
                      </a:r>
                      <a:r>
                        <a:rPr lang="en-US" altLang="zh-CN" dirty="0" smtClean="0"/>
                        <a:t>Poor</a:t>
                      </a:r>
                      <a:r>
                        <a:rPr lang="zh-CN" altLang="en-US" dirty="0" smtClean="0"/>
                        <a:t>）</a:t>
                      </a:r>
                      <a:endParaRPr lang="zh-CN" altLang="en-US" dirty="0"/>
                    </a:p>
                  </a:txBody>
                  <a:tcPr/>
                </a:tc>
                <a:tc>
                  <a:txBody>
                    <a:bodyPr/>
                    <a:lstStyle/>
                    <a:p>
                      <a:pPr algn="ctr"/>
                      <a:r>
                        <a:rPr lang="en-US" altLang="zh-CN" dirty="0" smtClean="0"/>
                        <a:t>-1</a:t>
                      </a:r>
                      <a:r>
                        <a:rPr lang="zh-CN" altLang="en-US" dirty="0" smtClean="0"/>
                        <a:t>：坏</a:t>
                      </a:r>
                      <a:endParaRPr lang="zh-CN" altLang="en-US" dirty="0"/>
                    </a:p>
                  </a:txBody>
                  <a:tcPr/>
                </a:tc>
              </a:tr>
              <a:tr h="370840">
                <a:tc>
                  <a:txBody>
                    <a:bodyPr/>
                    <a:lstStyle/>
                    <a:p>
                      <a:pPr algn="ctr"/>
                      <a:r>
                        <a:rPr lang="en-US" altLang="zh-CN" dirty="0" smtClean="0"/>
                        <a:t>1</a:t>
                      </a:r>
                      <a:r>
                        <a:rPr lang="zh-CN" altLang="en-US" dirty="0" smtClean="0"/>
                        <a:t>：不能用</a:t>
                      </a:r>
                      <a:endParaRPr lang="zh-CN" altLang="en-US" dirty="0"/>
                    </a:p>
                  </a:txBody>
                  <a:tcPr/>
                </a:tc>
                <a:tc>
                  <a:txBody>
                    <a:bodyPr/>
                    <a:lstStyle/>
                    <a:p>
                      <a:pPr algn="ctr"/>
                      <a:r>
                        <a:rPr lang="en-US" altLang="zh-CN" dirty="0" smtClean="0"/>
                        <a:t>E</a:t>
                      </a:r>
                      <a:r>
                        <a:rPr lang="zh-CN" altLang="en-US" dirty="0" smtClean="0"/>
                        <a:t>：劣（</a:t>
                      </a:r>
                      <a:r>
                        <a:rPr lang="en-US" altLang="zh-CN" dirty="0" smtClean="0"/>
                        <a:t>Bad</a:t>
                      </a:r>
                      <a:r>
                        <a:rPr lang="zh-CN" altLang="en-US" dirty="0" smtClean="0"/>
                        <a:t>）</a:t>
                      </a:r>
                      <a:endParaRPr lang="zh-CN" altLang="en-US" dirty="0"/>
                    </a:p>
                  </a:txBody>
                  <a:tcPr/>
                </a:tc>
                <a:tc>
                  <a:txBody>
                    <a:bodyPr/>
                    <a:lstStyle/>
                    <a:p>
                      <a:pPr algn="ctr"/>
                      <a:r>
                        <a:rPr lang="en-US" altLang="zh-CN" dirty="0" smtClean="0"/>
                        <a:t>-2</a:t>
                      </a:r>
                      <a:r>
                        <a:rPr lang="zh-CN" altLang="en-US" dirty="0" smtClean="0"/>
                        <a:t>：坏得多</a:t>
                      </a:r>
                      <a:endParaRPr lang="zh-CN" altLang="en-US" dirty="0"/>
                    </a:p>
                  </a:txBody>
                  <a:tcPr/>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数字视频质量评价</a:t>
            </a:r>
            <a:r>
              <a:rPr lang="en-US" altLang="zh-CN" dirty="0" smtClean="0"/>
              <a:t>—</a:t>
            </a:r>
            <a:r>
              <a:rPr lang="zh-CN" altLang="en-US" dirty="0" smtClean="0"/>
              <a:t>客观度量</a:t>
            </a:r>
            <a:endParaRPr lang="zh-CN" altLang="en-US" dirty="0"/>
          </a:p>
        </p:txBody>
      </p:sp>
      <p:sp>
        <p:nvSpPr>
          <p:cNvPr id="3" name="内容占位符 2"/>
          <p:cNvSpPr>
            <a:spLocks noGrp="1"/>
          </p:cNvSpPr>
          <p:nvPr>
            <p:ph idx="1"/>
          </p:nvPr>
        </p:nvSpPr>
        <p:spPr>
          <a:xfrm>
            <a:off x="1066800" y="1268760"/>
            <a:ext cx="7620000" cy="3281536"/>
          </a:xfrm>
        </p:spPr>
        <p:txBody>
          <a:bodyPr/>
          <a:lstStyle/>
          <a:p>
            <a:r>
              <a:rPr lang="zh-CN" altLang="en-US" sz="2800" dirty="0" smtClean="0"/>
              <a:t>均方误差（</a:t>
            </a:r>
            <a:r>
              <a:rPr lang="en-US" altLang="zh-CN" sz="2800" dirty="0" smtClean="0"/>
              <a:t>MSE</a:t>
            </a:r>
            <a:r>
              <a:rPr lang="zh-CN" altLang="en-US" sz="2800" dirty="0" smtClean="0"/>
              <a:t>）</a:t>
            </a:r>
            <a:endParaRPr lang="en-US" altLang="zh-CN" sz="2800" dirty="0" smtClean="0"/>
          </a:p>
          <a:p>
            <a:pPr lvl="1"/>
            <a:endParaRPr lang="en-US" altLang="zh-CN" sz="2400" dirty="0" smtClean="0"/>
          </a:p>
          <a:p>
            <a:pPr lvl="1"/>
            <a:endParaRPr lang="en-US" altLang="zh-CN" sz="2400" dirty="0" smtClean="0"/>
          </a:p>
          <a:p>
            <a:pPr lvl="1"/>
            <a:endParaRPr lang="en-US" altLang="zh-CN" sz="2400" dirty="0" smtClean="0"/>
          </a:p>
          <a:p>
            <a:pPr lvl="1"/>
            <a:r>
              <a:rPr lang="en-US" altLang="zh-CN" sz="2400" dirty="0" smtClean="0"/>
              <a:t>K</a:t>
            </a:r>
            <a:r>
              <a:rPr lang="zh-CN" altLang="en-US" sz="2400" dirty="0" smtClean="0"/>
              <a:t>为图像序列帧数，</a:t>
            </a:r>
            <a:r>
              <a:rPr lang="en-US" altLang="zh-CN" sz="2400" dirty="0" smtClean="0"/>
              <a:t>M ×N</a:t>
            </a:r>
            <a:r>
              <a:rPr lang="zh-CN" altLang="en-US" sz="2400" dirty="0" smtClean="0"/>
              <a:t>为帧图像的小</a:t>
            </a:r>
            <a:endParaRPr lang="en-US" altLang="zh-CN" sz="2400" dirty="0" smtClean="0"/>
          </a:p>
          <a:p>
            <a:r>
              <a:rPr lang="zh-CN" altLang="en-US" sz="2800" dirty="0" smtClean="0"/>
              <a:t>峰值信噪比（</a:t>
            </a:r>
            <a:r>
              <a:rPr lang="en-US" altLang="zh-CN" sz="2800" dirty="0" smtClean="0"/>
              <a:t>peak signal to noise ratio</a:t>
            </a:r>
            <a:r>
              <a:rPr lang="zh-CN" altLang="en-US" sz="2800" dirty="0" smtClean="0"/>
              <a:t>，</a:t>
            </a:r>
            <a:r>
              <a:rPr lang="en-US" altLang="zh-CN" sz="2800" dirty="0" smtClean="0"/>
              <a:t>PSNR</a:t>
            </a:r>
            <a:r>
              <a:rPr lang="zh-CN" altLang="en-US" sz="2800" dirty="0" smtClean="0"/>
              <a:t>）</a:t>
            </a:r>
            <a:endParaRPr lang="en-US" altLang="zh-CN" sz="2800" dirty="0" smtClean="0"/>
          </a:p>
          <a:p>
            <a:pPr lvl="1"/>
            <a:endParaRPr lang="en-US" altLang="zh-CN" sz="2400" i="1" dirty="0" smtClean="0"/>
          </a:p>
          <a:p>
            <a:pPr lvl="1"/>
            <a:endParaRPr lang="en-US" altLang="zh-CN" sz="2400" i="1" dirty="0" smtClean="0"/>
          </a:p>
          <a:p>
            <a:pPr lvl="1"/>
            <a:r>
              <a:rPr lang="en-US" altLang="zh-CN" sz="2400" i="1" dirty="0" smtClean="0"/>
              <a:t>f</a:t>
            </a:r>
            <a:r>
              <a:rPr lang="en-US" altLang="zh-CN" sz="2400" baseline="30000" dirty="0" smtClean="0"/>
              <a:t>2</a:t>
            </a:r>
            <a:r>
              <a:rPr lang="en-US" altLang="zh-CN" sz="2400" baseline="-25000" dirty="0" smtClean="0"/>
              <a:t>max</a:t>
            </a:r>
            <a:r>
              <a:rPr lang="zh-CN" altLang="en-US" sz="2400" dirty="0" smtClean="0"/>
              <a:t>为视频信号的峰值，通常取</a:t>
            </a:r>
            <a:r>
              <a:rPr lang="en-US" altLang="zh-CN" sz="2400" dirty="0" smtClean="0"/>
              <a:t>255</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420290" name="Object 2"/>
          <p:cNvGraphicFramePr>
            <a:graphicFrameLocks noChangeAspect="1"/>
          </p:cNvGraphicFramePr>
          <p:nvPr/>
        </p:nvGraphicFramePr>
        <p:xfrm>
          <a:off x="842963" y="1844824"/>
          <a:ext cx="8148637" cy="1131887"/>
        </p:xfrm>
        <a:graphic>
          <a:graphicData uri="http://schemas.openxmlformats.org/presentationml/2006/ole">
            <p:oleObj spid="_x0000_s1420290" name="公式" r:id="rId3" imgW="3111480" imgH="431640" progId="Equation.3">
              <p:embed/>
            </p:oleObj>
          </a:graphicData>
        </a:graphic>
      </p:graphicFrame>
      <p:graphicFrame>
        <p:nvGraphicFramePr>
          <p:cNvPr id="1420291" name="Object 3"/>
          <p:cNvGraphicFramePr>
            <a:graphicFrameLocks noChangeAspect="1"/>
          </p:cNvGraphicFramePr>
          <p:nvPr/>
        </p:nvGraphicFramePr>
        <p:xfrm>
          <a:off x="1390203" y="4273078"/>
          <a:ext cx="3325813" cy="1100138"/>
        </p:xfrm>
        <a:graphic>
          <a:graphicData uri="http://schemas.openxmlformats.org/presentationml/2006/ole">
            <p:oleObj spid="_x0000_s1420291" name="公式" r:id="rId4" imgW="1269720" imgH="419040" progId="Equation.3">
              <p:embed/>
            </p:oleObj>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ea typeface="宋体" pitchFamily="2" charset="-122"/>
              </a:rPr>
              <a:t>视频信息获取技术</a:t>
            </a:r>
          </a:p>
        </p:txBody>
      </p:sp>
      <p:sp>
        <p:nvSpPr>
          <p:cNvPr id="83971" name="内容占位符 2"/>
          <p:cNvSpPr>
            <a:spLocks noGrp="1"/>
          </p:cNvSpPr>
          <p:nvPr>
            <p:ph idx="1"/>
          </p:nvPr>
        </p:nvSpPr>
        <p:spPr/>
        <p:txBody>
          <a:bodyPr/>
          <a:lstStyle/>
          <a:p>
            <a:r>
              <a:rPr lang="zh-CN" altLang="en-US" sz="3600" smtClean="0">
                <a:ea typeface="宋体" pitchFamily="2" charset="-122"/>
              </a:rPr>
              <a:t>多媒体计算机获取图形、静态图象、动态图象的方法</a:t>
            </a:r>
            <a:endParaRPr lang="en-US" altLang="zh-CN" sz="3600" smtClean="0">
              <a:ea typeface="宋体" pitchFamily="2" charset="-122"/>
            </a:endParaRPr>
          </a:p>
          <a:p>
            <a:pPr lvl="1"/>
            <a:r>
              <a:rPr lang="zh-CN" altLang="en-US" smtClean="0">
                <a:ea typeface="宋体" pitchFamily="2" charset="-122"/>
              </a:rPr>
              <a:t>计算机产生彩色图形，静态图象，动态图象</a:t>
            </a:r>
          </a:p>
          <a:p>
            <a:pPr lvl="1"/>
            <a:r>
              <a:rPr lang="zh-CN" altLang="en-US" smtClean="0">
                <a:ea typeface="宋体" pitchFamily="2" charset="-122"/>
              </a:rPr>
              <a:t>彩色扫描仪</a:t>
            </a:r>
            <a:r>
              <a:rPr lang="en-US" altLang="zh-CN" smtClean="0">
                <a:ea typeface="宋体" pitchFamily="2" charset="-122"/>
              </a:rPr>
              <a:t>:</a:t>
            </a:r>
            <a:r>
              <a:rPr lang="zh-CN" altLang="en-US" smtClean="0">
                <a:ea typeface="宋体" pitchFamily="2" charset="-122"/>
              </a:rPr>
              <a:t>扫描输入彩色图像和静态图像</a:t>
            </a:r>
          </a:p>
          <a:p>
            <a:pPr lvl="1"/>
            <a:r>
              <a:rPr lang="zh-CN" altLang="en-US" smtClean="0">
                <a:ea typeface="宋体" pitchFamily="2" charset="-122"/>
              </a:rPr>
              <a:t>视频信号数字化仪：将彩色全电视信号数字化后，输入到多媒体计算机中，可获得静态和动态图像。</a:t>
            </a:r>
          </a:p>
          <a:p>
            <a:endParaRPr lang="zh-CN" altLang="en-US" sz="3600" smtClean="0">
              <a:ea typeface="宋体" pitchFamily="2" charset="-122"/>
            </a:endParaRPr>
          </a:p>
        </p:txBody>
      </p:sp>
      <p:sp>
        <p:nvSpPr>
          <p:cNvPr id="839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smtClean="0">
                <a:ea typeface="宋体" pitchFamily="2" charset="-122"/>
              </a:rPr>
              <a:t>显示卡的种类</a:t>
            </a:r>
          </a:p>
        </p:txBody>
      </p:sp>
      <p:sp>
        <p:nvSpPr>
          <p:cNvPr id="84995" name="内容占位符 2"/>
          <p:cNvSpPr>
            <a:spLocks noGrp="1"/>
          </p:cNvSpPr>
          <p:nvPr>
            <p:ph idx="1"/>
          </p:nvPr>
        </p:nvSpPr>
        <p:spPr>
          <a:xfrm>
            <a:off x="428625" y="1071563"/>
            <a:ext cx="8258175" cy="5000625"/>
          </a:xfrm>
        </p:spPr>
        <p:txBody>
          <a:bodyPr/>
          <a:lstStyle/>
          <a:p>
            <a:pPr algn="just">
              <a:spcBef>
                <a:spcPct val="50000"/>
              </a:spcBef>
              <a:buFontTx/>
              <a:buNone/>
            </a:pPr>
            <a:r>
              <a:rPr lang="zh-CN" altLang="en-US" sz="2400" dirty="0" smtClean="0">
                <a:ea typeface="宋体" pitchFamily="2" charset="-122"/>
              </a:rPr>
              <a:t>一般显示卡</a:t>
            </a:r>
            <a:r>
              <a:rPr lang="zh-CN" altLang="en-US" sz="2400" b="0" dirty="0" smtClean="0">
                <a:ea typeface="宋体" pitchFamily="2" charset="-122"/>
              </a:rPr>
              <a:t>。完成显示的基本功能，其性能优劣与缓存容量、工艺质量等有关。</a:t>
            </a:r>
          </a:p>
          <a:p>
            <a:pPr algn="just">
              <a:spcBef>
                <a:spcPct val="50000"/>
              </a:spcBef>
              <a:buFontTx/>
              <a:buNone/>
            </a:pPr>
            <a:r>
              <a:rPr lang="zh-CN" altLang="en-US" sz="2400" dirty="0" smtClean="0">
                <a:ea typeface="宋体" pitchFamily="2" charset="-122"/>
              </a:rPr>
              <a:t>图形加速卡</a:t>
            </a:r>
            <a:r>
              <a:rPr lang="zh-CN" altLang="en-US" sz="2400" b="0" dirty="0" smtClean="0">
                <a:ea typeface="宋体" pitchFamily="2" charset="-122"/>
              </a:rPr>
              <a:t>。目前以</a:t>
            </a:r>
            <a:r>
              <a:rPr lang="en-US" altLang="zh-CN" sz="2400" b="0" dirty="0" smtClean="0">
                <a:ea typeface="宋体" pitchFamily="2" charset="-122"/>
              </a:rPr>
              <a:t>AGP</a:t>
            </a:r>
            <a:r>
              <a:rPr lang="zh-CN" altLang="en-US" sz="2400" b="0" dirty="0" smtClean="0">
                <a:ea typeface="宋体" pitchFamily="2" charset="-122"/>
              </a:rPr>
              <a:t>显示卡为主，带有图形加速器，显示复杂图形时速度较快。</a:t>
            </a:r>
          </a:p>
          <a:p>
            <a:pPr algn="just">
              <a:spcBef>
                <a:spcPct val="50000"/>
              </a:spcBef>
              <a:buFontTx/>
              <a:buNone/>
            </a:pPr>
            <a:r>
              <a:rPr lang="en-US" altLang="zh-CN" sz="2400" dirty="0" smtClean="0">
                <a:ea typeface="宋体" pitchFamily="2" charset="-122"/>
              </a:rPr>
              <a:t>3D</a:t>
            </a:r>
            <a:r>
              <a:rPr lang="zh-CN" altLang="en-US" sz="2400" dirty="0" smtClean="0">
                <a:ea typeface="宋体" pitchFamily="2" charset="-122"/>
              </a:rPr>
              <a:t>图形卡</a:t>
            </a:r>
            <a:r>
              <a:rPr lang="zh-CN" altLang="en-US" sz="2400" b="0" dirty="0" smtClean="0">
                <a:ea typeface="宋体" pitchFamily="2" charset="-122"/>
              </a:rPr>
              <a:t>。专为带有</a:t>
            </a:r>
            <a:r>
              <a:rPr lang="en-US" altLang="zh-CN" sz="2400" b="0" dirty="0" smtClean="0">
                <a:ea typeface="宋体" pitchFamily="2" charset="-122"/>
              </a:rPr>
              <a:t>3D</a:t>
            </a:r>
            <a:r>
              <a:rPr lang="zh-CN" altLang="en-US" sz="2400" b="0" dirty="0" smtClean="0">
                <a:ea typeface="宋体" pitchFamily="2" charset="-122"/>
              </a:rPr>
              <a:t>图形的高档游戏开发的显示卡，三维坐标变换速度快、图形动态显示反映灵敏、清晰。</a:t>
            </a:r>
          </a:p>
          <a:p>
            <a:pPr algn="just">
              <a:spcBef>
                <a:spcPct val="50000"/>
              </a:spcBef>
              <a:buFontTx/>
              <a:buNone/>
            </a:pPr>
            <a:r>
              <a:rPr lang="zh-CN" altLang="en-US" sz="2400" dirty="0" smtClean="0">
                <a:ea typeface="宋体" pitchFamily="2" charset="-122"/>
              </a:rPr>
              <a:t>显示</a:t>
            </a:r>
            <a:r>
              <a:rPr lang="en-US" altLang="zh-CN" sz="2400" dirty="0" smtClean="0">
                <a:ea typeface="宋体" pitchFamily="2" charset="-122"/>
              </a:rPr>
              <a:t>/</a:t>
            </a:r>
            <a:r>
              <a:rPr lang="zh-CN" altLang="en-US" sz="2400" dirty="0" smtClean="0">
                <a:ea typeface="宋体" pitchFamily="2" charset="-122"/>
              </a:rPr>
              <a:t>视频输出集成卡</a:t>
            </a:r>
            <a:r>
              <a:rPr lang="zh-CN" altLang="en-US" sz="2400" b="0" dirty="0" smtClean="0">
                <a:ea typeface="宋体" pitchFamily="2" charset="-122"/>
              </a:rPr>
              <a:t>。在显卡上集成视频输出电路，在把信号送至显示器正常显示信号的同时，可将信号转换成视频信号，送到视频输出端子，供电视机或录像机接收。</a:t>
            </a:r>
          </a:p>
          <a:p>
            <a:pPr>
              <a:spcBef>
                <a:spcPct val="50000"/>
              </a:spcBef>
              <a:buFontTx/>
              <a:buNone/>
            </a:pPr>
            <a:r>
              <a:rPr lang="zh-CN" altLang="en-US" sz="2400" dirty="0" smtClean="0">
                <a:ea typeface="宋体" pitchFamily="2" charset="-122"/>
              </a:rPr>
              <a:t>显示</a:t>
            </a:r>
            <a:r>
              <a:rPr lang="en-US" altLang="zh-CN" sz="2400" dirty="0" smtClean="0">
                <a:ea typeface="宋体" pitchFamily="2" charset="-122"/>
              </a:rPr>
              <a:t>/TV</a:t>
            </a:r>
            <a:r>
              <a:rPr lang="zh-CN" altLang="en-US" sz="2400" dirty="0" smtClean="0">
                <a:ea typeface="宋体" pitchFamily="2" charset="-122"/>
              </a:rPr>
              <a:t>集成卡</a:t>
            </a:r>
            <a:r>
              <a:rPr lang="zh-CN" altLang="en-US" sz="2400" b="0" dirty="0" smtClean="0">
                <a:ea typeface="宋体" pitchFamily="2" charset="-122"/>
              </a:rPr>
              <a:t>。在显示卡上集成</a:t>
            </a:r>
            <a:r>
              <a:rPr lang="en-US" altLang="zh-CN" sz="2400" b="0" dirty="0" smtClean="0">
                <a:ea typeface="宋体" pitchFamily="2" charset="-122"/>
              </a:rPr>
              <a:t>TV</a:t>
            </a:r>
            <a:r>
              <a:rPr lang="zh-CN" altLang="en-US" sz="2400" b="0" dirty="0" smtClean="0">
                <a:ea typeface="宋体" pitchFamily="2" charset="-122"/>
              </a:rPr>
              <a:t>高频头和视频处理电路，使用该卡既可显示多媒体信息，还可收看电视节目。</a:t>
            </a:r>
          </a:p>
        </p:txBody>
      </p:sp>
      <p:sp>
        <p:nvSpPr>
          <p:cNvPr id="849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ea typeface="宋体" pitchFamily="2" charset="-122"/>
              </a:rPr>
              <a:t>显示卡的结构</a:t>
            </a:r>
          </a:p>
        </p:txBody>
      </p:sp>
      <p:sp>
        <p:nvSpPr>
          <p:cNvPr id="8601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86020" name="Group 1028"/>
          <p:cNvGrpSpPr>
            <a:grpSpLocks/>
          </p:cNvGrpSpPr>
          <p:nvPr/>
        </p:nvGrpSpPr>
        <p:grpSpPr bwMode="auto">
          <a:xfrm>
            <a:off x="381000" y="1066800"/>
            <a:ext cx="8534400" cy="4953000"/>
            <a:chOff x="1909" y="1725"/>
            <a:chExt cx="5751" cy="3223"/>
          </a:xfrm>
        </p:grpSpPr>
        <p:sp>
          <p:nvSpPr>
            <p:cNvPr id="86021" name="Text Box 1029"/>
            <p:cNvSpPr txBox="1">
              <a:spLocks noChangeArrowheads="1"/>
            </p:cNvSpPr>
            <p:nvPr/>
          </p:nvSpPr>
          <p:spPr bwMode="auto">
            <a:xfrm>
              <a:off x="2749" y="1725"/>
              <a:ext cx="1020" cy="567"/>
            </a:xfrm>
            <a:prstGeom prst="rect">
              <a:avLst/>
            </a:prstGeom>
            <a:solidFill>
              <a:srgbClr val="FFFFFF"/>
            </a:solidFill>
            <a:ln w="9525">
              <a:solidFill>
                <a:srgbClr val="000000"/>
              </a:solidFill>
              <a:miter lim="800000"/>
              <a:headEnd/>
              <a:tailEnd/>
            </a:ln>
          </p:spPr>
          <p:txBody>
            <a:bodyPr lIns="36000" tIns="18000" rIns="36000" bIns="18000"/>
            <a:lstStyle/>
            <a:p>
              <a:pPr algn="ctr" eaLnBrk="0" hangingPunct="0">
                <a:lnSpc>
                  <a:spcPct val="96000"/>
                </a:lnSpc>
              </a:pPr>
              <a:r>
                <a:rPr lang="zh-CN" altLang="en-US" sz="2000" b="0">
                  <a:latin typeface="Times New Roman" pitchFamily="18" charset="0"/>
                </a:rPr>
                <a:t>显示卡</a:t>
              </a:r>
              <a:br>
                <a:rPr lang="zh-CN" altLang="en-US" sz="2000" b="0">
                  <a:latin typeface="Times New Roman" pitchFamily="18" charset="0"/>
                </a:rPr>
              </a:br>
              <a:r>
                <a:rPr lang="en-US" altLang="zh-CN" sz="2000" b="0">
                  <a:latin typeface="Times New Roman" pitchFamily="18" charset="0"/>
                </a:rPr>
                <a:t>I/O</a:t>
              </a:r>
              <a:r>
                <a:rPr lang="zh-CN" altLang="en-US" sz="2000" b="0">
                  <a:latin typeface="Times New Roman" pitchFamily="18" charset="0"/>
                </a:rPr>
                <a:t>端口</a:t>
              </a:r>
            </a:p>
          </p:txBody>
        </p:sp>
        <p:sp>
          <p:nvSpPr>
            <p:cNvPr id="86022" name="Text Box 1030"/>
            <p:cNvSpPr txBox="1">
              <a:spLocks noChangeArrowheads="1"/>
            </p:cNvSpPr>
            <p:nvPr/>
          </p:nvSpPr>
          <p:spPr bwMode="auto">
            <a:xfrm>
              <a:off x="2014" y="2887"/>
              <a:ext cx="1134" cy="567"/>
            </a:xfrm>
            <a:prstGeom prst="rect">
              <a:avLst/>
            </a:prstGeom>
            <a:solidFill>
              <a:srgbClr val="FFFFFF"/>
            </a:solidFill>
            <a:ln w="9525">
              <a:solidFill>
                <a:srgbClr val="000000"/>
              </a:solidFill>
              <a:miter lim="800000"/>
              <a:headEnd/>
              <a:tailEnd/>
            </a:ln>
          </p:spPr>
          <p:txBody>
            <a:bodyPr lIns="36000" tIns="72000" rIns="36000" bIns="72000"/>
            <a:lstStyle/>
            <a:p>
              <a:pPr algn="ctr" eaLnBrk="0" hangingPunct="0">
                <a:spcBef>
                  <a:spcPts val="600"/>
                </a:spcBef>
                <a:spcAft>
                  <a:spcPts val="400"/>
                </a:spcAft>
              </a:pPr>
              <a:r>
                <a:rPr lang="zh-CN" altLang="en-US" sz="2000" b="0">
                  <a:latin typeface="Times New Roman" pitchFamily="18" charset="0"/>
                </a:rPr>
                <a:t>显示缓存</a:t>
              </a:r>
            </a:p>
          </p:txBody>
        </p:sp>
        <p:sp>
          <p:nvSpPr>
            <p:cNvPr id="86023" name="Text Box 1031"/>
            <p:cNvSpPr txBox="1">
              <a:spLocks noChangeArrowheads="1"/>
            </p:cNvSpPr>
            <p:nvPr/>
          </p:nvSpPr>
          <p:spPr bwMode="auto">
            <a:xfrm>
              <a:off x="4849" y="2887"/>
              <a:ext cx="1134" cy="567"/>
            </a:xfrm>
            <a:prstGeom prst="rect">
              <a:avLst/>
            </a:prstGeom>
            <a:solidFill>
              <a:srgbClr val="FFFFFF"/>
            </a:solidFill>
            <a:ln w="9525">
              <a:solidFill>
                <a:srgbClr val="000000"/>
              </a:solidFill>
              <a:miter lim="800000"/>
              <a:headEnd/>
              <a:tailEnd/>
            </a:ln>
          </p:spPr>
          <p:txBody>
            <a:bodyPr lIns="36000" tIns="18000" rIns="36000" bIns="18000"/>
            <a:lstStyle/>
            <a:p>
              <a:pPr algn="ctr" eaLnBrk="0" hangingPunct="0">
                <a:lnSpc>
                  <a:spcPct val="96000"/>
                </a:lnSpc>
              </a:pPr>
              <a:r>
                <a:rPr lang="zh-CN" altLang="en-US" sz="2000" b="0">
                  <a:latin typeface="Times New Roman" pitchFamily="18" charset="0"/>
                </a:rPr>
                <a:t>数字</a:t>
              </a:r>
              <a:r>
                <a:rPr lang="en-US" altLang="zh-CN" sz="2000" b="0">
                  <a:latin typeface="Times New Roman" pitchFamily="18" charset="0"/>
                </a:rPr>
                <a:t>/</a:t>
              </a:r>
              <a:r>
                <a:rPr lang="zh-CN" altLang="en-US" sz="2000" b="0">
                  <a:latin typeface="Times New Roman" pitchFamily="18" charset="0"/>
                </a:rPr>
                <a:t>模拟</a:t>
              </a:r>
              <a:br>
                <a:rPr lang="zh-CN" altLang="en-US" sz="2000" b="0">
                  <a:latin typeface="Times New Roman" pitchFamily="18" charset="0"/>
                </a:rPr>
              </a:br>
              <a:r>
                <a:rPr lang="zh-CN" altLang="en-US" sz="2000" b="0">
                  <a:latin typeface="Times New Roman" pitchFamily="18" charset="0"/>
                </a:rPr>
                <a:t>转换器</a:t>
              </a:r>
            </a:p>
          </p:txBody>
        </p:sp>
        <p:sp>
          <p:nvSpPr>
            <p:cNvPr id="86024" name="Rectangle 1032"/>
            <p:cNvSpPr>
              <a:spLocks noChangeArrowheads="1"/>
            </p:cNvSpPr>
            <p:nvPr/>
          </p:nvSpPr>
          <p:spPr bwMode="auto">
            <a:xfrm>
              <a:off x="3379" y="2887"/>
              <a:ext cx="1134" cy="567"/>
            </a:xfrm>
            <a:prstGeom prst="rect">
              <a:avLst/>
            </a:prstGeom>
            <a:noFill/>
            <a:ln w="9525">
              <a:solidFill>
                <a:srgbClr val="000000"/>
              </a:solidFill>
              <a:miter lim="800000"/>
              <a:headEnd/>
              <a:tailEnd/>
            </a:ln>
          </p:spPr>
          <p:txBody>
            <a:bodyPr lIns="72000" tIns="18000" rIns="72000" bIns="18000" anchor="ctr"/>
            <a:lstStyle/>
            <a:p>
              <a:pPr algn="ctr" eaLnBrk="0" hangingPunct="0">
                <a:lnSpc>
                  <a:spcPct val="96000"/>
                </a:lnSpc>
              </a:pPr>
              <a:r>
                <a:rPr lang="zh-CN" altLang="en-US" sz="2000" b="0">
                  <a:latin typeface="Times New Roman" pitchFamily="18" charset="0"/>
                </a:rPr>
                <a:t>图形处理器芯片</a:t>
              </a:r>
            </a:p>
          </p:txBody>
        </p:sp>
        <p:sp>
          <p:nvSpPr>
            <p:cNvPr id="86025" name="Line 1033"/>
            <p:cNvSpPr>
              <a:spLocks noChangeShapeType="1"/>
            </p:cNvSpPr>
            <p:nvPr/>
          </p:nvSpPr>
          <p:spPr bwMode="auto">
            <a:xfrm>
              <a:off x="3274" y="2317"/>
              <a:ext cx="0" cy="227"/>
            </a:xfrm>
            <a:prstGeom prst="line">
              <a:avLst/>
            </a:prstGeom>
            <a:noFill/>
            <a:ln w="19050">
              <a:solidFill>
                <a:srgbClr val="000000"/>
              </a:solidFill>
              <a:round/>
              <a:headEnd/>
              <a:tailEnd/>
            </a:ln>
          </p:spPr>
          <p:txBody>
            <a:bodyPr anchor="ctr"/>
            <a:lstStyle/>
            <a:p>
              <a:endParaRPr lang="zh-CN" altLang="en-US"/>
            </a:p>
          </p:txBody>
        </p:sp>
        <p:sp>
          <p:nvSpPr>
            <p:cNvPr id="86026" name="Line 1034"/>
            <p:cNvSpPr>
              <a:spLocks noChangeShapeType="1"/>
            </p:cNvSpPr>
            <p:nvPr/>
          </p:nvSpPr>
          <p:spPr bwMode="auto">
            <a:xfrm>
              <a:off x="2644" y="2562"/>
              <a:ext cx="1260" cy="0"/>
            </a:xfrm>
            <a:prstGeom prst="line">
              <a:avLst/>
            </a:prstGeom>
            <a:noFill/>
            <a:ln w="19050">
              <a:solidFill>
                <a:srgbClr val="000000"/>
              </a:solidFill>
              <a:round/>
              <a:headEnd/>
              <a:tailEnd/>
            </a:ln>
          </p:spPr>
          <p:txBody>
            <a:bodyPr anchor="ctr"/>
            <a:lstStyle/>
            <a:p>
              <a:endParaRPr lang="zh-CN" altLang="en-US"/>
            </a:p>
          </p:txBody>
        </p:sp>
        <p:sp>
          <p:nvSpPr>
            <p:cNvPr id="86027" name="Line 1035"/>
            <p:cNvSpPr>
              <a:spLocks noChangeShapeType="1"/>
            </p:cNvSpPr>
            <p:nvPr/>
          </p:nvSpPr>
          <p:spPr bwMode="auto">
            <a:xfrm>
              <a:off x="2629" y="2547"/>
              <a:ext cx="0" cy="340"/>
            </a:xfrm>
            <a:prstGeom prst="line">
              <a:avLst/>
            </a:prstGeom>
            <a:noFill/>
            <a:ln w="19050">
              <a:solidFill>
                <a:srgbClr val="000000"/>
              </a:solidFill>
              <a:round/>
              <a:headEnd/>
              <a:tailEnd type="triangle" w="sm" len="med"/>
            </a:ln>
          </p:spPr>
          <p:txBody>
            <a:bodyPr anchor="ctr"/>
            <a:lstStyle/>
            <a:p>
              <a:endParaRPr lang="zh-CN" altLang="en-US"/>
            </a:p>
          </p:txBody>
        </p:sp>
        <p:sp>
          <p:nvSpPr>
            <p:cNvPr id="86028" name="Line 1036"/>
            <p:cNvSpPr>
              <a:spLocks noChangeShapeType="1"/>
            </p:cNvSpPr>
            <p:nvPr/>
          </p:nvSpPr>
          <p:spPr bwMode="auto">
            <a:xfrm>
              <a:off x="3904" y="2547"/>
              <a:ext cx="0" cy="340"/>
            </a:xfrm>
            <a:prstGeom prst="line">
              <a:avLst/>
            </a:prstGeom>
            <a:noFill/>
            <a:ln w="19050">
              <a:solidFill>
                <a:srgbClr val="000000"/>
              </a:solidFill>
              <a:round/>
              <a:headEnd/>
              <a:tailEnd type="triangle" w="sm" len="med"/>
            </a:ln>
          </p:spPr>
          <p:txBody>
            <a:bodyPr anchor="ctr"/>
            <a:lstStyle/>
            <a:p>
              <a:endParaRPr lang="zh-CN" altLang="en-US"/>
            </a:p>
          </p:txBody>
        </p:sp>
        <p:sp>
          <p:nvSpPr>
            <p:cNvPr id="86029" name="Line 1037"/>
            <p:cNvSpPr>
              <a:spLocks noChangeShapeType="1"/>
            </p:cNvSpPr>
            <p:nvPr/>
          </p:nvSpPr>
          <p:spPr bwMode="auto">
            <a:xfrm>
              <a:off x="2644" y="3400"/>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0" name="Line 1038"/>
            <p:cNvSpPr>
              <a:spLocks noChangeShapeType="1"/>
            </p:cNvSpPr>
            <p:nvPr/>
          </p:nvSpPr>
          <p:spPr bwMode="auto">
            <a:xfrm>
              <a:off x="4009" y="3400"/>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1" name="Line 1039"/>
            <p:cNvSpPr>
              <a:spLocks noChangeShapeType="1"/>
            </p:cNvSpPr>
            <p:nvPr/>
          </p:nvSpPr>
          <p:spPr bwMode="auto">
            <a:xfrm>
              <a:off x="5479" y="3431"/>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2" name="Line 1040"/>
            <p:cNvSpPr>
              <a:spLocks noChangeShapeType="1"/>
            </p:cNvSpPr>
            <p:nvPr/>
          </p:nvSpPr>
          <p:spPr bwMode="auto">
            <a:xfrm>
              <a:off x="2014" y="3943"/>
              <a:ext cx="4725" cy="0"/>
            </a:xfrm>
            <a:prstGeom prst="line">
              <a:avLst/>
            </a:prstGeom>
            <a:noFill/>
            <a:ln w="28575">
              <a:solidFill>
                <a:srgbClr val="000000"/>
              </a:solidFill>
              <a:round/>
              <a:headEnd/>
              <a:tailEnd/>
            </a:ln>
          </p:spPr>
          <p:txBody>
            <a:bodyPr/>
            <a:lstStyle/>
            <a:p>
              <a:endParaRPr lang="zh-CN" altLang="en-US"/>
            </a:p>
          </p:txBody>
        </p:sp>
        <p:sp>
          <p:nvSpPr>
            <p:cNvPr id="86033" name="Rectangle 1041"/>
            <p:cNvSpPr>
              <a:spLocks noChangeArrowheads="1"/>
            </p:cNvSpPr>
            <p:nvPr/>
          </p:nvSpPr>
          <p:spPr bwMode="auto">
            <a:xfrm>
              <a:off x="6526" y="2916"/>
              <a:ext cx="1134" cy="567"/>
            </a:xfrm>
            <a:prstGeom prst="rect">
              <a:avLst/>
            </a:prstGeom>
            <a:noFill/>
            <a:ln w="9525">
              <a:solidFill>
                <a:srgbClr val="000000"/>
              </a:solidFill>
              <a:miter lim="800000"/>
              <a:headEnd/>
              <a:tailEnd/>
            </a:ln>
          </p:spPr>
          <p:txBody>
            <a:bodyPr lIns="72000" tIns="18000" rIns="72000" bIns="18000" anchor="ctr"/>
            <a:lstStyle/>
            <a:p>
              <a:pPr algn="ctr" eaLnBrk="0" hangingPunct="0">
                <a:lnSpc>
                  <a:spcPct val="96000"/>
                </a:lnSpc>
              </a:pPr>
              <a:r>
                <a:rPr lang="en-US" altLang="zh-CN" sz="2000" b="0">
                  <a:latin typeface="Times New Roman" pitchFamily="18" charset="0"/>
                </a:rPr>
                <a:t>RGB</a:t>
              </a:r>
              <a:br>
                <a:rPr lang="en-US" altLang="zh-CN" sz="2000" b="0">
                  <a:latin typeface="Times New Roman" pitchFamily="18" charset="0"/>
                </a:rPr>
              </a:br>
              <a:r>
                <a:rPr lang="zh-CN" altLang="en-US" sz="2000" b="0">
                  <a:latin typeface="Times New Roman" pitchFamily="18" charset="0"/>
                </a:rPr>
                <a:t>输出端口</a:t>
              </a:r>
            </a:p>
          </p:txBody>
        </p:sp>
        <p:sp>
          <p:nvSpPr>
            <p:cNvPr id="86034" name="Line 1042"/>
            <p:cNvSpPr>
              <a:spLocks noChangeShapeType="1"/>
            </p:cNvSpPr>
            <p:nvPr/>
          </p:nvSpPr>
          <p:spPr bwMode="auto">
            <a:xfrm>
              <a:off x="6004" y="3279"/>
              <a:ext cx="525" cy="0"/>
            </a:xfrm>
            <a:prstGeom prst="line">
              <a:avLst/>
            </a:prstGeom>
            <a:noFill/>
            <a:ln w="19050">
              <a:solidFill>
                <a:srgbClr val="000000"/>
              </a:solidFill>
              <a:round/>
              <a:headEnd/>
              <a:tailEnd type="triangle" w="sm" len="med"/>
            </a:ln>
          </p:spPr>
          <p:txBody>
            <a:bodyPr anchor="ctr"/>
            <a:lstStyle/>
            <a:p>
              <a:endParaRPr lang="zh-CN" altLang="en-US"/>
            </a:p>
          </p:txBody>
        </p:sp>
        <p:sp>
          <p:nvSpPr>
            <p:cNvPr id="86035" name="Text Box 1043"/>
            <p:cNvSpPr txBox="1">
              <a:spLocks noChangeArrowheads="1"/>
            </p:cNvSpPr>
            <p:nvPr/>
          </p:nvSpPr>
          <p:spPr bwMode="auto">
            <a:xfrm>
              <a:off x="1909" y="4049"/>
              <a:ext cx="1134" cy="340"/>
            </a:xfrm>
            <a:prstGeom prst="rect">
              <a:avLst/>
            </a:prstGeom>
            <a:solidFill>
              <a:srgbClr val="FFFFFF"/>
            </a:solidFill>
            <a:ln w="3175" cap="rnd">
              <a:noFill/>
              <a:prstDash val="sysDot"/>
              <a:miter lim="800000"/>
              <a:headEnd/>
              <a:tailEnd/>
            </a:ln>
          </p:spPr>
          <p:txBody>
            <a:bodyPr tIns="18000" bIns="18000"/>
            <a:lstStyle/>
            <a:p>
              <a:pPr algn="just" eaLnBrk="0" hangingPunct="0"/>
              <a:r>
                <a:rPr lang="zh-CN" altLang="en-US" sz="2000" b="0">
                  <a:latin typeface="Times New Roman" pitchFamily="18" charset="0"/>
                </a:rPr>
                <a:t>板卡总线</a:t>
              </a:r>
            </a:p>
          </p:txBody>
        </p:sp>
        <p:sp>
          <p:nvSpPr>
            <p:cNvPr id="86036" name="Text Box 1044"/>
            <p:cNvSpPr txBox="1">
              <a:spLocks noChangeArrowheads="1"/>
            </p:cNvSpPr>
            <p:nvPr/>
          </p:nvSpPr>
          <p:spPr bwMode="auto">
            <a:xfrm>
              <a:off x="3064" y="4381"/>
              <a:ext cx="1368" cy="567"/>
            </a:xfrm>
            <a:prstGeom prst="rect">
              <a:avLst/>
            </a:prstGeom>
            <a:solidFill>
              <a:srgbClr val="FFFFFF"/>
            </a:solidFill>
            <a:ln w="9525">
              <a:solidFill>
                <a:srgbClr val="000000"/>
              </a:solidFill>
              <a:miter lim="800000"/>
              <a:headEnd/>
              <a:tailEnd/>
            </a:ln>
          </p:spPr>
          <p:txBody>
            <a:bodyPr tIns="82800"/>
            <a:lstStyle/>
            <a:p>
              <a:pPr algn="ctr" eaLnBrk="0" hangingPunct="0">
                <a:lnSpc>
                  <a:spcPct val="96000"/>
                </a:lnSpc>
              </a:pPr>
              <a:r>
                <a:rPr lang="zh-CN" altLang="en-US" sz="2000" b="0">
                  <a:solidFill>
                    <a:srgbClr val="000000"/>
                  </a:solidFill>
                  <a:latin typeface="Times New Roman" pitchFamily="18" charset="0"/>
                </a:rPr>
                <a:t>视频加速器</a:t>
              </a:r>
              <a:endParaRPr lang="zh-CN" altLang="en-US" sz="2000" b="0">
                <a:latin typeface="Times New Roman" pitchFamily="18" charset="0"/>
              </a:endParaRPr>
            </a:p>
          </p:txBody>
        </p:sp>
        <p:sp>
          <p:nvSpPr>
            <p:cNvPr id="86037" name="Text Box 1045"/>
            <p:cNvSpPr txBox="1">
              <a:spLocks noChangeArrowheads="1"/>
            </p:cNvSpPr>
            <p:nvPr/>
          </p:nvSpPr>
          <p:spPr bwMode="auto">
            <a:xfrm>
              <a:off x="4954" y="4381"/>
              <a:ext cx="1260" cy="567"/>
            </a:xfrm>
            <a:prstGeom prst="rect">
              <a:avLst/>
            </a:prstGeom>
            <a:solidFill>
              <a:srgbClr val="FFFFFF"/>
            </a:solidFill>
            <a:ln w="9525">
              <a:solidFill>
                <a:srgbClr val="000000"/>
              </a:solidFill>
              <a:miter lim="800000"/>
              <a:headEnd/>
              <a:tailEnd/>
            </a:ln>
          </p:spPr>
          <p:txBody>
            <a:bodyPr tIns="82800"/>
            <a:lstStyle/>
            <a:p>
              <a:pPr algn="just" eaLnBrk="0" hangingPunct="0">
                <a:lnSpc>
                  <a:spcPct val="96000"/>
                </a:lnSpc>
              </a:pPr>
              <a:r>
                <a:rPr lang="zh-CN" altLang="en-US" sz="2000" b="0">
                  <a:solidFill>
                    <a:srgbClr val="000000"/>
                  </a:solidFill>
                  <a:latin typeface="Times New Roman" pitchFamily="18" charset="0"/>
                </a:rPr>
                <a:t>视频输出端</a:t>
              </a:r>
            </a:p>
          </p:txBody>
        </p:sp>
        <p:sp>
          <p:nvSpPr>
            <p:cNvPr id="86038" name="Line 1046"/>
            <p:cNvSpPr>
              <a:spLocks noChangeShapeType="1"/>
            </p:cNvSpPr>
            <p:nvPr/>
          </p:nvSpPr>
          <p:spPr bwMode="auto">
            <a:xfrm>
              <a:off x="3589" y="3883"/>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9" name="Line 1047"/>
            <p:cNvSpPr>
              <a:spLocks noChangeShapeType="1"/>
            </p:cNvSpPr>
            <p:nvPr/>
          </p:nvSpPr>
          <p:spPr bwMode="auto">
            <a:xfrm>
              <a:off x="4429" y="4713"/>
              <a:ext cx="525" cy="0"/>
            </a:xfrm>
            <a:prstGeom prst="line">
              <a:avLst/>
            </a:prstGeom>
            <a:noFill/>
            <a:ln w="19050">
              <a:solidFill>
                <a:srgbClr val="000000"/>
              </a:solidFill>
              <a:round/>
              <a:headEnd/>
              <a:tailEnd type="triangle" w="sm" len="med"/>
            </a:ln>
          </p:spPr>
          <p:txBody>
            <a:bodyPr anchor="ctr"/>
            <a:lstStyle/>
            <a:p>
              <a:endParaRPr lang="zh-CN" altLang="en-US"/>
            </a:p>
          </p:txBody>
        </p:sp>
      </p:gr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smtClean="0">
                <a:ea typeface="宋体" pitchFamily="2" charset="-122"/>
              </a:rPr>
              <a:t>各种功能的视频卡</a:t>
            </a:r>
          </a:p>
        </p:txBody>
      </p:sp>
      <p:sp>
        <p:nvSpPr>
          <p:cNvPr id="87043" name="内容占位符 2"/>
          <p:cNvSpPr>
            <a:spLocks noGrp="1"/>
          </p:cNvSpPr>
          <p:nvPr>
            <p:ph idx="1"/>
          </p:nvPr>
        </p:nvSpPr>
        <p:spPr>
          <a:xfrm>
            <a:off x="857250" y="1285875"/>
            <a:ext cx="7829550" cy="4786313"/>
          </a:xfrm>
        </p:spPr>
        <p:txBody>
          <a:bodyPr/>
          <a:lstStyle/>
          <a:p>
            <a:pPr>
              <a:buSzPct val="90000"/>
              <a:buFont typeface="Symbol" pitchFamily="18" charset="2"/>
              <a:buNone/>
            </a:pPr>
            <a:r>
              <a:rPr lang="zh-CN" altLang="en-US" sz="2400" smtClean="0">
                <a:ea typeface="宋体" pitchFamily="2" charset="-122"/>
              </a:rPr>
              <a:t>电视卡（</a:t>
            </a:r>
            <a:r>
              <a:rPr lang="en-US" altLang="zh-CN" sz="2400" smtClean="0">
                <a:ea typeface="宋体" pitchFamily="2" charset="-122"/>
              </a:rPr>
              <a:t>TV Turner</a:t>
            </a:r>
            <a:r>
              <a:rPr lang="zh-CN" altLang="en-US" sz="2400" smtClean="0">
                <a:ea typeface="宋体" pitchFamily="2" charset="-122"/>
              </a:rPr>
              <a:t>）</a:t>
            </a:r>
            <a:r>
              <a:rPr lang="zh-CN" altLang="en-US" sz="2400" b="0" smtClean="0">
                <a:ea typeface="宋体" pitchFamily="2" charset="-122"/>
              </a:rPr>
              <a:t>：将标准的</a:t>
            </a:r>
            <a:r>
              <a:rPr lang="en-US" altLang="zh-CN" sz="2400" b="0" smtClean="0">
                <a:ea typeface="宋体" pitchFamily="2" charset="-122"/>
              </a:rPr>
              <a:t>NTSC</a:t>
            </a:r>
            <a:r>
              <a:rPr lang="zh-CN" altLang="en-US" sz="2400" b="0" smtClean="0">
                <a:ea typeface="宋体" pitchFamily="2" charset="-122"/>
              </a:rPr>
              <a:t>、</a:t>
            </a:r>
            <a:r>
              <a:rPr lang="en-US" altLang="zh-CN" sz="2400" b="0" smtClean="0">
                <a:ea typeface="宋体" pitchFamily="2" charset="-122"/>
              </a:rPr>
              <a:t>PAL</a:t>
            </a:r>
            <a:r>
              <a:rPr lang="zh-CN" altLang="en-US" sz="2400" b="0" smtClean="0">
                <a:ea typeface="宋体" pitchFamily="2" charset="-122"/>
              </a:rPr>
              <a:t>、</a:t>
            </a:r>
            <a:r>
              <a:rPr lang="en-US" altLang="zh-CN" sz="2400" b="0" smtClean="0">
                <a:ea typeface="宋体" pitchFamily="2" charset="-122"/>
              </a:rPr>
              <a:t>SECAM</a:t>
            </a:r>
            <a:r>
              <a:rPr lang="zh-CN" altLang="en-US" sz="2400" b="0" smtClean="0">
                <a:ea typeface="宋体" pitchFamily="2" charset="-122"/>
              </a:rPr>
              <a:t>电视信号转换成</a:t>
            </a:r>
            <a:r>
              <a:rPr lang="en-US" altLang="zh-CN" sz="2400" b="0" smtClean="0">
                <a:ea typeface="宋体" pitchFamily="2" charset="-122"/>
              </a:rPr>
              <a:t>VGA</a:t>
            </a:r>
            <a:r>
              <a:rPr lang="zh-CN" altLang="en-US" sz="2400" b="0" smtClean="0">
                <a:ea typeface="宋体" pitchFamily="2" charset="-122"/>
              </a:rPr>
              <a:t>信号在计算机屏幕上显示，是一块能接收全频道、全制式彩色电视节目的视频信号的转换卡，它的输出与电脑的</a:t>
            </a:r>
            <a:r>
              <a:rPr lang="en-US" altLang="zh-CN" sz="2400" b="0" smtClean="0">
                <a:ea typeface="宋体" pitchFamily="2" charset="-122"/>
              </a:rPr>
              <a:t>CRT</a:t>
            </a:r>
            <a:r>
              <a:rPr lang="zh-CN" altLang="en-US" sz="2400" b="0" smtClean="0">
                <a:ea typeface="宋体" pitchFamily="2" charset="-122"/>
              </a:rPr>
              <a:t>制式匹配。</a:t>
            </a:r>
          </a:p>
          <a:p>
            <a:pPr>
              <a:buSzPct val="90000"/>
              <a:buFont typeface="Symbol" pitchFamily="18" charset="2"/>
              <a:buNone/>
            </a:pPr>
            <a:r>
              <a:rPr lang="en-US" altLang="zh-CN" sz="2400" smtClean="0">
                <a:ea typeface="宋体" pitchFamily="2" charset="-122"/>
              </a:rPr>
              <a:t>TV</a:t>
            </a:r>
            <a:r>
              <a:rPr lang="zh-CN" altLang="en-US" sz="2400" smtClean="0">
                <a:ea typeface="宋体" pitchFamily="2" charset="-122"/>
              </a:rPr>
              <a:t>编码器（</a:t>
            </a:r>
            <a:r>
              <a:rPr lang="en-US" altLang="zh-CN" sz="2400" smtClean="0">
                <a:ea typeface="宋体" pitchFamily="2" charset="-122"/>
              </a:rPr>
              <a:t>TV Coder</a:t>
            </a:r>
            <a:r>
              <a:rPr lang="zh-CN" altLang="en-US" sz="2400" smtClean="0">
                <a:ea typeface="宋体" pitchFamily="2" charset="-122"/>
              </a:rPr>
              <a:t>）</a:t>
            </a:r>
            <a:r>
              <a:rPr lang="zh-CN" altLang="en-US" sz="2400" b="0" smtClean="0">
                <a:ea typeface="宋体" pitchFamily="2" charset="-122"/>
              </a:rPr>
              <a:t>：把</a:t>
            </a:r>
            <a:r>
              <a:rPr lang="en-US" altLang="zh-CN" sz="2400" b="0" smtClean="0">
                <a:ea typeface="宋体" pitchFamily="2" charset="-122"/>
              </a:rPr>
              <a:t>VGA</a:t>
            </a:r>
            <a:r>
              <a:rPr lang="zh-CN" altLang="en-US" sz="2400" b="0" smtClean="0">
                <a:ea typeface="宋体" pitchFamily="2" charset="-122"/>
              </a:rPr>
              <a:t>信号转为</a:t>
            </a:r>
            <a:r>
              <a:rPr lang="en-US" altLang="zh-CN" sz="2400" b="0" smtClean="0">
                <a:ea typeface="宋体" pitchFamily="2" charset="-122"/>
              </a:rPr>
              <a:t>PAL</a:t>
            </a:r>
            <a:r>
              <a:rPr lang="zh-CN" altLang="en-US" sz="2400" b="0" smtClean="0">
                <a:ea typeface="宋体" pitchFamily="2" charset="-122"/>
              </a:rPr>
              <a:t>、</a:t>
            </a:r>
            <a:r>
              <a:rPr lang="en-US" altLang="zh-CN" sz="2400" b="0" smtClean="0">
                <a:ea typeface="宋体" pitchFamily="2" charset="-122"/>
              </a:rPr>
              <a:t>NTSC</a:t>
            </a:r>
            <a:r>
              <a:rPr lang="zh-CN" altLang="en-US" sz="2400" b="0" smtClean="0">
                <a:ea typeface="宋体" pitchFamily="2" charset="-122"/>
              </a:rPr>
              <a:t>、</a:t>
            </a:r>
            <a:r>
              <a:rPr lang="en-US" altLang="zh-CN" sz="2400" b="0" smtClean="0">
                <a:ea typeface="宋体" pitchFamily="2" charset="-122"/>
              </a:rPr>
              <a:t>SECAM</a:t>
            </a:r>
            <a:r>
              <a:rPr lang="zh-CN" altLang="en-US" sz="2400" b="0" smtClean="0">
                <a:ea typeface="宋体" pitchFamily="2" charset="-122"/>
              </a:rPr>
              <a:t>制式的视频信号，供电视播放或录像制作使用，多用于广告电视片的后期处理。</a:t>
            </a:r>
          </a:p>
          <a:p>
            <a:pPr>
              <a:buSzPct val="90000"/>
              <a:buFont typeface="Symbol" pitchFamily="18" charset="2"/>
              <a:buNone/>
            </a:pPr>
            <a:r>
              <a:rPr lang="zh-CN" altLang="en-US" sz="2400" smtClean="0">
                <a:ea typeface="宋体" pitchFamily="2" charset="-122"/>
              </a:rPr>
              <a:t>视频捕获卡</a:t>
            </a:r>
            <a:r>
              <a:rPr lang="zh-CN" altLang="en-US" sz="2400" b="0" smtClean="0">
                <a:ea typeface="宋体" pitchFamily="2" charset="-122"/>
              </a:rPr>
              <a:t>：捕捉和编辑静态视频图像，完成视频数字化、编辑以及处理等工作。</a:t>
            </a:r>
          </a:p>
          <a:p>
            <a:pPr>
              <a:buSzPct val="90000"/>
              <a:buFont typeface="Symbol" pitchFamily="18" charset="2"/>
              <a:buNone/>
            </a:pPr>
            <a:r>
              <a:rPr lang="zh-CN" altLang="en-US" sz="2400" smtClean="0">
                <a:ea typeface="宋体" pitchFamily="2" charset="-122"/>
              </a:rPr>
              <a:t>动态视频捕获和播放卡</a:t>
            </a:r>
            <a:r>
              <a:rPr lang="zh-CN" altLang="en-US" sz="2400" b="0" smtClean="0">
                <a:ea typeface="宋体" pitchFamily="2" charset="-122"/>
              </a:rPr>
              <a:t>：用于实时动态视频和声音的同时获取及压缩处理，该卡还具有储存和播放功能。常用于视觉传达系统中的现场监控、办公自动化和多媒体节目创作等场合。</a:t>
            </a:r>
          </a:p>
          <a:p>
            <a:endParaRPr lang="zh-CN" altLang="en-US" sz="2400" smtClean="0">
              <a:ea typeface="宋体" pitchFamily="2" charset="-122"/>
            </a:endParaRPr>
          </a:p>
        </p:txBody>
      </p:sp>
      <p:sp>
        <p:nvSpPr>
          <p:cNvPr id="870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smtClean="0">
                <a:ea typeface="宋体" pitchFamily="2" charset="-122"/>
              </a:rPr>
              <a:t>视频采集卡</a:t>
            </a:r>
          </a:p>
        </p:txBody>
      </p:sp>
      <p:sp>
        <p:nvSpPr>
          <p:cNvPr id="88067" name="内容占位符 2"/>
          <p:cNvSpPr>
            <a:spLocks noGrp="1"/>
          </p:cNvSpPr>
          <p:nvPr>
            <p:ph idx="1"/>
          </p:nvPr>
        </p:nvSpPr>
        <p:spPr/>
        <p:txBody>
          <a:bodyPr/>
          <a:lstStyle/>
          <a:p>
            <a:r>
              <a:rPr lang="zh-CN" altLang="en-US" b="0" smtClean="0">
                <a:ea typeface="宋体" pitchFamily="2" charset="-122"/>
              </a:rPr>
              <a:t>视频采集卡</a:t>
            </a:r>
            <a:r>
              <a:rPr lang="en-US" altLang="zh-CN" b="0" smtClean="0">
                <a:ea typeface="宋体" pitchFamily="2" charset="-122"/>
              </a:rPr>
              <a:t>/</a:t>
            </a:r>
            <a:r>
              <a:rPr lang="zh-CN" altLang="en-US" b="0" smtClean="0">
                <a:ea typeface="宋体" pitchFamily="2" charset="-122"/>
              </a:rPr>
              <a:t>视频转换卡</a:t>
            </a:r>
            <a:endParaRPr lang="en-US" altLang="zh-CN" b="0" smtClean="0">
              <a:ea typeface="宋体" pitchFamily="2" charset="-122"/>
            </a:endParaRPr>
          </a:p>
          <a:p>
            <a:pPr lvl="1"/>
            <a:r>
              <a:rPr lang="zh-CN" altLang="en-US" smtClean="0">
                <a:latin typeface="Verdana" pitchFamily="34" charset="0"/>
                <a:ea typeface="宋体" pitchFamily="2" charset="-122"/>
              </a:rPr>
              <a:t>连续的视频信号连续→离散的计算机存储的数字视频信号</a:t>
            </a:r>
            <a:endParaRPr lang="en-US" altLang="zh-CN" smtClean="0">
              <a:latin typeface="Verdana" pitchFamily="34" charset="0"/>
              <a:ea typeface="宋体" pitchFamily="2" charset="-122"/>
            </a:endParaRPr>
          </a:p>
          <a:p>
            <a:pPr lvl="1"/>
            <a:r>
              <a:rPr lang="zh-CN" altLang="en-US" smtClean="0">
                <a:latin typeface="Verdana" pitchFamily="34" charset="0"/>
                <a:ea typeface="宋体" pitchFamily="2" charset="-122"/>
              </a:rPr>
              <a:t>保存在计算机中或在</a:t>
            </a:r>
            <a:r>
              <a:rPr lang="en-US" altLang="zh-CN" smtClean="0">
                <a:latin typeface="Verdana" pitchFamily="34" charset="0"/>
                <a:ea typeface="宋体" pitchFamily="2" charset="-122"/>
              </a:rPr>
              <a:t>VGA</a:t>
            </a:r>
            <a:r>
              <a:rPr lang="zh-CN" altLang="en-US" smtClean="0">
                <a:latin typeface="Verdana" pitchFamily="34" charset="0"/>
                <a:ea typeface="宋体" pitchFamily="2" charset="-122"/>
              </a:rPr>
              <a:t>显示器上</a:t>
            </a:r>
            <a:endParaRPr lang="en-US" altLang="zh-CN" smtClean="0">
              <a:latin typeface="Verdana" pitchFamily="34" charset="0"/>
              <a:ea typeface="宋体" pitchFamily="2" charset="-122"/>
            </a:endParaRPr>
          </a:p>
          <a:p>
            <a:r>
              <a:rPr lang="zh-CN" altLang="en-US" b="0" smtClean="0">
                <a:ea typeface="宋体" pitchFamily="2" charset="-122"/>
              </a:rPr>
              <a:t>实时压缩卡：如果能够实时完成压缩</a:t>
            </a:r>
            <a:endParaRPr lang="en-US" altLang="zh-CN" b="0" smtClean="0">
              <a:ea typeface="宋体" pitchFamily="2" charset="-122"/>
            </a:endParaRPr>
          </a:p>
          <a:p>
            <a:r>
              <a:rPr lang="zh-CN" altLang="en-US" b="0" smtClean="0">
                <a:ea typeface="宋体" pitchFamily="2" charset="-122"/>
              </a:rPr>
              <a:t>通常可将外部视频输入信号叠加在显示器上，并将视频输入信号变换成计算机可存储的信息保存在硬盘中。</a:t>
            </a:r>
            <a:endParaRPr lang="en-US" altLang="zh-CN" b="0" smtClean="0">
              <a:ea typeface="宋体" pitchFamily="2" charset="-122"/>
            </a:endParaRPr>
          </a:p>
          <a:p>
            <a:r>
              <a:rPr lang="zh-CN" altLang="en-US" b="0" smtClean="0">
                <a:ea typeface="宋体" pitchFamily="2" charset="-122"/>
              </a:rPr>
              <a:t>只能单帧捕获的，称为图像卡。</a:t>
            </a:r>
          </a:p>
        </p:txBody>
      </p:sp>
      <p:sp>
        <p:nvSpPr>
          <p:cNvPr id="880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ea typeface="宋体" pitchFamily="2" charset="-122"/>
              </a:rPr>
              <a:t>视频采集卡的连接</a:t>
            </a:r>
          </a:p>
        </p:txBody>
      </p:sp>
      <p:sp>
        <p:nvSpPr>
          <p:cNvPr id="890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 name="Group 4"/>
          <p:cNvGrpSpPr>
            <a:grpSpLocks/>
          </p:cNvGrpSpPr>
          <p:nvPr/>
        </p:nvGrpSpPr>
        <p:grpSpPr bwMode="auto">
          <a:xfrm>
            <a:off x="500063" y="1014413"/>
            <a:ext cx="8286750" cy="5486400"/>
            <a:chOff x="0" y="1200"/>
            <a:chExt cx="4753" cy="2943"/>
          </a:xfrm>
        </p:grpSpPr>
        <p:sp>
          <p:nvSpPr>
            <p:cNvPr id="89093" name="AutoShape 5"/>
            <p:cNvSpPr>
              <a:spLocks noChangeArrowheads="1"/>
            </p:cNvSpPr>
            <p:nvPr/>
          </p:nvSpPr>
          <p:spPr bwMode="auto">
            <a:xfrm>
              <a:off x="638" y="2634"/>
              <a:ext cx="173" cy="79"/>
            </a:xfrm>
            <a:prstGeom prst="cube">
              <a:avLst>
                <a:gd name="adj" fmla="val 25000"/>
              </a:avLst>
            </a:prstGeom>
            <a:solidFill>
              <a:srgbClr val="FFFFFF"/>
            </a:solidFill>
            <a:ln w="9525">
              <a:solidFill>
                <a:srgbClr val="000000"/>
              </a:solidFill>
              <a:miter lim="800000"/>
              <a:headEnd/>
              <a:tailEnd/>
            </a:ln>
          </p:spPr>
          <p:txBody>
            <a:bodyPr/>
            <a:lstStyle/>
            <a:p>
              <a:endParaRPr lang="zh-CN" altLang="en-US"/>
            </a:p>
          </p:txBody>
        </p:sp>
        <p:pic>
          <p:nvPicPr>
            <p:cNvPr id="89094" name="Picture 6" descr="lx"/>
            <p:cNvPicPr>
              <a:picLocks noChangeAspect="1" noChangeArrowheads="1"/>
            </p:cNvPicPr>
            <p:nvPr/>
          </p:nvPicPr>
          <p:blipFill>
            <a:blip r:embed="rId3" cstate="print">
              <a:clrChange>
                <a:clrFrom>
                  <a:srgbClr val="64CC9B"/>
                </a:clrFrom>
                <a:clrTo>
                  <a:srgbClr val="64CC9B">
                    <a:alpha val="0"/>
                  </a:srgbClr>
                </a:clrTo>
              </a:clrChange>
            </a:blip>
            <a:srcRect/>
            <a:stretch>
              <a:fillRect/>
            </a:stretch>
          </p:blipFill>
          <p:spPr bwMode="auto">
            <a:xfrm>
              <a:off x="3536" y="2554"/>
              <a:ext cx="1217" cy="467"/>
            </a:xfrm>
            <a:prstGeom prst="rect">
              <a:avLst/>
            </a:prstGeom>
            <a:noFill/>
            <a:ln w="9525">
              <a:noFill/>
              <a:miter lim="800000"/>
              <a:headEnd/>
              <a:tailEnd/>
            </a:ln>
          </p:spPr>
        </p:pic>
        <p:pic>
          <p:nvPicPr>
            <p:cNvPr id="89095" name="Picture 7" descr="crt"/>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0" y="2952"/>
              <a:ext cx="1391" cy="839"/>
            </a:xfrm>
            <a:prstGeom prst="rect">
              <a:avLst/>
            </a:prstGeom>
            <a:noFill/>
            <a:ln w="9525">
              <a:noFill/>
              <a:miter lim="800000"/>
              <a:headEnd/>
              <a:tailEnd/>
            </a:ln>
          </p:spPr>
        </p:pic>
        <p:pic>
          <p:nvPicPr>
            <p:cNvPr id="89096" name="Picture 8" descr="videocard21"/>
            <p:cNvPicPr>
              <a:picLocks noChangeAspect="1" noChangeArrowheads="1"/>
            </p:cNvPicPr>
            <p:nvPr/>
          </p:nvPicPr>
          <p:blipFill>
            <a:blip r:embed="rId5" cstate="print">
              <a:clrChange>
                <a:clrFrom>
                  <a:srgbClr val="FEFF99"/>
                </a:clrFrom>
                <a:clrTo>
                  <a:srgbClr val="FEFF99">
                    <a:alpha val="0"/>
                  </a:srgbClr>
                </a:clrTo>
              </a:clrChange>
            </a:blip>
            <a:srcRect/>
            <a:stretch>
              <a:fillRect/>
            </a:stretch>
          </p:blipFill>
          <p:spPr bwMode="auto">
            <a:xfrm>
              <a:off x="985" y="1519"/>
              <a:ext cx="1818" cy="2229"/>
            </a:xfrm>
            <a:prstGeom prst="rect">
              <a:avLst/>
            </a:prstGeom>
            <a:noFill/>
            <a:ln w="9525">
              <a:noFill/>
              <a:miter lim="800000"/>
              <a:headEnd/>
              <a:tailEnd/>
            </a:ln>
          </p:spPr>
        </p:pic>
        <p:pic>
          <p:nvPicPr>
            <p:cNvPr id="89097" name="Picture 9" descr="line3"/>
            <p:cNvPicPr>
              <a:picLocks noChangeAspect="1" noChangeArrowheads="1"/>
            </p:cNvPicPr>
            <p:nvPr/>
          </p:nvPicPr>
          <p:blipFill>
            <a:blip r:embed="rId6" cstate="print">
              <a:clrChange>
                <a:clrFrom>
                  <a:srgbClr val="FEFF99"/>
                </a:clrFrom>
                <a:clrTo>
                  <a:srgbClr val="FEFF99">
                    <a:alpha val="0"/>
                  </a:srgbClr>
                </a:clrTo>
              </a:clrChange>
            </a:blip>
            <a:srcRect/>
            <a:stretch>
              <a:fillRect/>
            </a:stretch>
          </p:blipFill>
          <p:spPr bwMode="auto">
            <a:xfrm>
              <a:off x="2550" y="2315"/>
              <a:ext cx="1218" cy="535"/>
            </a:xfrm>
            <a:prstGeom prst="rect">
              <a:avLst/>
            </a:prstGeom>
            <a:noFill/>
            <a:ln w="9525">
              <a:noFill/>
              <a:miter lim="800000"/>
              <a:headEnd/>
              <a:tailEnd/>
            </a:ln>
          </p:spPr>
        </p:pic>
        <p:pic>
          <p:nvPicPr>
            <p:cNvPr id="89098" name="Picture 10" descr="tv"/>
            <p:cNvPicPr>
              <a:picLocks noChangeAspect="1" noChangeArrowheads="1"/>
            </p:cNvPicPr>
            <p:nvPr/>
          </p:nvPicPr>
          <p:blipFill>
            <a:blip r:embed="rId7" cstate="print">
              <a:clrChange>
                <a:clrFrom>
                  <a:srgbClr val="66CC9A"/>
                </a:clrFrom>
                <a:clrTo>
                  <a:srgbClr val="66CC9A">
                    <a:alpha val="0"/>
                  </a:srgbClr>
                </a:clrTo>
              </a:clrChange>
            </a:blip>
            <a:srcRect/>
            <a:stretch>
              <a:fillRect/>
            </a:stretch>
          </p:blipFill>
          <p:spPr bwMode="auto">
            <a:xfrm>
              <a:off x="3594" y="1200"/>
              <a:ext cx="869" cy="764"/>
            </a:xfrm>
            <a:prstGeom prst="rect">
              <a:avLst/>
            </a:prstGeom>
            <a:noFill/>
            <a:ln w="9525">
              <a:noFill/>
              <a:miter lim="800000"/>
              <a:headEnd/>
              <a:tailEnd/>
            </a:ln>
          </p:spPr>
        </p:pic>
        <p:pic>
          <p:nvPicPr>
            <p:cNvPr id="89099" name="Picture 11" descr="record2"/>
            <p:cNvPicPr>
              <a:picLocks noChangeAspect="1" noChangeArrowheads="1"/>
            </p:cNvPicPr>
            <p:nvPr/>
          </p:nvPicPr>
          <p:blipFill>
            <a:blip r:embed="rId8" cstate="print">
              <a:clrChange>
                <a:clrFrom>
                  <a:srgbClr val="FEFF99"/>
                </a:clrFrom>
                <a:clrTo>
                  <a:srgbClr val="FEFF99">
                    <a:alpha val="0"/>
                  </a:srgbClr>
                </a:clrTo>
              </a:clrChange>
            </a:blip>
            <a:srcRect/>
            <a:stretch>
              <a:fillRect/>
            </a:stretch>
          </p:blipFill>
          <p:spPr bwMode="auto">
            <a:xfrm>
              <a:off x="2782" y="3191"/>
              <a:ext cx="1102" cy="841"/>
            </a:xfrm>
            <a:prstGeom prst="rect">
              <a:avLst/>
            </a:prstGeom>
            <a:noFill/>
            <a:ln w="9525">
              <a:noFill/>
              <a:miter lim="800000"/>
              <a:headEnd/>
              <a:tailEnd/>
            </a:ln>
          </p:spPr>
        </p:pic>
        <p:pic>
          <p:nvPicPr>
            <p:cNvPr id="89100" name="Picture 12" descr="Aga2"/>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58" y="1757"/>
              <a:ext cx="1101" cy="628"/>
            </a:xfrm>
            <a:prstGeom prst="rect">
              <a:avLst/>
            </a:prstGeom>
            <a:noFill/>
            <a:ln w="9525">
              <a:noFill/>
              <a:miter lim="800000"/>
              <a:headEnd/>
              <a:tailEnd/>
            </a:ln>
          </p:spPr>
        </p:pic>
        <p:pic>
          <p:nvPicPr>
            <p:cNvPr id="89101" name="Picture 13" descr="line2"/>
            <p:cNvPicPr>
              <a:picLocks noChangeAspect="1" noChangeArrowheads="1"/>
            </p:cNvPicPr>
            <p:nvPr/>
          </p:nvPicPr>
          <p:blipFill>
            <a:blip r:embed="rId10" cstate="print">
              <a:clrChange>
                <a:clrFrom>
                  <a:srgbClr val="FFFFFF"/>
                </a:clrFrom>
                <a:clrTo>
                  <a:srgbClr val="FFFFFF">
                    <a:alpha val="0"/>
                  </a:srgbClr>
                </a:clrTo>
              </a:clrChange>
            </a:blip>
            <a:srcRect/>
            <a:stretch>
              <a:fillRect/>
            </a:stretch>
          </p:blipFill>
          <p:spPr bwMode="auto">
            <a:xfrm>
              <a:off x="1022" y="1851"/>
              <a:ext cx="1101" cy="246"/>
            </a:xfrm>
            <a:prstGeom prst="rect">
              <a:avLst/>
            </a:prstGeom>
            <a:noFill/>
            <a:ln w="9525">
              <a:noFill/>
              <a:miter lim="800000"/>
              <a:headEnd/>
              <a:tailEnd/>
            </a:ln>
          </p:spPr>
        </p:pic>
        <p:pic>
          <p:nvPicPr>
            <p:cNvPr id="89102" name="Picture 14" descr="mpg-tv"/>
            <p:cNvPicPr>
              <a:picLocks noChangeAspect="1" noChangeArrowheads="1"/>
            </p:cNvPicPr>
            <p:nvPr/>
          </p:nvPicPr>
          <p:blipFill>
            <a:blip r:embed="rId11" cstate="print">
              <a:clrChange>
                <a:clrFrom>
                  <a:srgbClr val="66CC9A"/>
                </a:clrFrom>
                <a:clrTo>
                  <a:srgbClr val="66CC9A">
                    <a:alpha val="0"/>
                  </a:srgbClr>
                </a:clrTo>
              </a:clrChange>
            </a:blip>
            <a:srcRect/>
            <a:stretch>
              <a:fillRect/>
            </a:stretch>
          </p:blipFill>
          <p:spPr bwMode="auto">
            <a:xfrm>
              <a:off x="3594" y="2395"/>
              <a:ext cx="753" cy="295"/>
            </a:xfrm>
            <a:prstGeom prst="rect">
              <a:avLst/>
            </a:prstGeom>
            <a:noFill/>
            <a:ln w="9525">
              <a:noFill/>
              <a:miter lim="800000"/>
              <a:headEnd/>
              <a:tailEnd/>
            </a:ln>
          </p:spPr>
        </p:pic>
        <p:pic>
          <p:nvPicPr>
            <p:cNvPr id="89103" name="Picture 15" descr="mpg-sound"/>
            <p:cNvPicPr>
              <a:picLocks noChangeAspect="1" noChangeArrowheads="1"/>
            </p:cNvPicPr>
            <p:nvPr/>
          </p:nvPicPr>
          <p:blipFill>
            <a:blip r:embed="rId12" cstate="print">
              <a:clrChange>
                <a:clrFrom>
                  <a:srgbClr val="66CC9A"/>
                </a:clrFrom>
                <a:clrTo>
                  <a:srgbClr val="66CC9A">
                    <a:alpha val="0"/>
                  </a:srgbClr>
                </a:clrTo>
              </a:clrChange>
            </a:blip>
            <a:srcRect/>
            <a:stretch>
              <a:fillRect/>
            </a:stretch>
          </p:blipFill>
          <p:spPr bwMode="auto">
            <a:xfrm>
              <a:off x="3605" y="2316"/>
              <a:ext cx="1044" cy="236"/>
            </a:xfrm>
            <a:prstGeom prst="rect">
              <a:avLst/>
            </a:prstGeom>
            <a:noFill/>
            <a:ln w="9525">
              <a:noFill/>
              <a:miter lim="800000"/>
              <a:headEnd/>
              <a:tailEnd/>
            </a:ln>
          </p:spPr>
        </p:pic>
        <p:pic>
          <p:nvPicPr>
            <p:cNvPr id="89104" name="Picture 16" descr="mpg-tv1"/>
            <p:cNvPicPr>
              <a:picLocks noChangeAspect="1" noChangeArrowheads="1"/>
            </p:cNvPicPr>
            <p:nvPr/>
          </p:nvPicPr>
          <p:blipFill>
            <a:blip r:embed="rId13" cstate="print">
              <a:clrChange>
                <a:clrFrom>
                  <a:srgbClr val="66CC9A"/>
                </a:clrFrom>
                <a:clrTo>
                  <a:srgbClr val="66CC9A">
                    <a:alpha val="0"/>
                  </a:srgbClr>
                </a:clrTo>
              </a:clrChange>
            </a:blip>
            <a:srcRect/>
            <a:stretch>
              <a:fillRect/>
            </a:stretch>
          </p:blipFill>
          <p:spPr bwMode="auto">
            <a:xfrm>
              <a:off x="2956" y="2634"/>
              <a:ext cx="290" cy="716"/>
            </a:xfrm>
            <a:prstGeom prst="rect">
              <a:avLst/>
            </a:prstGeom>
            <a:noFill/>
            <a:ln w="9525">
              <a:noFill/>
              <a:miter lim="800000"/>
              <a:headEnd/>
              <a:tailEnd/>
            </a:ln>
          </p:spPr>
        </p:pic>
        <p:pic>
          <p:nvPicPr>
            <p:cNvPr id="89105" name="Picture 17" descr="mpg-sound2"/>
            <p:cNvPicPr>
              <a:picLocks noChangeAspect="1" noChangeArrowheads="1"/>
            </p:cNvPicPr>
            <p:nvPr/>
          </p:nvPicPr>
          <p:blipFill>
            <a:blip r:embed="rId14" cstate="print">
              <a:clrChange>
                <a:clrFrom>
                  <a:srgbClr val="68CC9A"/>
                </a:clrFrom>
                <a:clrTo>
                  <a:srgbClr val="68CC9A">
                    <a:alpha val="0"/>
                  </a:srgbClr>
                </a:clrTo>
              </a:clrChange>
            </a:blip>
            <a:srcRect/>
            <a:stretch>
              <a:fillRect/>
            </a:stretch>
          </p:blipFill>
          <p:spPr bwMode="auto">
            <a:xfrm>
              <a:off x="3130" y="2634"/>
              <a:ext cx="239" cy="876"/>
            </a:xfrm>
            <a:prstGeom prst="rect">
              <a:avLst/>
            </a:prstGeom>
            <a:noFill/>
            <a:ln w="9525">
              <a:noFill/>
              <a:miter lim="800000"/>
              <a:headEnd/>
              <a:tailEnd/>
            </a:ln>
          </p:spPr>
        </p:pic>
        <p:pic>
          <p:nvPicPr>
            <p:cNvPr id="89106" name="Picture 18" descr="mpg-tv2"/>
            <p:cNvPicPr>
              <a:picLocks noChangeAspect="1" noChangeArrowheads="1"/>
            </p:cNvPicPr>
            <p:nvPr/>
          </p:nvPicPr>
          <p:blipFill>
            <a:blip r:embed="rId15" cstate="print">
              <a:clrChange>
                <a:clrFrom>
                  <a:srgbClr val="66CC9A"/>
                </a:clrFrom>
                <a:clrTo>
                  <a:srgbClr val="66CC9A">
                    <a:alpha val="0"/>
                  </a:srgbClr>
                </a:clrTo>
              </a:clrChange>
            </a:blip>
            <a:srcRect/>
            <a:stretch>
              <a:fillRect/>
            </a:stretch>
          </p:blipFill>
          <p:spPr bwMode="auto">
            <a:xfrm>
              <a:off x="3304" y="1519"/>
              <a:ext cx="301" cy="716"/>
            </a:xfrm>
            <a:prstGeom prst="rect">
              <a:avLst/>
            </a:prstGeom>
            <a:noFill/>
            <a:ln w="9525">
              <a:noFill/>
              <a:miter lim="800000"/>
              <a:headEnd/>
              <a:tailEnd/>
            </a:ln>
          </p:spPr>
        </p:pic>
        <p:pic>
          <p:nvPicPr>
            <p:cNvPr id="89107" name="Picture 19" descr="mpg-sound1"/>
            <p:cNvPicPr>
              <a:picLocks noChangeAspect="1" noChangeArrowheads="1"/>
            </p:cNvPicPr>
            <p:nvPr/>
          </p:nvPicPr>
          <p:blipFill>
            <a:blip r:embed="rId16" cstate="print">
              <a:clrChange>
                <a:clrFrom>
                  <a:srgbClr val="67CB99"/>
                </a:clrFrom>
                <a:clrTo>
                  <a:srgbClr val="67CB99">
                    <a:alpha val="0"/>
                  </a:srgbClr>
                </a:clrTo>
              </a:clrChange>
            </a:blip>
            <a:srcRect/>
            <a:stretch>
              <a:fillRect/>
            </a:stretch>
          </p:blipFill>
          <p:spPr bwMode="auto">
            <a:xfrm>
              <a:off x="3188" y="1359"/>
              <a:ext cx="234" cy="876"/>
            </a:xfrm>
            <a:prstGeom prst="rect">
              <a:avLst/>
            </a:prstGeom>
            <a:noFill/>
            <a:ln w="9525">
              <a:noFill/>
              <a:miter lim="800000"/>
              <a:headEnd/>
              <a:tailEnd/>
            </a:ln>
          </p:spPr>
        </p:pic>
        <p:sp>
          <p:nvSpPr>
            <p:cNvPr id="89108" name="AutoShape 20"/>
            <p:cNvSpPr>
              <a:spLocks noChangeArrowheads="1"/>
            </p:cNvSpPr>
            <p:nvPr/>
          </p:nvSpPr>
          <p:spPr bwMode="auto">
            <a:xfrm>
              <a:off x="1389" y="3236"/>
              <a:ext cx="928" cy="114"/>
            </a:xfrm>
            <a:prstGeom prst="leftRightArrow">
              <a:avLst>
                <a:gd name="adj1" fmla="val 50000"/>
                <a:gd name="adj2" fmla="val 162807"/>
              </a:avLst>
            </a:prstGeom>
            <a:solidFill>
              <a:srgbClr val="3366FF"/>
            </a:solidFill>
            <a:ln w="9525">
              <a:solidFill>
                <a:srgbClr val="000000"/>
              </a:solidFill>
              <a:miter lim="800000"/>
              <a:headEnd/>
              <a:tailEnd/>
            </a:ln>
          </p:spPr>
          <p:txBody>
            <a:bodyPr/>
            <a:lstStyle/>
            <a:p>
              <a:endParaRPr lang="zh-CN" altLang="en-US"/>
            </a:p>
          </p:txBody>
        </p:sp>
        <p:sp>
          <p:nvSpPr>
            <p:cNvPr id="89109" name="AutoShape 21"/>
            <p:cNvSpPr>
              <a:spLocks noChangeArrowheads="1"/>
            </p:cNvSpPr>
            <p:nvPr/>
          </p:nvSpPr>
          <p:spPr bwMode="auto">
            <a:xfrm>
              <a:off x="2087" y="1917"/>
              <a:ext cx="290" cy="79"/>
            </a:xfrm>
            <a:prstGeom prst="leftRightArrow">
              <a:avLst>
                <a:gd name="adj1" fmla="val 50000"/>
                <a:gd name="adj2" fmla="val 73418"/>
              </a:avLst>
            </a:prstGeom>
            <a:solidFill>
              <a:srgbClr val="3366FF"/>
            </a:solidFill>
            <a:ln w="9525">
              <a:solidFill>
                <a:srgbClr val="000000"/>
              </a:solidFill>
              <a:miter lim="800000"/>
              <a:headEnd/>
              <a:tailEnd/>
            </a:ln>
          </p:spPr>
          <p:txBody>
            <a:bodyPr/>
            <a:lstStyle/>
            <a:p>
              <a:endParaRPr lang="zh-CN" altLang="en-US"/>
            </a:p>
          </p:txBody>
        </p:sp>
        <p:sp>
          <p:nvSpPr>
            <p:cNvPr id="89110" name="AutoShape 22"/>
            <p:cNvSpPr>
              <a:spLocks noChangeArrowheads="1"/>
            </p:cNvSpPr>
            <p:nvPr/>
          </p:nvSpPr>
          <p:spPr bwMode="auto">
            <a:xfrm>
              <a:off x="3239" y="2213"/>
              <a:ext cx="116" cy="159"/>
            </a:xfrm>
            <a:prstGeom prst="upDownArrow">
              <a:avLst>
                <a:gd name="adj1" fmla="val 50000"/>
                <a:gd name="adj2" fmla="val 27414"/>
              </a:avLst>
            </a:prstGeom>
            <a:solidFill>
              <a:srgbClr val="3366FF"/>
            </a:solidFill>
            <a:ln w="9525">
              <a:solidFill>
                <a:srgbClr val="000000"/>
              </a:solidFill>
              <a:miter lim="800000"/>
              <a:headEnd/>
              <a:tailEnd/>
            </a:ln>
          </p:spPr>
          <p:txBody>
            <a:bodyPr vert="eaVert"/>
            <a:lstStyle/>
            <a:p>
              <a:endParaRPr lang="zh-CN" altLang="en-US"/>
            </a:p>
          </p:txBody>
        </p:sp>
        <p:sp>
          <p:nvSpPr>
            <p:cNvPr id="89111" name="AutoShape 23"/>
            <p:cNvSpPr>
              <a:spLocks noChangeArrowheads="1"/>
            </p:cNvSpPr>
            <p:nvPr/>
          </p:nvSpPr>
          <p:spPr bwMode="auto">
            <a:xfrm>
              <a:off x="3233" y="2496"/>
              <a:ext cx="116" cy="159"/>
            </a:xfrm>
            <a:prstGeom prst="upDownArrow">
              <a:avLst>
                <a:gd name="adj1" fmla="val 50000"/>
                <a:gd name="adj2" fmla="val 27414"/>
              </a:avLst>
            </a:prstGeom>
            <a:solidFill>
              <a:srgbClr val="3366FF"/>
            </a:solidFill>
            <a:ln w="9525">
              <a:solidFill>
                <a:srgbClr val="000000"/>
              </a:solidFill>
              <a:miter lim="800000"/>
              <a:headEnd/>
              <a:tailEnd/>
            </a:ln>
          </p:spPr>
          <p:txBody>
            <a:bodyPr vert="eaVert"/>
            <a:lstStyle/>
            <a:p>
              <a:endParaRPr lang="zh-CN" altLang="en-US"/>
            </a:p>
          </p:txBody>
        </p:sp>
        <p:sp>
          <p:nvSpPr>
            <p:cNvPr id="89112" name="AutoShape 24"/>
            <p:cNvSpPr>
              <a:spLocks noChangeArrowheads="1"/>
            </p:cNvSpPr>
            <p:nvPr/>
          </p:nvSpPr>
          <p:spPr bwMode="auto">
            <a:xfrm>
              <a:off x="3388" y="2339"/>
              <a:ext cx="184" cy="113"/>
            </a:xfrm>
            <a:prstGeom prst="leftRightArrow">
              <a:avLst>
                <a:gd name="adj1" fmla="val 50000"/>
                <a:gd name="adj2" fmla="val 32566"/>
              </a:avLst>
            </a:prstGeom>
            <a:solidFill>
              <a:srgbClr val="3366FF"/>
            </a:solidFill>
            <a:ln w="9525">
              <a:solidFill>
                <a:srgbClr val="000000"/>
              </a:solidFill>
              <a:miter lim="800000"/>
              <a:headEnd/>
              <a:tailEnd/>
            </a:ln>
          </p:spPr>
          <p:txBody>
            <a:bodyPr/>
            <a:lstStyle/>
            <a:p>
              <a:endParaRPr lang="zh-CN" altLang="en-US"/>
            </a:p>
          </p:txBody>
        </p:sp>
        <p:sp>
          <p:nvSpPr>
            <p:cNvPr id="89113" name="Text Box 25"/>
            <p:cNvSpPr txBox="1">
              <a:spLocks noChangeArrowheads="1"/>
            </p:cNvSpPr>
            <p:nvPr/>
          </p:nvSpPr>
          <p:spPr bwMode="auto">
            <a:xfrm>
              <a:off x="3710" y="2160"/>
              <a:ext cx="1042" cy="155"/>
            </a:xfrm>
            <a:prstGeom prst="rect">
              <a:avLst/>
            </a:prstGeom>
            <a:noFill/>
            <a:ln w="9525">
              <a:noFill/>
              <a:miter lim="800000"/>
              <a:headEnd/>
              <a:tailEnd/>
            </a:ln>
          </p:spPr>
          <p:txBody>
            <a:bodyPr lIns="0" tIns="0" rIns="0" bIns="0"/>
            <a:lstStyle/>
            <a:p>
              <a:pPr algn="ctr" eaLnBrk="0" hangingPunct="0"/>
              <a:r>
                <a:rPr lang="zh-CN" altLang="en-US" sz="1800" b="0"/>
                <a:t>视音频信号线</a:t>
              </a:r>
            </a:p>
          </p:txBody>
        </p:sp>
        <p:sp>
          <p:nvSpPr>
            <p:cNvPr id="89114" name="Text Box 26"/>
            <p:cNvSpPr txBox="1">
              <a:spLocks noChangeArrowheads="1"/>
            </p:cNvSpPr>
            <p:nvPr/>
          </p:nvSpPr>
          <p:spPr bwMode="auto">
            <a:xfrm>
              <a:off x="2976" y="1519"/>
              <a:ext cx="212" cy="881"/>
            </a:xfrm>
            <a:prstGeom prst="rect">
              <a:avLst/>
            </a:prstGeom>
            <a:noFill/>
            <a:ln w="9525">
              <a:noFill/>
              <a:miter lim="800000"/>
              <a:headEnd/>
              <a:tailEnd/>
            </a:ln>
          </p:spPr>
          <p:txBody>
            <a:bodyPr vert="eaVert" lIns="0" tIns="0" rIns="0" bIns="0"/>
            <a:lstStyle/>
            <a:p>
              <a:pPr algn="just" eaLnBrk="0" hangingPunct="0"/>
              <a:r>
                <a:rPr lang="zh-CN" altLang="en-US" sz="1800" b="0"/>
                <a:t>视音频信号线</a:t>
              </a:r>
            </a:p>
          </p:txBody>
        </p:sp>
        <p:sp>
          <p:nvSpPr>
            <p:cNvPr id="89115" name="AutoShape 27"/>
            <p:cNvSpPr>
              <a:spLocks noChangeArrowheads="1"/>
            </p:cNvSpPr>
            <p:nvPr/>
          </p:nvSpPr>
          <p:spPr bwMode="auto">
            <a:xfrm>
              <a:off x="3014" y="3350"/>
              <a:ext cx="116" cy="160"/>
            </a:xfrm>
            <a:prstGeom prst="upDownArrow">
              <a:avLst>
                <a:gd name="adj1" fmla="val 50000"/>
                <a:gd name="adj2" fmla="val 27586"/>
              </a:avLst>
            </a:prstGeom>
            <a:solidFill>
              <a:srgbClr val="3366FF"/>
            </a:solidFill>
            <a:ln w="9525">
              <a:solidFill>
                <a:srgbClr val="000000"/>
              </a:solidFill>
              <a:miter lim="800000"/>
              <a:headEnd/>
              <a:tailEnd/>
            </a:ln>
          </p:spPr>
          <p:txBody>
            <a:bodyPr vert="eaVert"/>
            <a:lstStyle/>
            <a:p>
              <a:endParaRPr lang="zh-CN" altLang="en-US"/>
            </a:p>
          </p:txBody>
        </p:sp>
        <p:sp>
          <p:nvSpPr>
            <p:cNvPr id="89116" name="AutoShape 28"/>
            <p:cNvSpPr>
              <a:spLocks noChangeArrowheads="1"/>
            </p:cNvSpPr>
            <p:nvPr/>
          </p:nvSpPr>
          <p:spPr bwMode="auto">
            <a:xfrm>
              <a:off x="3420" y="1439"/>
              <a:ext cx="184" cy="113"/>
            </a:xfrm>
            <a:prstGeom prst="leftRightArrow">
              <a:avLst>
                <a:gd name="adj1" fmla="val 50000"/>
                <a:gd name="adj2" fmla="val 32566"/>
              </a:avLst>
            </a:prstGeom>
            <a:solidFill>
              <a:srgbClr val="3366FF"/>
            </a:solidFill>
            <a:ln w="9525">
              <a:solidFill>
                <a:srgbClr val="000000"/>
              </a:solidFill>
              <a:miter lim="800000"/>
              <a:headEnd/>
              <a:tailEnd/>
            </a:ln>
          </p:spPr>
          <p:txBody>
            <a:bodyPr/>
            <a:lstStyle/>
            <a:p>
              <a:endParaRPr lang="zh-CN" altLang="en-US"/>
            </a:p>
          </p:txBody>
        </p:sp>
        <p:sp>
          <p:nvSpPr>
            <p:cNvPr id="89117" name="AutoShape 29"/>
            <p:cNvSpPr>
              <a:spLocks noChangeArrowheads="1"/>
            </p:cNvSpPr>
            <p:nvPr/>
          </p:nvSpPr>
          <p:spPr bwMode="auto">
            <a:xfrm>
              <a:off x="4289" y="2474"/>
              <a:ext cx="116" cy="160"/>
            </a:xfrm>
            <a:prstGeom prst="upDownArrow">
              <a:avLst>
                <a:gd name="adj1" fmla="val 50000"/>
                <a:gd name="adj2" fmla="val 27586"/>
              </a:avLst>
            </a:prstGeom>
            <a:solidFill>
              <a:srgbClr val="3366FF"/>
            </a:solidFill>
            <a:ln w="9525">
              <a:solidFill>
                <a:srgbClr val="000000"/>
              </a:solidFill>
              <a:miter lim="800000"/>
              <a:headEnd/>
              <a:tailEnd/>
            </a:ln>
          </p:spPr>
          <p:txBody>
            <a:bodyPr vert="eaVert"/>
            <a:lstStyle/>
            <a:p>
              <a:endParaRPr lang="zh-CN" altLang="en-US"/>
            </a:p>
          </p:txBody>
        </p:sp>
        <p:sp>
          <p:nvSpPr>
            <p:cNvPr id="89118" name="Text Box 30"/>
            <p:cNvSpPr txBox="1">
              <a:spLocks noChangeArrowheads="1"/>
            </p:cNvSpPr>
            <p:nvPr/>
          </p:nvSpPr>
          <p:spPr bwMode="auto">
            <a:xfrm>
              <a:off x="3360" y="2713"/>
              <a:ext cx="176" cy="887"/>
            </a:xfrm>
            <a:prstGeom prst="rect">
              <a:avLst/>
            </a:prstGeom>
            <a:noFill/>
            <a:ln w="9525">
              <a:noFill/>
              <a:miter lim="800000"/>
              <a:headEnd/>
              <a:tailEnd/>
            </a:ln>
          </p:spPr>
          <p:txBody>
            <a:bodyPr vert="eaVert" lIns="0" tIns="0" rIns="0" bIns="0"/>
            <a:lstStyle/>
            <a:p>
              <a:pPr algn="just" eaLnBrk="0" hangingPunct="0"/>
              <a:r>
                <a:rPr lang="zh-CN" altLang="en-US" sz="1800" b="0"/>
                <a:t>视音频信号线</a:t>
              </a:r>
            </a:p>
          </p:txBody>
        </p:sp>
        <p:sp>
          <p:nvSpPr>
            <p:cNvPr id="89119" name="Text Box 31"/>
            <p:cNvSpPr txBox="1">
              <a:spLocks noChangeArrowheads="1"/>
            </p:cNvSpPr>
            <p:nvPr/>
          </p:nvSpPr>
          <p:spPr bwMode="auto">
            <a:xfrm>
              <a:off x="3826" y="1917"/>
              <a:ext cx="637" cy="159"/>
            </a:xfrm>
            <a:prstGeom prst="rect">
              <a:avLst/>
            </a:prstGeom>
            <a:noFill/>
            <a:ln w="9525">
              <a:noFill/>
              <a:miter lim="800000"/>
              <a:headEnd/>
              <a:tailEnd/>
            </a:ln>
          </p:spPr>
          <p:txBody>
            <a:bodyPr lIns="0" tIns="0" rIns="0" bIns="0"/>
            <a:lstStyle/>
            <a:p>
              <a:pPr algn="ctr" eaLnBrk="0" hangingPunct="0"/>
              <a:r>
                <a:rPr lang="zh-CN" altLang="en-US" sz="1800" b="0"/>
                <a:t>电视</a:t>
              </a:r>
            </a:p>
          </p:txBody>
        </p:sp>
        <p:sp>
          <p:nvSpPr>
            <p:cNvPr id="89120" name="Text Box 32"/>
            <p:cNvSpPr txBox="1">
              <a:spLocks noChangeArrowheads="1"/>
            </p:cNvSpPr>
            <p:nvPr/>
          </p:nvSpPr>
          <p:spPr bwMode="auto">
            <a:xfrm>
              <a:off x="3744" y="2928"/>
              <a:ext cx="637" cy="159"/>
            </a:xfrm>
            <a:prstGeom prst="rect">
              <a:avLst/>
            </a:prstGeom>
            <a:noFill/>
            <a:ln w="9525">
              <a:noFill/>
              <a:miter lim="800000"/>
              <a:headEnd/>
              <a:tailEnd/>
            </a:ln>
          </p:spPr>
          <p:txBody>
            <a:bodyPr lIns="0" tIns="0" rIns="0" bIns="0"/>
            <a:lstStyle/>
            <a:p>
              <a:pPr algn="ctr" eaLnBrk="0" hangingPunct="0"/>
              <a:r>
                <a:rPr lang="zh-CN" altLang="en-US" sz="1800" b="0"/>
                <a:t>录象机</a:t>
              </a:r>
            </a:p>
          </p:txBody>
        </p:sp>
        <p:sp>
          <p:nvSpPr>
            <p:cNvPr id="89121" name="Text Box 33"/>
            <p:cNvSpPr txBox="1">
              <a:spLocks noChangeArrowheads="1"/>
            </p:cNvSpPr>
            <p:nvPr/>
          </p:nvSpPr>
          <p:spPr bwMode="auto">
            <a:xfrm>
              <a:off x="2736" y="3984"/>
              <a:ext cx="637" cy="159"/>
            </a:xfrm>
            <a:prstGeom prst="rect">
              <a:avLst/>
            </a:prstGeom>
            <a:noFill/>
            <a:ln w="9525">
              <a:noFill/>
              <a:miter lim="800000"/>
              <a:headEnd/>
              <a:tailEnd/>
            </a:ln>
          </p:spPr>
          <p:txBody>
            <a:bodyPr lIns="0" tIns="0" rIns="0" bIns="0"/>
            <a:lstStyle/>
            <a:p>
              <a:pPr algn="ctr" eaLnBrk="0" hangingPunct="0"/>
              <a:r>
                <a:rPr lang="zh-CN" altLang="en-US" sz="1800" b="0"/>
                <a:t>摄象机</a:t>
              </a:r>
            </a:p>
          </p:txBody>
        </p:sp>
        <p:sp>
          <p:nvSpPr>
            <p:cNvPr id="89122" name="Text Box 34"/>
            <p:cNvSpPr txBox="1">
              <a:spLocks noChangeArrowheads="1"/>
            </p:cNvSpPr>
            <p:nvPr/>
          </p:nvSpPr>
          <p:spPr bwMode="auto">
            <a:xfrm>
              <a:off x="2724" y="1678"/>
              <a:ext cx="174" cy="557"/>
            </a:xfrm>
            <a:prstGeom prst="rect">
              <a:avLst/>
            </a:prstGeom>
            <a:noFill/>
            <a:ln w="9525">
              <a:noFill/>
              <a:miter lim="800000"/>
              <a:headEnd/>
              <a:tailEnd/>
            </a:ln>
          </p:spPr>
          <p:txBody>
            <a:bodyPr vert="eaVert" lIns="0" tIns="0" rIns="0" bIns="0"/>
            <a:lstStyle/>
            <a:p>
              <a:pPr algn="ctr" eaLnBrk="0" hangingPunct="0"/>
              <a:r>
                <a:rPr lang="en-US" altLang="zh-CN" sz="1800" b="0"/>
                <a:t>VGA</a:t>
              </a:r>
              <a:r>
                <a:rPr lang="zh-CN" altLang="en-US" sz="1800" b="0"/>
                <a:t>输入</a:t>
              </a:r>
            </a:p>
          </p:txBody>
        </p:sp>
        <p:sp>
          <p:nvSpPr>
            <p:cNvPr id="89123" name="Text Box 35"/>
            <p:cNvSpPr txBox="1">
              <a:spLocks noChangeArrowheads="1"/>
            </p:cNvSpPr>
            <p:nvPr/>
          </p:nvSpPr>
          <p:spPr bwMode="auto">
            <a:xfrm>
              <a:off x="2724" y="3032"/>
              <a:ext cx="174" cy="557"/>
            </a:xfrm>
            <a:prstGeom prst="rect">
              <a:avLst/>
            </a:prstGeom>
            <a:noFill/>
            <a:ln w="9525">
              <a:noFill/>
              <a:miter lim="800000"/>
              <a:headEnd/>
              <a:tailEnd/>
            </a:ln>
          </p:spPr>
          <p:txBody>
            <a:bodyPr vert="eaVert" lIns="0" tIns="0" rIns="0" bIns="0"/>
            <a:lstStyle/>
            <a:p>
              <a:pPr algn="ctr" eaLnBrk="0" hangingPunct="0"/>
              <a:r>
                <a:rPr lang="en-US" altLang="zh-CN" sz="1800" b="0"/>
                <a:t>VGA</a:t>
              </a:r>
              <a:r>
                <a:rPr lang="zh-CN" altLang="en-US" sz="1800" b="0"/>
                <a:t>输出</a:t>
              </a:r>
            </a:p>
          </p:txBody>
        </p:sp>
        <p:sp>
          <p:nvSpPr>
            <p:cNvPr id="89124" name="Text Box 36"/>
            <p:cNvSpPr txBox="1">
              <a:spLocks noChangeArrowheads="1"/>
            </p:cNvSpPr>
            <p:nvPr/>
          </p:nvSpPr>
          <p:spPr bwMode="auto">
            <a:xfrm>
              <a:off x="2666" y="2554"/>
              <a:ext cx="638" cy="159"/>
            </a:xfrm>
            <a:prstGeom prst="rect">
              <a:avLst/>
            </a:prstGeom>
            <a:noFill/>
            <a:ln w="9525">
              <a:noFill/>
              <a:miter lim="800000"/>
              <a:headEnd/>
              <a:tailEnd/>
            </a:ln>
          </p:spPr>
          <p:txBody>
            <a:bodyPr lIns="0" tIns="0" rIns="0" bIns="0"/>
            <a:lstStyle/>
            <a:p>
              <a:pPr algn="ctr" eaLnBrk="0" hangingPunct="0"/>
              <a:r>
                <a:rPr lang="en-US" altLang="zh-CN" sz="1800" b="0"/>
                <a:t>S</a:t>
              </a:r>
              <a:r>
                <a:rPr lang="zh-CN" altLang="en-US" sz="1800" b="0"/>
                <a:t>视频端子</a:t>
              </a:r>
            </a:p>
          </p:txBody>
        </p:sp>
        <p:sp>
          <p:nvSpPr>
            <p:cNvPr id="89125" name="Text Box 37"/>
            <p:cNvSpPr txBox="1">
              <a:spLocks noChangeArrowheads="1"/>
            </p:cNvSpPr>
            <p:nvPr/>
          </p:nvSpPr>
          <p:spPr bwMode="auto">
            <a:xfrm>
              <a:off x="1275" y="3032"/>
              <a:ext cx="638" cy="159"/>
            </a:xfrm>
            <a:prstGeom prst="rect">
              <a:avLst/>
            </a:prstGeom>
            <a:noFill/>
            <a:ln w="9525">
              <a:noFill/>
              <a:miter lim="800000"/>
              <a:headEnd/>
              <a:tailEnd/>
            </a:ln>
          </p:spPr>
          <p:txBody>
            <a:bodyPr lIns="0" tIns="0" rIns="0" bIns="0"/>
            <a:lstStyle/>
            <a:p>
              <a:pPr algn="ctr" eaLnBrk="0" hangingPunct="0"/>
              <a:r>
                <a:rPr lang="zh-CN" altLang="en-US" sz="1800" b="0"/>
                <a:t>视频捕获卡</a:t>
              </a:r>
            </a:p>
          </p:txBody>
        </p:sp>
        <p:sp>
          <p:nvSpPr>
            <p:cNvPr id="89126" name="Text Box 38"/>
            <p:cNvSpPr txBox="1">
              <a:spLocks noChangeArrowheads="1"/>
            </p:cNvSpPr>
            <p:nvPr/>
          </p:nvSpPr>
          <p:spPr bwMode="auto">
            <a:xfrm>
              <a:off x="232" y="1678"/>
              <a:ext cx="637" cy="159"/>
            </a:xfrm>
            <a:prstGeom prst="rect">
              <a:avLst/>
            </a:prstGeom>
            <a:noFill/>
            <a:ln w="9525">
              <a:noFill/>
              <a:miter lim="800000"/>
              <a:headEnd/>
              <a:tailEnd/>
            </a:ln>
          </p:spPr>
          <p:txBody>
            <a:bodyPr lIns="0" tIns="0" rIns="0" bIns="0"/>
            <a:lstStyle/>
            <a:p>
              <a:pPr algn="ctr" eaLnBrk="0" hangingPunct="0"/>
              <a:r>
                <a:rPr lang="en-US" altLang="zh-CN" sz="1800" b="0"/>
                <a:t>VGA</a:t>
              </a:r>
              <a:r>
                <a:rPr lang="zh-CN" altLang="en-US" sz="1800" b="0"/>
                <a:t>显示卡</a:t>
              </a:r>
            </a:p>
          </p:txBody>
        </p:sp>
        <p:sp>
          <p:nvSpPr>
            <p:cNvPr id="89127" name="Text Box 39"/>
            <p:cNvSpPr txBox="1">
              <a:spLocks noChangeArrowheads="1"/>
            </p:cNvSpPr>
            <p:nvPr/>
          </p:nvSpPr>
          <p:spPr bwMode="auto">
            <a:xfrm>
              <a:off x="912" y="3744"/>
              <a:ext cx="638" cy="159"/>
            </a:xfrm>
            <a:prstGeom prst="rect">
              <a:avLst/>
            </a:prstGeom>
            <a:noFill/>
            <a:ln w="9525">
              <a:noFill/>
              <a:miter lim="800000"/>
              <a:headEnd/>
              <a:tailEnd/>
            </a:ln>
          </p:spPr>
          <p:txBody>
            <a:bodyPr lIns="0" tIns="0" rIns="0" bIns="0"/>
            <a:lstStyle/>
            <a:p>
              <a:pPr algn="ctr" eaLnBrk="0" hangingPunct="0"/>
              <a:r>
                <a:rPr lang="zh-CN" altLang="en-US" sz="1800" b="0"/>
                <a:t>显示器</a:t>
              </a:r>
            </a:p>
          </p:txBody>
        </p:sp>
        <p:sp>
          <p:nvSpPr>
            <p:cNvPr id="89128" name="AutoShape 40"/>
            <p:cNvSpPr>
              <a:spLocks noChangeArrowheads="1"/>
            </p:cNvSpPr>
            <p:nvPr/>
          </p:nvSpPr>
          <p:spPr bwMode="auto">
            <a:xfrm>
              <a:off x="638" y="1837"/>
              <a:ext cx="173" cy="80"/>
            </a:xfrm>
            <a:prstGeom prst="cube">
              <a:avLst>
                <a:gd name="adj" fmla="val 25000"/>
              </a:avLst>
            </a:prstGeom>
            <a:solidFill>
              <a:srgbClr val="FFFFFF"/>
            </a:solidFill>
            <a:ln w="9525">
              <a:solidFill>
                <a:srgbClr val="000000"/>
              </a:solidFill>
              <a:miter lim="800000"/>
              <a:headEnd/>
              <a:tailEnd/>
            </a:ln>
          </p:spPr>
          <p:txBody>
            <a:bodyPr/>
            <a:lstStyle/>
            <a:p>
              <a:endParaRPr lang="zh-CN" altLang="en-US"/>
            </a:p>
          </p:txBody>
        </p:sp>
        <p:sp>
          <p:nvSpPr>
            <p:cNvPr id="89129" name="AutoShape 41"/>
            <p:cNvSpPr>
              <a:spLocks noChangeArrowheads="1"/>
            </p:cNvSpPr>
            <p:nvPr/>
          </p:nvSpPr>
          <p:spPr bwMode="auto">
            <a:xfrm>
              <a:off x="811" y="2474"/>
              <a:ext cx="928" cy="114"/>
            </a:xfrm>
            <a:prstGeom prst="leftRightArrow">
              <a:avLst>
                <a:gd name="adj1" fmla="val 50000"/>
                <a:gd name="adj2" fmla="val 162807"/>
              </a:avLst>
            </a:prstGeom>
            <a:solidFill>
              <a:srgbClr val="3366FF"/>
            </a:solidFill>
            <a:ln w="9525">
              <a:solidFill>
                <a:srgbClr val="000000"/>
              </a:solidFill>
              <a:miter lim="800000"/>
              <a:headEnd/>
              <a:tailEnd/>
            </a:ln>
          </p:spPr>
          <p:txBody>
            <a:bodyPr/>
            <a:lstStyle/>
            <a:p>
              <a:endParaRPr lang="zh-CN" altLang="en-US"/>
            </a:p>
          </p:txBody>
        </p:sp>
        <p:sp>
          <p:nvSpPr>
            <p:cNvPr id="89130" name="Text Box 42"/>
            <p:cNvSpPr txBox="1">
              <a:spLocks noChangeArrowheads="1"/>
            </p:cNvSpPr>
            <p:nvPr/>
          </p:nvSpPr>
          <p:spPr bwMode="auto">
            <a:xfrm>
              <a:off x="1217" y="1757"/>
              <a:ext cx="638" cy="160"/>
            </a:xfrm>
            <a:prstGeom prst="rect">
              <a:avLst/>
            </a:prstGeom>
            <a:noFill/>
            <a:ln w="9525">
              <a:noFill/>
              <a:miter lim="800000"/>
              <a:headEnd/>
              <a:tailEnd/>
            </a:ln>
          </p:spPr>
          <p:txBody>
            <a:bodyPr lIns="0" tIns="0" rIns="0" bIns="0"/>
            <a:lstStyle/>
            <a:p>
              <a:pPr algn="ctr" eaLnBrk="0" hangingPunct="0"/>
              <a:r>
                <a:rPr lang="en-US" altLang="zh-CN" sz="1800" b="0"/>
                <a:t>VGA</a:t>
              </a:r>
              <a:r>
                <a:rPr lang="zh-CN" altLang="en-US" sz="1800" b="0"/>
                <a:t>回路线</a:t>
              </a:r>
            </a:p>
          </p:txBody>
        </p:sp>
        <p:sp>
          <p:nvSpPr>
            <p:cNvPr id="89131" name="Text Box 43"/>
            <p:cNvSpPr txBox="1">
              <a:spLocks noChangeArrowheads="1"/>
            </p:cNvSpPr>
            <p:nvPr/>
          </p:nvSpPr>
          <p:spPr bwMode="auto">
            <a:xfrm>
              <a:off x="0" y="2395"/>
              <a:ext cx="638" cy="159"/>
            </a:xfrm>
            <a:prstGeom prst="rect">
              <a:avLst/>
            </a:prstGeom>
            <a:noFill/>
            <a:ln w="9525">
              <a:noFill/>
              <a:miter lim="800000"/>
              <a:headEnd/>
              <a:tailEnd/>
            </a:ln>
          </p:spPr>
          <p:txBody>
            <a:bodyPr lIns="0" tIns="0" rIns="0" bIns="0"/>
            <a:lstStyle/>
            <a:p>
              <a:pPr algn="ctr" eaLnBrk="0" hangingPunct="0"/>
              <a:r>
                <a:rPr lang="en-US" altLang="zh-CN" sz="1800" b="0"/>
                <a:t>VGA</a:t>
              </a:r>
              <a:r>
                <a:rPr lang="zh-CN" altLang="en-US" sz="1800" b="0"/>
                <a:t>数据线</a:t>
              </a:r>
            </a:p>
          </p:txBody>
        </p:sp>
        <p:sp>
          <p:nvSpPr>
            <p:cNvPr id="89132" name="AutoShape 44" descr="浅色下对角线"/>
            <p:cNvSpPr>
              <a:spLocks noChangeArrowheads="1"/>
            </p:cNvSpPr>
            <p:nvPr/>
          </p:nvSpPr>
          <p:spPr bwMode="auto">
            <a:xfrm rot="-5400000">
              <a:off x="343" y="2166"/>
              <a:ext cx="748" cy="188"/>
            </a:xfrm>
            <a:prstGeom prst="wave">
              <a:avLst>
                <a:gd name="adj1" fmla="val 13005"/>
                <a:gd name="adj2" fmla="val 83"/>
              </a:avLst>
            </a:prstGeom>
            <a:pattFill prst="ltDnDiag">
              <a:fgClr>
                <a:srgbClr val="000000"/>
              </a:fgClr>
              <a:bgClr>
                <a:srgbClr val="FFFFFF"/>
              </a:bgClr>
            </a:pattFill>
            <a:ln w="9525">
              <a:solidFill>
                <a:srgbClr val="000000"/>
              </a:solidFill>
              <a:round/>
              <a:headEnd/>
              <a:tailE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smtClean="0">
                <a:ea typeface="宋体" pitchFamily="2" charset="-122"/>
              </a:rPr>
              <a:t>视频卡的主要功能</a:t>
            </a:r>
          </a:p>
        </p:txBody>
      </p:sp>
      <p:sp>
        <p:nvSpPr>
          <p:cNvPr id="90115" name="内容占位符 2"/>
          <p:cNvSpPr>
            <a:spLocks noGrp="1"/>
          </p:cNvSpPr>
          <p:nvPr>
            <p:ph idx="1"/>
          </p:nvPr>
        </p:nvSpPr>
        <p:spPr>
          <a:xfrm>
            <a:off x="1066800" y="1371600"/>
            <a:ext cx="7753672" cy="4700588"/>
          </a:xfrm>
        </p:spPr>
        <p:txBody>
          <a:bodyPr/>
          <a:lstStyle/>
          <a:p>
            <a:r>
              <a:rPr lang="zh-CN" altLang="en-US" sz="2800" dirty="0" smtClean="0">
                <a:latin typeface="+mn-ea"/>
              </a:rPr>
              <a:t>全活动数字图像的显示、抓取、录制。</a:t>
            </a:r>
            <a:endParaRPr lang="en-US" altLang="zh-CN" sz="2800" dirty="0" smtClean="0">
              <a:latin typeface="+mn-ea"/>
            </a:endParaRPr>
          </a:p>
          <a:p>
            <a:r>
              <a:rPr lang="zh-CN" altLang="en-US" sz="2800" dirty="0" smtClean="0">
                <a:latin typeface="+mn-ea"/>
              </a:rPr>
              <a:t>从视频源中抓取定格，存储输出图像</a:t>
            </a:r>
            <a:endParaRPr lang="en-US" altLang="zh-CN" sz="2800" dirty="0" smtClean="0">
              <a:latin typeface="+mn-ea"/>
            </a:endParaRPr>
          </a:p>
          <a:p>
            <a:r>
              <a:rPr lang="zh-CN" altLang="en-US" sz="2800" dirty="0" smtClean="0">
                <a:latin typeface="+mn-ea"/>
              </a:rPr>
              <a:t>按比例缩放、剪切、移动、扫描视频图像</a:t>
            </a:r>
          </a:p>
          <a:p>
            <a:r>
              <a:rPr lang="zh-CN" altLang="en-US" sz="2800" dirty="0" smtClean="0">
                <a:latin typeface="+mn-ea"/>
              </a:rPr>
              <a:t>色度、饱和度、亮度、对比度及</a:t>
            </a:r>
            <a:r>
              <a:rPr lang="en-US" altLang="zh-CN" sz="2800" dirty="0" smtClean="0">
                <a:latin typeface="+mn-ea"/>
              </a:rPr>
              <a:t>RGB</a:t>
            </a:r>
            <a:r>
              <a:rPr lang="zh-CN" altLang="en-US" sz="2800" dirty="0" smtClean="0">
                <a:latin typeface="+mn-ea"/>
              </a:rPr>
              <a:t>三色比例可调</a:t>
            </a:r>
          </a:p>
          <a:p>
            <a:r>
              <a:rPr lang="zh-CN" altLang="en-US" sz="2800" dirty="0" smtClean="0">
                <a:latin typeface="+mn-ea"/>
              </a:rPr>
              <a:t>可用软件选端口地址和</a:t>
            </a:r>
            <a:r>
              <a:rPr lang="en-US" altLang="zh-CN" sz="2800" dirty="0" smtClean="0">
                <a:latin typeface="+mn-ea"/>
              </a:rPr>
              <a:t>IRQ</a:t>
            </a:r>
          </a:p>
          <a:p>
            <a:r>
              <a:rPr lang="zh-CN" altLang="en-US" sz="2800" dirty="0" smtClean="0">
                <a:latin typeface="+mn-ea"/>
              </a:rPr>
              <a:t>具有若干个可用软件相互切换的视频输入源，以显示其中一个做活动显示</a:t>
            </a:r>
          </a:p>
        </p:txBody>
      </p:sp>
      <p:sp>
        <p:nvSpPr>
          <p:cNvPr id="901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17165"/>
            <a:ext cx="7086600" cy="563563"/>
          </a:xfrm>
        </p:spPr>
        <p:txBody>
          <a:bodyPr/>
          <a:lstStyle/>
          <a:p>
            <a:r>
              <a:rPr lang="zh-CN" altLang="en-US" dirty="0" smtClean="0"/>
              <a:t>亮度</a:t>
            </a:r>
            <a:endParaRPr lang="zh-CN" altLang="en-US" dirty="0"/>
          </a:p>
        </p:txBody>
      </p:sp>
      <p:sp>
        <p:nvSpPr>
          <p:cNvPr id="3" name="内容占位符 2"/>
          <p:cNvSpPr>
            <a:spLocks noGrp="1"/>
          </p:cNvSpPr>
          <p:nvPr>
            <p:ph idx="1"/>
          </p:nvPr>
        </p:nvSpPr>
        <p:spPr>
          <a:xfrm>
            <a:off x="827584" y="980728"/>
            <a:ext cx="8064896" cy="4320480"/>
          </a:xfrm>
        </p:spPr>
        <p:txBody>
          <a:bodyPr/>
          <a:lstStyle/>
          <a:p>
            <a:r>
              <a:rPr lang="zh-CN" altLang="en-US" sz="2800" dirty="0" smtClean="0">
                <a:ea typeface="宋体" pitchFamily="2" charset="-122"/>
              </a:rPr>
              <a:t>光作用于人眼时所引起的明亮程度的感觉，它与被观察物体的发光强度有关</a:t>
            </a:r>
            <a:endParaRPr lang="en-US" altLang="zh-CN" sz="2800" dirty="0" smtClean="0">
              <a:ea typeface="宋体" pitchFamily="2" charset="-122"/>
            </a:endParaRPr>
          </a:p>
          <a:p>
            <a:pPr lvl="1">
              <a:spcBef>
                <a:spcPct val="50000"/>
              </a:spcBef>
            </a:pPr>
            <a:r>
              <a:rPr lang="zh-CN" altLang="en-US" dirty="0" smtClean="0">
                <a:ea typeface="宋体" pitchFamily="2" charset="-122"/>
              </a:rPr>
              <a:t>与可视频带中的总能量成正比</a:t>
            </a:r>
            <a:endParaRPr lang="en-US" altLang="zh-CN" dirty="0" smtClean="0">
              <a:ea typeface="宋体" pitchFamily="2" charset="-122"/>
            </a:endParaRPr>
          </a:p>
          <a:p>
            <a:pPr lvl="1">
              <a:spcBef>
                <a:spcPct val="50000"/>
              </a:spcBef>
            </a:pPr>
            <a:r>
              <a:rPr lang="zh-CN" altLang="en-US" dirty="0" smtClean="0">
                <a:ea typeface="宋体" pitchFamily="2" charset="-122"/>
              </a:rPr>
              <a:t>对同一物体，照射光强↑→反射光强↑ →亮度↑</a:t>
            </a:r>
            <a:endParaRPr lang="en-US" altLang="zh-CN" dirty="0" smtClean="0">
              <a:ea typeface="宋体" pitchFamily="2" charset="-122"/>
            </a:endParaRPr>
          </a:p>
          <a:p>
            <a:pPr lvl="1">
              <a:spcBef>
                <a:spcPct val="50000"/>
              </a:spcBef>
            </a:pPr>
            <a:r>
              <a:rPr lang="zh-CN" altLang="en-US" dirty="0" smtClean="0">
                <a:ea typeface="宋体" pitchFamily="2" charset="-122"/>
              </a:rPr>
              <a:t>对不同物体，相同照射光强，反射光强↑ →亮度↑</a:t>
            </a:r>
            <a:endParaRPr lang="en-US" altLang="zh-CN" dirty="0" smtClean="0">
              <a:ea typeface="宋体" pitchFamily="2" charset="-122"/>
            </a:endParaRPr>
          </a:p>
          <a:p>
            <a:pPr lvl="1">
              <a:spcBef>
                <a:spcPct val="50000"/>
              </a:spcBef>
            </a:pPr>
            <a:r>
              <a:rPr lang="zh-CN" altLang="en-US" dirty="0" smtClean="0">
                <a:ea typeface="宋体" pitchFamily="2" charset="-122"/>
              </a:rPr>
              <a:t>与人类视觉系统的视敏函数有关，相同照射光强，不同颜色→亮度不同</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hsb"/>
          <p:cNvPicPr>
            <a:picLocks noChangeAspect="1" noChangeArrowheads="1"/>
          </p:cNvPicPr>
          <p:nvPr/>
        </p:nvPicPr>
        <p:blipFill>
          <a:blip r:embed="rId2" cstate="print"/>
          <a:srcRect l="8452" t="78434" r="5634" b="3590"/>
          <a:stretch>
            <a:fillRect/>
          </a:stretch>
        </p:blipFill>
        <p:spPr bwMode="auto">
          <a:xfrm>
            <a:off x="1547664" y="5373216"/>
            <a:ext cx="4392488" cy="864096"/>
          </a:xfrm>
          <a:prstGeom prst="rect">
            <a:avLst/>
          </a:prstGeom>
          <a:noFill/>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smtClean="0">
                <a:ea typeface="宋体" pitchFamily="2" charset="-122"/>
              </a:rPr>
              <a:t>视频采集卡的工作原理</a:t>
            </a:r>
          </a:p>
        </p:txBody>
      </p:sp>
      <p:sp>
        <p:nvSpPr>
          <p:cNvPr id="91139" name="内容占位符 2"/>
          <p:cNvSpPr>
            <a:spLocks noGrp="1"/>
          </p:cNvSpPr>
          <p:nvPr>
            <p:ph idx="1"/>
          </p:nvPr>
        </p:nvSpPr>
        <p:spPr/>
        <p:txBody>
          <a:bodyPr/>
          <a:lstStyle/>
          <a:p>
            <a:r>
              <a:rPr lang="zh-CN" altLang="en-US" b="0" smtClean="0">
                <a:ea typeface="宋体" pitchFamily="2" charset="-122"/>
              </a:rPr>
              <a:t>视频信号源、摄像机、录像机或激光视盘→</a:t>
            </a:r>
            <a:r>
              <a:rPr lang="en-US" altLang="zh-CN" b="0" smtClean="0">
                <a:ea typeface="宋体" pitchFamily="2" charset="-122"/>
              </a:rPr>
              <a:t>A/D</a:t>
            </a:r>
            <a:r>
              <a:rPr lang="zh-CN" altLang="en-US" b="0" smtClean="0">
                <a:ea typeface="宋体" pitchFamily="2" charset="-122"/>
              </a:rPr>
              <a:t>转换→多制式数字解码器→</a:t>
            </a:r>
            <a:r>
              <a:rPr lang="en-US" altLang="zh-CN" b="0" smtClean="0">
                <a:ea typeface="宋体" pitchFamily="2" charset="-122"/>
              </a:rPr>
              <a:t>YUV</a:t>
            </a:r>
            <a:r>
              <a:rPr lang="zh-CN" altLang="en-US" b="0" smtClean="0">
                <a:ea typeface="宋体" pitchFamily="2" charset="-122"/>
              </a:rPr>
              <a:t>数据→视频窗口控制器裁剪→帧存储器→视频编码器→</a:t>
            </a:r>
            <a:r>
              <a:rPr lang="en-US" altLang="zh-CN" b="0" smtClean="0">
                <a:ea typeface="宋体" pitchFamily="2" charset="-122"/>
              </a:rPr>
              <a:t>D/A</a:t>
            </a:r>
            <a:r>
              <a:rPr lang="zh-CN" altLang="en-US" b="0" smtClean="0">
                <a:ea typeface="宋体" pitchFamily="2" charset="-122"/>
              </a:rPr>
              <a:t>转换→模拟的</a:t>
            </a:r>
            <a:r>
              <a:rPr lang="en-US" altLang="zh-CN" b="0" smtClean="0">
                <a:ea typeface="宋体" pitchFamily="2" charset="-122"/>
              </a:rPr>
              <a:t>RGB</a:t>
            </a:r>
            <a:r>
              <a:rPr lang="zh-CN" altLang="en-US" b="0" smtClean="0">
                <a:ea typeface="宋体" pitchFamily="2" charset="-122"/>
              </a:rPr>
              <a:t>信号→数字式视频编辑器→ </a:t>
            </a:r>
            <a:r>
              <a:rPr lang="en-US" altLang="zh-CN" b="0" smtClean="0">
                <a:ea typeface="宋体" pitchFamily="2" charset="-122"/>
              </a:rPr>
              <a:t>VGA</a:t>
            </a:r>
            <a:r>
              <a:rPr lang="zh-CN" altLang="en-US" b="0" smtClean="0">
                <a:ea typeface="宋体" pitchFamily="2" charset="-122"/>
              </a:rPr>
              <a:t>显示器</a:t>
            </a:r>
            <a:r>
              <a:rPr lang="en-US" altLang="zh-CN" b="0" smtClean="0">
                <a:ea typeface="宋体" pitchFamily="2" charset="-122"/>
              </a:rPr>
              <a:t>/</a:t>
            </a:r>
            <a:r>
              <a:rPr lang="zh-CN" altLang="en-US" b="0" smtClean="0">
                <a:ea typeface="宋体" pitchFamily="2" charset="-122"/>
              </a:rPr>
              <a:t>电视机</a:t>
            </a:r>
            <a:r>
              <a:rPr lang="en-US" altLang="zh-CN" b="0" smtClean="0">
                <a:ea typeface="宋体" pitchFamily="2" charset="-122"/>
              </a:rPr>
              <a:t>/</a:t>
            </a:r>
            <a:r>
              <a:rPr lang="zh-CN" altLang="en-US" b="0" smtClean="0">
                <a:ea typeface="宋体" pitchFamily="2" charset="-122"/>
              </a:rPr>
              <a:t>录像机</a:t>
            </a:r>
          </a:p>
        </p:txBody>
      </p:sp>
      <p:sp>
        <p:nvSpPr>
          <p:cNvPr id="911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smtClean="0">
                <a:ea typeface="宋体" pitchFamily="2" charset="-122"/>
              </a:rPr>
              <a:t>视频采集卡的组成</a:t>
            </a:r>
          </a:p>
        </p:txBody>
      </p:sp>
      <p:sp>
        <p:nvSpPr>
          <p:cNvPr id="92163" name="内容占位符 2"/>
          <p:cNvSpPr>
            <a:spLocks noGrp="1"/>
          </p:cNvSpPr>
          <p:nvPr>
            <p:ph idx="1"/>
          </p:nvPr>
        </p:nvSpPr>
        <p:spPr/>
        <p:txBody>
          <a:bodyPr/>
          <a:lstStyle/>
          <a:p>
            <a:pPr>
              <a:lnSpc>
                <a:spcPct val="90000"/>
              </a:lnSpc>
            </a:pPr>
            <a:r>
              <a:rPr lang="zh-CN" altLang="en-US" dirty="0" smtClean="0">
                <a:latin typeface="+mn-ea"/>
              </a:rPr>
              <a:t>模数（</a:t>
            </a:r>
            <a:r>
              <a:rPr lang="en-US" altLang="zh-CN" dirty="0" smtClean="0">
                <a:latin typeface="+mn-ea"/>
              </a:rPr>
              <a:t>a</a:t>
            </a:r>
            <a:r>
              <a:rPr lang="zh-CN" altLang="en-US" dirty="0" smtClean="0">
                <a:latin typeface="+mn-ea"/>
              </a:rPr>
              <a:t>／</a:t>
            </a:r>
            <a:r>
              <a:rPr lang="en-US" altLang="zh-CN" dirty="0" smtClean="0">
                <a:latin typeface="+mn-ea"/>
              </a:rPr>
              <a:t>d</a:t>
            </a:r>
            <a:r>
              <a:rPr lang="zh-CN" altLang="en-US" dirty="0" smtClean="0">
                <a:latin typeface="+mn-ea"/>
              </a:rPr>
              <a:t>）变换和数字解码</a:t>
            </a:r>
          </a:p>
          <a:p>
            <a:pPr>
              <a:lnSpc>
                <a:spcPct val="90000"/>
              </a:lnSpc>
            </a:pPr>
            <a:r>
              <a:rPr lang="zh-CN" altLang="en-US" dirty="0" smtClean="0">
                <a:latin typeface="+mn-ea"/>
              </a:rPr>
              <a:t>窗口控制器</a:t>
            </a:r>
          </a:p>
          <a:p>
            <a:pPr>
              <a:lnSpc>
                <a:spcPct val="90000"/>
              </a:lnSpc>
            </a:pPr>
            <a:r>
              <a:rPr lang="zh-CN" altLang="en-US" dirty="0" smtClean="0">
                <a:latin typeface="+mn-ea"/>
              </a:rPr>
              <a:t>帧存储器系统</a:t>
            </a:r>
          </a:p>
          <a:p>
            <a:pPr>
              <a:lnSpc>
                <a:spcPct val="90000"/>
              </a:lnSpc>
            </a:pPr>
            <a:r>
              <a:rPr lang="zh-CN" altLang="en-US" dirty="0" smtClean="0">
                <a:latin typeface="+mn-ea"/>
              </a:rPr>
              <a:t>数模（</a:t>
            </a:r>
            <a:r>
              <a:rPr lang="en-US" altLang="zh-CN" dirty="0" smtClean="0">
                <a:latin typeface="+mn-ea"/>
              </a:rPr>
              <a:t>d</a:t>
            </a:r>
            <a:r>
              <a:rPr lang="zh-CN" altLang="en-US" dirty="0" smtClean="0">
                <a:latin typeface="+mn-ea"/>
              </a:rPr>
              <a:t>／</a:t>
            </a:r>
            <a:r>
              <a:rPr lang="en-US" altLang="zh-CN" dirty="0" smtClean="0">
                <a:latin typeface="+mn-ea"/>
              </a:rPr>
              <a:t>a</a:t>
            </a:r>
            <a:r>
              <a:rPr lang="zh-CN" altLang="en-US" dirty="0" smtClean="0">
                <a:latin typeface="+mn-ea"/>
              </a:rPr>
              <a:t>）转换和矩阵变换</a:t>
            </a:r>
          </a:p>
          <a:p>
            <a:pPr>
              <a:lnSpc>
                <a:spcPct val="90000"/>
              </a:lnSpc>
            </a:pPr>
            <a:r>
              <a:rPr lang="zh-CN" altLang="en-US" dirty="0" smtClean="0">
                <a:latin typeface="+mn-ea"/>
              </a:rPr>
              <a:t>视频信号和</a:t>
            </a:r>
            <a:r>
              <a:rPr lang="en-US" altLang="zh-CN" dirty="0" smtClean="0">
                <a:latin typeface="+mn-ea"/>
              </a:rPr>
              <a:t>VGA</a:t>
            </a:r>
            <a:r>
              <a:rPr lang="zh-CN" altLang="en-US" dirty="0" smtClean="0">
                <a:latin typeface="+mn-ea"/>
              </a:rPr>
              <a:t>信号的叠加</a:t>
            </a:r>
          </a:p>
          <a:p>
            <a:pPr>
              <a:lnSpc>
                <a:spcPct val="90000"/>
              </a:lnSpc>
            </a:pPr>
            <a:r>
              <a:rPr lang="zh-CN" altLang="en-US" dirty="0" smtClean="0">
                <a:latin typeface="+mn-ea"/>
              </a:rPr>
              <a:t>数字式多制式视频信号编码</a:t>
            </a:r>
          </a:p>
        </p:txBody>
      </p:sp>
      <p:sp>
        <p:nvSpPr>
          <p:cNvPr id="921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ea typeface="宋体" pitchFamily="2" charset="-122"/>
              </a:rPr>
              <a:t>视频采集卡的工作原理</a:t>
            </a:r>
          </a:p>
        </p:txBody>
      </p:sp>
      <p:sp>
        <p:nvSpPr>
          <p:cNvPr id="93187" name="内容占位符 2"/>
          <p:cNvSpPr>
            <a:spLocks noGrp="1"/>
          </p:cNvSpPr>
          <p:nvPr>
            <p:ph idx="1"/>
          </p:nvPr>
        </p:nvSpPr>
        <p:spPr/>
        <p:txBody>
          <a:bodyPr/>
          <a:lstStyle/>
          <a:p>
            <a:pPr>
              <a:lnSpc>
                <a:spcPct val="90000"/>
              </a:lnSpc>
            </a:pPr>
            <a:r>
              <a:rPr lang="zh-CN" altLang="en-US" sz="2800" dirty="0" smtClean="0">
                <a:ea typeface="宋体" pitchFamily="2" charset="-122"/>
              </a:rPr>
              <a:t>彩色全电视信号经过采集设备分解成模拟的</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信号或</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a:t>
            </a:r>
            <a:r>
              <a:rPr lang="zh-CN" altLang="en-US" sz="2800" dirty="0" smtClean="0">
                <a:ea typeface="宋体" pitchFamily="2" charset="-122"/>
              </a:rPr>
              <a:t>信号；</a:t>
            </a:r>
          </a:p>
          <a:p>
            <a:pPr>
              <a:lnSpc>
                <a:spcPct val="90000"/>
              </a:lnSpc>
            </a:pPr>
            <a:r>
              <a:rPr lang="zh-CN" altLang="en-US" sz="2800" dirty="0" smtClean="0">
                <a:ea typeface="宋体" pitchFamily="2" charset="-122"/>
              </a:rPr>
              <a:t>各个分量的</a:t>
            </a:r>
            <a:r>
              <a:rPr lang="en-US" altLang="zh-CN" sz="2800" dirty="0" smtClean="0">
                <a:ea typeface="宋体" pitchFamily="2" charset="-122"/>
              </a:rPr>
              <a:t>A/D</a:t>
            </a:r>
            <a:r>
              <a:rPr lang="zh-CN" altLang="en-US" sz="2800" dirty="0" smtClean="0">
                <a:ea typeface="宋体" pitchFamily="2" charset="-122"/>
              </a:rPr>
              <a:t>变换、解码、将模拟的</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或</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a:t>
            </a:r>
            <a:r>
              <a:rPr lang="zh-CN" altLang="en-US" sz="2800" dirty="0" smtClean="0">
                <a:ea typeface="宋体" pitchFamily="2" charset="-122"/>
              </a:rPr>
              <a:t>信号变换成数字信号的</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或</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a:t>
            </a:r>
            <a:r>
              <a:rPr lang="zh-CN" altLang="en-US" sz="2800" dirty="0" smtClean="0">
                <a:ea typeface="宋体" pitchFamily="2" charset="-122"/>
              </a:rPr>
              <a:t>信号，存入帧存储器；</a:t>
            </a:r>
          </a:p>
          <a:p>
            <a:pPr>
              <a:lnSpc>
                <a:spcPct val="90000"/>
              </a:lnSpc>
            </a:pPr>
            <a:r>
              <a:rPr lang="zh-CN" altLang="en-US" sz="2800" dirty="0" smtClean="0">
                <a:ea typeface="宋体" pitchFamily="2" charset="-122"/>
              </a:rPr>
              <a:t>主机可通过总线对帧存储器中的图像数据进行处理，帧存储器的数据</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或</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a:t>
            </a:r>
            <a:r>
              <a:rPr lang="zh-CN" altLang="en-US" sz="2800" dirty="0" smtClean="0">
                <a:ea typeface="宋体" pitchFamily="2" charset="-122"/>
              </a:rPr>
              <a:t>经过</a:t>
            </a:r>
            <a:r>
              <a:rPr lang="en-US" altLang="zh-CN" sz="2800" dirty="0" smtClean="0">
                <a:ea typeface="宋体" pitchFamily="2" charset="-122"/>
              </a:rPr>
              <a:t>D/A</a:t>
            </a:r>
            <a:r>
              <a:rPr lang="zh-CN" altLang="en-US" sz="2800" dirty="0" smtClean="0">
                <a:ea typeface="宋体" pitchFamily="2" charset="-122"/>
              </a:rPr>
              <a:t>变换转换成模拟的</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或</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a:t>
            </a:r>
            <a:r>
              <a:rPr lang="zh-CN" altLang="en-US" sz="2800" dirty="0" smtClean="0">
                <a:ea typeface="宋体" pitchFamily="2" charset="-122"/>
              </a:rPr>
              <a:t>信号；</a:t>
            </a:r>
          </a:p>
          <a:p>
            <a:pPr>
              <a:lnSpc>
                <a:spcPct val="90000"/>
              </a:lnSpc>
            </a:pPr>
            <a:r>
              <a:rPr lang="zh-CN" altLang="en-US" sz="2800" dirty="0" smtClean="0">
                <a:ea typeface="宋体" pitchFamily="2" charset="-122"/>
              </a:rPr>
              <a:t>经过编码器合成彩色电视信号，输出到显示器上。</a:t>
            </a:r>
          </a:p>
        </p:txBody>
      </p:sp>
      <p:sp>
        <p:nvSpPr>
          <p:cNvPr id="931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r>
              <a:rPr lang="zh-CN" altLang="en-US" smtClean="0">
                <a:ea typeface="宋体" pitchFamily="2" charset="-122"/>
              </a:rPr>
              <a:t>视频采集卡的结构原理图</a:t>
            </a:r>
          </a:p>
        </p:txBody>
      </p:sp>
      <p:sp>
        <p:nvSpPr>
          <p:cNvPr id="112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1266" name="Object 2"/>
          <p:cNvGraphicFramePr>
            <a:graphicFrameLocks noChangeAspect="1"/>
          </p:cNvGraphicFramePr>
          <p:nvPr/>
        </p:nvGraphicFramePr>
        <p:xfrm>
          <a:off x="285750" y="1143000"/>
          <a:ext cx="8653463" cy="5048250"/>
        </p:xfrm>
        <a:graphic>
          <a:graphicData uri="http://schemas.openxmlformats.org/presentationml/2006/ole">
            <p:oleObj spid="_x0000_s11266" name="Picture2" r:id="rId3" imgW="5000400" imgH="2143440" progId="Word.Picture.8">
              <p:embed/>
            </p:oleObj>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标题 1"/>
          <p:cNvSpPr>
            <a:spLocks noGrp="1"/>
          </p:cNvSpPr>
          <p:nvPr>
            <p:ph type="title"/>
          </p:nvPr>
        </p:nvSpPr>
        <p:spPr/>
        <p:txBody>
          <a:bodyPr/>
          <a:lstStyle/>
          <a:p>
            <a:r>
              <a:rPr lang="en-US" altLang="zh-CN" smtClean="0">
                <a:ea typeface="宋体" pitchFamily="2" charset="-122"/>
              </a:rPr>
              <a:t>A/D</a:t>
            </a:r>
            <a:r>
              <a:rPr lang="zh-CN" altLang="en-US" smtClean="0">
                <a:ea typeface="宋体" pitchFamily="2" charset="-122"/>
              </a:rPr>
              <a:t>变换和数字解码</a:t>
            </a:r>
          </a:p>
        </p:txBody>
      </p:sp>
      <p:sp>
        <p:nvSpPr>
          <p:cNvPr id="122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2290" name="Object 2"/>
          <p:cNvGraphicFramePr>
            <a:graphicFrameLocks noChangeAspect="1"/>
          </p:cNvGraphicFramePr>
          <p:nvPr/>
        </p:nvGraphicFramePr>
        <p:xfrm>
          <a:off x="511175" y="1306513"/>
          <a:ext cx="8275638" cy="4622800"/>
        </p:xfrm>
        <a:graphic>
          <a:graphicData uri="http://schemas.openxmlformats.org/presentationml/2006/ole">
            <p:oleObj spid="_x0000_s12290" name="图片" r:id="rId3" imgW="5019840" imgH="2828880" progId="Word.Picture.8">
              <p:embed/>
            </p:oleObj>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smtClean="0">
                <a:ea typeface="宋体" pitchFamily="2" charset="-122"/>
              </a:rPr>
              <a:t>窗口控制器</a:t>
            </a:r>
            <a:r>
              <a:rPr lang="en-US" altLang="zh-CN" smtClean="0">
                <a:ea typeface="宋体" pitchFamily="2" charset="-122"/>
              </a:rPr>
              <a:t>—PC</a:t>
            </a:r>
            <a:r>
              <a:rPr lang="zh-CN" altLang="en-US" smtClean="0">
                <a:ea typeface="宋体" pitchFamily="2" charset="-122"/>
              </a:rPr>
              <a:t>总线接口部分</a:t>
            </a:r>
          </a:p>
        </p:txBody>
      </p:sp>
      <p:sp>
        <p:nvSpPr>
          <p:cNvPr id="133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3314" name="Object 2"/>
          <p:cNvGraphicFramePr>
            <a:graphicFrameLocks noChangeAspect="1"/>
          </p:cNvGraphicFramePr>
          <p:nvPr/>
        </p:nvGraphicFramePr>
        <p:xfrm>
          <a:off x="428625" y="1143000"/>
          <a:ext cx="8485188" cy="5035550"/>
        </p:xfrm>
        <a:graphic>
          <a:graphicData uri="http://schemas.openxmlformats.org/presentationml/2006/ole">
            <p:oleObj spid="_x0000_s13314" name="图片" r:id="rId3" imgW="4362480" imgH="2035440" progId="Word.Picture.8">
              <p:embed/>
            </p:oleObj>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smtClean="0">
                <a:ea typeface="宋体" pitchFamily="2" charset="-122"/>
              </a:rPr>
              <a:t>窗口控制器</a:t>
            </a:r>
            <a:r>
              <a:rPr lang="en-US" altLang="zh-CN" smtClean="0">
                <a:ea typeface="宋体" pitchFamily="2" charset="-122"/>
              </a:rPr>
              <a:t>—</a:t>
            </a:r>
            <a:r>
              <a:rPr lang="zh-CN" altLang="en-US" smtClean="0">
                <a:ea typeface="宋体" pitchFamily="2" charset="-122"/>
              </a:rPr>
              <a:t>视频输入剪裁部分</a:t>
            </a:r>
          </a:p>
        </p:txBody>
      </p:sp>
      <p:sp>
        <p:nvSpPr>
          <p:cNvPr id="143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4338" name="Object 2"/>
          <p:cNvGraphicFramePr>
            <a:graphicFrameLocks noChangeAspect="1"/>
          </p:cNvGraphicFramePr>
          <p:nvPr/>
        </p:nvGraphicFramePr>
        <p:xfrm>
          <a:off x="285750" y="1214438"/>
          <a:ext cx="8694738" cy="5002212"/>
        </p:xfrm>
        <a:graphic>
          <a:graphicData uri="http://schemas.openxmlformats.org/presentationml/2006/ole">
            <p:oleObj spid="_x0000_s14338" name="图片" r:id="rId3" imgW="4362480" imgH="2035440" progId="Word.Picture.8">
              <p:embed/>
            </p:oleObj>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标题 1"/>
          <p:cNvSpPr>
            <a:spLocks noGrp="1"/>
          </p:cNvSpPr>
          <p:nvPr>
            <p:ph type="title"/>
          </p:nvPr>
        </p:nvSpPr>
        <p:spPr>
          <a:xfrm>
            <a:off x="1214438" y="508000"/>
            <a:ext cx="7500937" cy="563563"/>
          </a:xfrm>
        </p:spPr>
        <p:txBody>
          <a:bodyPr/>
          <a:lstStyle/>
          <a:p>
            <a:r>
              <a:rPr lang="zh-CN" altLang="en-US" smtClean="0">
                <a:ea typeface="宋体" pitchFamily="2" charset="-122"/>
              </a:rPr>
              <a:t>窗口控制器</a:t>
            </a:r>
            <a:r>
              <a:rPr lang="en-US" altLang="zh-CN" smtClean="0">
                <a:ea typeface="宋体" pitchFamily="2" charset="-122"/>
              </a:rPr>
              <a:t>—</a:t>
            </a:r>
            <a:br>
              <a:rPr lang="en-US" altLang="zh-CN" smtClean="0">
                <a:ea typeface="宋体" pitchFamily="2" charset="-122"/>
              </a:rPr>
            </a:br>
            <a:r>
              <a:rPr lang="en-US" altLang="zh-CN" smtClean="0">
                <a:latin typeface="Times New Roman" pitchFamily="18" charset="0"/>
                <a:ea typeface="宋体" pitchFamily="2" charset="-122"/>
              </a:rPr>
              <a:t>VRAM</a:t>
            </a:r>
            <a:r>
              <a:rPr lang="zh-CN" altLang="en-US" smtClean="0">
                <a:ea typeface="宋体" pitchFamily="2" charset="-122"/>
              </a:rPr>
              <a:t>读写、刷新控制部分</a:t>
            </a:r>
          </a:p>
        </p:txBody>
      </p:sp>
      <p:sp>
        <p:nvSpPr>
          <p:cNvPr id="15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5362" name="Object 2"/>
          <p:cNvGraphicFramePr>
            <a:graphicFrameLocks noChangeAspect="1"/>
          </p:cNvGraphicFramePr>
          <p:nvPr/>
        </p:nvGraphicFramePr>
        <p:xfrm>
          <a:off x="571500" y="2000250"/>
          <a:ext cx="8281988" cy="3929063"/>
        </p:xfrm>
        <a:graphic>
          <a:graphicData uri="http://schemas.openxmlformats.org/presentationml/2006/ole">
            <p:oleObj spid="_x0000_s15362" name="图片" r:id="rId3" imgW="4362480" imgH="2035440" progId="Word.Picture.8">
              <p:embed/>
            </p:oleObj>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标题 1"/>
          <p:cNvSpPr>
            <a:spLocks noGrp="1"/>
          </p:cNvSpPr>
          <p:nvPr>
            <p:ph type="title"/>
          </p:nvPr>
        </p:nvSpPr>
        <p:spPr>
          <a:xfrm>
            <a:off x="1295400" y="457200"/>
            <a:ext cx="7419975" cy="563563"/>
          </a:xfrm>
        </p:spPr>
        <p:txBody>
          <a:bodyPr/>
          <a:lstStyle/>
          <a:p>
            <a:r>
              <a:rPr lang="zh-CN" altLang="en-US" smtClean="0">
                <a:ea typeface="宋体" pitchFamily="2" charset="-122"/>
              </a:rPr>
              <a:t>窗口控制器</a:t>
            </a:r>
            <a:r>
              <a:rPr lang="en-US" altLang="zh-CN" smtClean="0">
                <a:ea typeface="宋体" pitchFamily="2" charset="-122"/>
              </a:rPr>
              <a:t>—</a:t>
            </a:r>
            <a:br>
              <a:rPr lang="en-US" altLang="zh-CN" smtClean="0">
                <a:ea typeface="宋体" pitchFamily="2" charset="-122"/>
              </a:rPr>
            </a:br>
            <a:r>
              <a:rPr lang="zh-CN" altLang="en-US" smtClean="0">
                <a:ea typeface="宋体" pitchFamily="2" charset="-122"/>
              </a:rPr>
              <a:t>输出窗口</a:t>
            </a:r>
            <a:r>
              <a:rPr lang="en-US" altLang="zh-CN" smtClean="0">
                <a:latin typeface="Times New Roman" pitchFamily="18" charset="0"/>
                <a:ea typeface="宋体" pitchFamily="2" charset="-122"/>
              </a:rPr>
              <a:t>VGA</a:t>
            </a:r>
            <a:r>
              <a:rPr lang="zh-CN" altLang="en-US" smtClean="0">
                <a:ea typeface="宋体" pitchFamily="2" charset="-122"/>
              </a:rPr>
              <a:t>同步、色键控制部分</a:t>
            </a:r>
          </a:p>
        </p:txBody>
      </p:sp>
      <p:sp>
        <p:nvSpPr>
          <p:cNvPr id="163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6386" name="Object 2"/>
          <p:cNvGraphicFramePr>
            <a:graphicFrameLocks noChangeAspect="1"/>
          </p:cNvGraphicFramePr>
          <p:nvPr/>
        </p:nvGraphicFramePr>
        <p:xfrm>
          <a:off x="785813" y="1643063"/>
          <a:ext cx="7981950" cy="3786187"/>
        </p:xfrm>
        <a:graphic>
          <a:graphicData uri="http://schemas.openxmlformats.org/presentationml/2006/ole">
            <p:oleObj spid="_x0000_s16386" name="图片" r:id="rId3" imgW="4362480" imgH="2035440" progId="Word.Picture.8">
              <p:embed/>
            </p:oleObj>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颜色的输入</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66946" name="Picture 2"/>
          <p:cNvPicPr>
            <a:picLocks noChangeAspect="1" noChangeArrowheads="1"/>
          </p:cNvPicPr>
          <p:nvPr/>
        </p:nvPicPr>
        <p:blipFill>
          <a:blip r:embed="rId3" cstate="print"/>
          <a:srcRect/>
          <a:stretch>
            <a:fillRect/>
          </a:stretch>
        </p:blipFill>
        <p:spPr bwMode="auto">
          <a:xfrm>
            <a:off x="971599" y="1315166"/>
            <a:ext cx="7573561" cy="485013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ea typeface="宋体" pitchFamily="2" charset="-122"/>
              </a:rPr>
              <a:t>学习内容</a:t>
            </a:r>
          </a:p>
        </p:txBody>
      </p:sp>
      <p:sp>
        <p:nvSpPr>
          <p:cNvPr id="21507" name="内容占位符 2"/>
          <p:cNvSpPr>
            <a:spLocks noGrp="1"/>
          </p:cNvSpPr>
          <p:nvPr>
            <p:ph idx="1"/>
          </p:nvPr>
        </p:nvSpPr>
        <p:spPr/>
        <p:txBody>
          <a:bodyPr/>
          <a:lstStyle/>
          <a:p>
            <a:r>
              <a:rPr lang="zh-CN" altLang="en-US" dirty="0" smtClean="0">
                <a:ea typeface="宋体" pitchFamily="2" charset="-122"/>
              </a:rPr>
              <a:t>视觉系统对颜色的感知</a:t>
            </a:r>
            <a:endParaRPr lang="en-US" altLang="zh-CN" dirty="0" smtClean="0">
              <a:ea typeface="宋体" pitchFamily="2" charset="-122"/>
            </a:endParaRPr>
          </a:p>
          <a:p>
            <a:r>
              <a:rPr lang="zh-CN" altLang="en-US" dirty="0" smtClean="0">
                <a:ea typeface="宋体" pitchFamily="2" charset="-122"/>
              </a:rPr>
              <a:t>彩色空间表示及其转换</a:t>
            </a:r>
            <a:endParaRPr lang="en-US" altLang="zh-CN" dirty="0" smtClean="0">
              <a:ea typeface="宋体" pitchFamily="2" charset="-122"/>
            </a:endParaRPr>
          </a:p>
          <a:p>
            <a:r>
              <a:rPr lang="zh-CN" altLang="en-US" dirty="0" smtClean="0">
                <a:ea typeface="宋体" pitchFamily="2" charset="-122"/>
              </a:rPr>
              <a:t>图像的基本属性</a:t>
            </a:r>
            <a:endParaRPr lang="en-US" altLang="zh-CN" dirty="0" smtClean="0">
              <a:ea typeface="宋体" pitchFamily="2" charset="-122"/>
            </a:endParaRPr>
          </a:p>
          <a:p>
            <a:r>
              <a:rPr kumimoji="1" lang="zh-CN" altLang="en-US" dirty="0" smtClean="0">
                <a:latin typeface="宋体" pitchFamily="2" charset="-122"/>
              </a:rPr>
              <a:t>伽马(</a:t>
            </a:r>
            <a:r>
              <a:rPr kumimoji="1" lang="zh-CN" altLang="zh-CN" dirty="0" smtClean="0">
                <a:latin typeface="宋体" pitchFamily="2" charset="-122"/>
                <a:sym typeface="Symbol" pitchFamily="18" charset="2"/>
              </a:rPr>
              <a:t></a:t>
            </a:r>
            <a:r>
              <a:rPr kumimoji="1" lang="zh-CN" altLang="zh-CN" dirty="0" smtClean="0">
                <a:latin typeface="宋体" pitchFamily="2" charset="-122"/>
              </a:rPr>
              <a:t>)</a:t>
            </a:r>
            <a:r>
              <a:rPr kumimoji="1" lang="zh-CN" altLang="en-US" dirty="0" smtClean="0">
                <a:latin typeface="宋体" pitchFamily="2" charset="-122"/>
              </a:rPr>
              <a:t>校正</a:t>
            </a:r>
            <a:endParaRPr lang="en-US" altLang="zh-CN" dirty="0" smtClean="0">
              <a:ea typeface="宋体" pitchFamily="2" charset="-122"/>
            </a:endParaRPr>
          </a:p>
          <a:p>
            <a:r>
              <a:rPr lang="zh-CN" altLang="en-US" dirty="0" smtClean="0">
                <a:ea typeface="宋体" pitchFamily="2" charset="-122"/>
              </a:rPr>
              <a:t>图像文件格式及其转换</a:t>
            </a:r>
            <a:endParaRPr lang="en-US" altLang="zh-CN" dirty="0" smtClean="0">
              <a:ea typeface="宋体" pitchFamily="2" charset="-122"/>
            </a:endParaRPr>
          </a:p>
          <a:p>
            <a:r>
              <a:rPr lang="zh-CN" altLang="en-US" dirty="0" smtClean="0">
                <a:ea typeface="宋体" pitchFamily="2" charset="-122"/>
              </a:rPr>
              <a:t>视频信息获取技术</a:t>
            </a:r>
            <a:endParaRPr lang="en-US" altLang="zh-CN" dirty="0" smtClean="0">
              <a:ea typeface="宋体" pitchFamily="2" charset="-122"/>
            </a:endParaRPr>
          </a:p>
          <a:p>
            <a:endParaRPr lang="en-US" altLang="zh-CN" dirty="0" smtClean="0">
              <a:ea typeface="宋体" pitchFamily="2" charset="-122"/>
            </a:endParaRPr>
          </a:p>
          <a:p>
            <a:endParaRPr lang="en-US" altLang="zh-CN" dirty="0" smtClean="0">
              <a:ea typeface="宋体" pitchFamily="2" charset="-122"/>
            </a:endParaRPr>
          </a:p>
          <a:p>
            <a:endParaRPr lang="zh-CN" altLang="en-US" dirty="0" smtClean="0">
              <a:ea typeface="宋体" pitchFamily="2" charset="-122"/>
            </a:endParaRPr>
          </a:p>
        </p:txBody>
      </p:sp>
      <p:sp>
        <p:nvSpPr>
          <p:cNvPr id="215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彩色光的合成</a:t>
            </a:r>
            <a:endParaRPr lang="zh-CN" altLang="en-US" dirty="0"/>
          </a:p>
        </p:txBody>
      </p:sp>
      <p:sp>
        <p:nvSpPr>
          <p:cNvPr id="3" name="内容占位符 2"/>
          <p:cNvSpPr>
            <a:spLocks noGrp="1"/>
          </p:cNvSpPr>
          <p:nvPr>
            <p:ph idx="1"/>
          </p:nvPr>
        </p:nvSpPr>
        <p:spPr>
          <a:xfrm>
            <a:off x="467544" y="980728"/>
            <a:ext cx="8424936" cy="4947444"/>
          </a:xfrm>
        </p:spPr>
        <p:txBody>
          <a:bodyPr/>
          <a:lstStyle/>
          <a:p>
            <a:r>
              <a:rPr lang="zh-CN" altLang="en-US" sz="2800" dirty="0" smtClean="0">
                <a:ea typeface="宋体" pitchFamily="2" charset="-122"/>
              </a:rPr>
              <a:t>实际情况 </a:t>
            </a:r>
            <a:endParaRPr lang="en-US" altLang="zh-CN" sz="2800" dirty="0" smtClean="0">
              <a:ea typeface="宋体" pitchFamily="2" charset="-122"/>
            </a:endParaRPr>
          </a:p>
          <a:p>
            <a:pPr lvl="1"/>
            <a:r>
              <a:rPr lang="zh-CN" altLang="en-US" sz="2400" dirty="0" smtClean="0"/>
              <a:t>发光：一个能发出光波的物体称为有源物体，它的颜色由该物体发出的光波决定</a:t>
            </a:r>
            <a:endParaRPr lang="en-US" altLang="zh-CN" sz="2400" dirty="0" smtClean="0"/>
          </a:p>
          <a:p>
            <a:pPr lvl="1"/>
            <a:r>
              <a:rPr lang="zh-CN" altLang="en-US" sz="2400" dirty="0" smtClean="0">
                <a:ea typeface="宋体" pitchFamily="2" charset="-122"/>
              </a:rPr>
              <a:t>反射光：</a:t>
            </a:r>
            <a:r>
              <a:rPr lang="zh-CN" altLang="en-US" sz="2400" dirty="0" smtClean="0"/>
              <a:t>一个不发光波的物体称为无源物体，它的颜色由该物体吸收或者反射哪些光波决定</a:t>
            </a:r>
            <a:endParaRPr lang="en-US" altLang="zh-CN" sz="2400" dirty="0" smtClean="0"/>
          </a:p>
          <a:p>
            <a:r>
              <a:rPr lang="zh-CN" altLang="en-US" sz="2800" dirty="0" smtClean="0">
                <a:ea typeface="宋体" pitchFamily="2" charset="-122"/>
              </a:rPr>
              <a:t>合成方法</a:t>
            </a:r>
            <a:endParaRPr lang="en-US" altLang="zh-CN" sz="2800" dirty="0" smtClean="0">
              <a:ea typeface="宋体" pitchFamily="2" charset="-122"/>
            </a:endParaRPr>
          </a:p>
          <a:p>
            <a:pPr lvl="1"/>
            <a:r>
              <a:rPr lang="zh-CN" altLang="en-US" sz="2400" dirty="0" smtClean="0">
                <a:ea typeface="宋体" pitchFamily="2" charset="-122"/>
              </a:rPr>
              <a:t>直接法：用三种色光按一定的比例同时投射到一个全反射表面上</a:t>
            </a:r>
            <a:endParaRPr lang="en-US" altLang="zh-CN" sz="2400" dirty="0" smtClean="0">
              <a:ea typeface="宋体" pitchFamily="2" charset="-122"/>
            </a:endParaRPr>
          </a:p>
          <a:p>
            <a:pPr lvl="1"/>
            <a:r>
              <a:rPr lang="zh-CN" altLang="en-US" sz="2400" dirty="0" smtClean="0">
                <a:ea typeface="宋体" pitchFamily="2" charset="-122"/>
              </a:rPr>
              <a:t>空间混色法：用三种色光按一定的比例同时投射到一个表面的相邻的三个点上</a:t>
            </a:r>
            <a:endParaRPr lang="en-US" altLang="zh-CN" sz="2400" dirty="0" smtClean="0">
              <a:ea typeface="宋体" pitchFamily="2" charset="-122"/>
            </a:endParaRPr>
          </a:p>
          <a:p>
            <a:pPr lvl="1"/>
            <a:r>
              <a:rPr lang="zh-CN" altLang="en-US" sz="2400" dirty="0" smtClean="0">
                <a:ea typeface="宋体" pitchFamily="2" charset="-122"/>
              </a:rPr>
              <a:t>时间混色法：用三种色光按一定的比例一定顺序轮流投射到一个表面的同一位置上</a:t>
            </a:r>
            <a:endParaRPr lang="en-US" altLang="zh-CN" sz="2400" dirty="0" smtClean="0">
              <a:ea typeface="宋体" pitchFamily="2" charset="-122"/>
            </a:endParaRPr>
          </a:p>
          <a:p>
            <a:pPr lvl="1"/>
            <a:r>
              <a:rPr lang="zh-CN" altLang="en-US" sz="2400" dirty="0" smtClean="0">
                <a:ea typeface="宋体" pitchFamily="2" charset="-122"/>
              </a:rPr>
              <a:t>生理混色法：用两只眼睛同时观看两种不同颜色的同一景象，也可以产生混色的效果</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颜色模型</a:t>
            </a:r>
            <a:endParaRPr lang="zh-CN" altLang="en-US" dirty="0"/>
          </a:p>
        </p:txBody>
      </p:sp>
      <p:sp>
        <p:nvSpPr>
          <p:cNvPr id="3" name="内容占位符 2"/>
          <p:cNvSpPr>
            <a:spLocks noGrp="1"/>
          </p:cNvSpPr>
          <p:nvPr>
            <p:ph idx="1"/>
          </p:nvPr>
        </p:nvSpPr>
        <p:spPr>
          <a:xfrm>
            <a:off x="529208" y="980728"/>
            <a:ext cx="8363272" cy="4700588"/>
          </a:xfrm>
        </p:spPr>
        <p:txBody>
          <a:bodyPr/>
          <a:lstStyle/>
          <a:p>
            <a:r>
              <a:rPr lang="zh-CN" altLang="en-US" sz="2800" dirty="0" smtClean="0">
                <a:solidFill>
                  <a:srgbClr val="FF0000"/>
                </a:solidFill>
              </a:rPr>
              <a:t>颜色模型</a:t>
            </a:r>
            <a:r>
              <a:rPr lang="zh-CN" altLang="en-US" sz="2800" dirty="0" smtClean="0"/>
              <a:t>（</a:t>
            </a:r>
            <a:r>
              <a:rPr lang="en-US" altLang="zh-CN" sz="2800" dirty="0" smtClean="0"/>
              <a:t>color model）</a:t>
            </a:r>
            <a:r>
              <a:rPr lang="zh-CN" altLang="en-US" sz="2800" dirty="0" smtClean="0"/>
              <a:t>：用来精确标定和生成各种颜色的一套规则和定义。</a:t>
            </a:r>
          </a:p>
          <a:p>
            <a:r>
              <a:rPr lang="zh-CN" altLang="en-US" sz="2800" dirty="0" smtClean="0">
                <a:solidFill>
                  <a:srgbClr val="FF0000"/>
                </a:solidFill>
              </a:rPr>
              <a:t>颜色空间</a:t>
            </a:r>
            <a:r>
              <a:rPr lang="zh-CN" altLang="en-US" sz="2800" dirty="0" smtClean="0"/>
              <a:t>：某种颜色模型所标定的所有颜色就构成了一个颜色空间。通常用三维模型表示，空间中的颜色通常使用代表三个参数的三维坐标来指定。</a:t>
            </a:r>
          </a:p>
          <a:p>
            <a:r>
              <a:rPr lang="zh-CN" altLang="en-US" sz="2800" dirty="0" smtClean="0"/>
              <a:t>常见的颜色模型</a:t>
            </a:r>
            <a:endParaRPr lang="en-US" altLang="zh-CN" sz="2800" dirty="0" smtClean="0"/>
          </a:p>
          <a:p>
            <a:pPr lvl="1"/>
            <a:r>
              <a:rPr lang="en-US" altLang="zh-CN" sz="2400" dirty="0" smtClean="0"/>
              <a:t>RGB</a:t>
            </a:r>
            <a:r>
              <a:rPr lang="zh-CN" altLang="en-US" sz="2400" dirty="0" smtClean="0"/>
              <a:t>颜色模型：计算机显示（面向设备）</a:t>
            </a:r>
            <a:endParaRPr lang="en-US" altLang="zh-CN" sz="2400" dirty="0" smtClean="0"/>
          </a:p>
          <a:p>
            <a:pPr lvl="1"/>
            <a:r>
              <a:rPr lang="en-US" altLang="zh-CN" sz="2400" dirty="0" smtClean="0"/>
              <a:t>CMYK</a:t>
            </a:r>
            <a:r>
              <a:rPr lang="zh-CN" altLang="en-US" sz="2400" dirty="0" smtClean="0"/>
              <a:t>颜色模型：彩色印刷（面向设备）</a:t>
            </a:r>
            <a:endParaRPr lang="en-US" altLang="zh-CN" sz="2400" dirty="0" smtClean="0"/>
          </a:p>
          <a:p>
            <a:pPr lvl="1"/>
            <a:r>
              <a:rPr lang="en-US" altLang="zh-CN" sz="2400" dirty="0" smtClean="0"/>
              <a:t>HSI</a:t>
            </a:r>
            <a:r>
              <a:rPr lang="zh-CN" altLang="en-US" sz="2400" dirty="0" smtClean="0"/>
              <a:t>颜色模型：更容易被人理解和处理，用于图像编辑</a:t>
            </a:r>
            <a:endParaRPr lang="en-US" altLang="zh-CN" sz="2400" dirty="0" smtClean="0"/>
          </a:p>
          <a:p>
            <a:pPr lvl="1"/>
            <a:r>
              <a:rPr lang="zh-CN" altLang="en-US" sz="2400" dirty="0" smtClean="0">
                <a:latin typeface="宋体" pitchFamily="2" charset="-122"/>
                <a:ea typeface="宋体" pitchFamily="2" charset="-122"/>
              </a:rPr>
              <a:t>不同的彩色空间对应不同的应用场合，在图像的生成、存储、处理及显示时对应不同的彩色空间，需要做不同的处理和转换</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itchFamily="2" charset="-122"/>
              </a:rPr>
              <a:t>三基色（</a:t>
            </a:r>
            <a:r>
              <a:rPr lang="en-US" altLang="zh-CN" smtClean="0">
                <a:ea typeface="宋体" pitchFamily="2" charset="-122"/>
              </a:rPr>
              <a:t>RGB</a:t>
            </a:r>
            <a:r>
              <a:rPr lang="zh-CN" altLang="en-US" smtClean="0">
                <a:ea typeface="宋体" pitchFamily="2" charset="-122"/>
              </a:rPr>
              <a:t>）原理</a:t>
            </a:r>
          </a:p>
        </p:txBody>
      </p:sp>
      <p:sp>
        <p:nvSpPr>
          <p:cNvPr id="27651" name="内容占位符 2"/>
          <p:cNvSpPr>
            <a:spLocks noGrp="1"/>
          </p:cNvSpPr>
          <p:nvPr>
            <p:ph idx="1"/>
          </p:nvPr>
        </p:nvSpPr>
        <p:spPr>
          <a:xfrm>
            <a:off x="611560" y="1052736"/>
            <a:ext cx="8075240" cy="4700588"/>
          </a:xfrm>
        </p:spPr>
        <p:txBody>
          <a:bodyPr/>
          <a:lstStyle/>
          <a:p>
            <a:pPr>
              <a:spcBef>
                <a:spcPts val="600"/>
              </a:spcBef>
            </a:pPr>
            <a:r>
              <a:rPr lang="zh-CN" altLang="en-US" sz="2400" dirty="0" smtClean="0">
                <a:ea typeface="宋体" pitchFamily="2" charset="-122"/>
              </a:rPr>
              <a:t>理论上自然界常见的各种颜色光，绝大部分都可由红（</a:t>
            </a:r>
            <a:r>
              <a:rPr lang="en-US" altLang="zh-CN" sz="2400" dirty="0" smtClean="0">
                <a:ea typeface="宋体" pitchFamily="2" charset="-122"/>
              </a:rPr>
              <a:t>R</a:t>
            </a:r>
            <a:r>
              <a:rPr lang="zh-CN" altLang="en-US" sz="2400" dirty="0" smtClean="0">
                <a:ea typeface="宋体" pitchFamily="2" charset="-122"/>
              </a:rPr>
              <a:t>）、绿（</a:t>
            </a:r>
            <a:r>
              <a:rPr lang="en-US" altLang="zh-CN" sz="2400" dirty="0" smtClean="0">
                <a:ea typeface="宋体" pitchFamily="2" charset="-122"/>
              </a:rPr>
              <a:t>G</a:t>
            </a:r>
            <a:r>
              <a:rPr lang="zh-CN" altLang="en-US" sz="2400" dirty="0" smtClean="0">
                <a:ea typeface="宋体" pitchFamily="2" charset="-122"/>
              </a:rPr>
              <a:t>）、蓝（</a:t>
            </a:r>
            <a:r>
              <a:rPr lang="en-US" altLang="zh-CN" sz="2400" dirty="0" smtClean="0">
                <a:ea typeface="宋体" pitchFamily="2" charset="-122"/>
              </a:rPr>
              <a:t>B</a:t>
            </a:r>
            <a:r>
              <a:rPr lang="zh-CN" altLang="en-US" sz="2400" dirty="0" smtClean="0">
                <a:ea typeface="宋体" pitchFamily="2" charset="-122"/>
              </a:rPr>
              <a:t>）三种颜色光按不同比例和强度相配而成。</a:t>
            </a:r>
            <a:r>
              <a:rPr lang="zh-CN" altLang="en-US" sz="2400" dirty="0" smtClean="0">
                <a:latin typeface="宋体" pitchFamily="2" charset="-122"/>
                <a:ea typeface="宋体" pitchFamily="2" charset="-122"/>
              </a:rPr>
              <a:t>这</a:t>
            </a:r>
            <a:r>
              <a:rPr lang="zh-TW" altLang="en-US" sz="2400" dirty="0" smtClean="0">
                <a:latin typeface="宋体" pitchFamily="2" charset="-122"/>
                <a:ea typeface="PMingLiU" pitchFamily="18" charset="-120"/>
              </a:rPr>
              <a:t>就是</a:t>
            </a:r>
            <a:r>
              <a:rPr lang="zh-CN" altLang="en-US" sz="2400" dirty="0" smtClean="0">
                <a:latin typeface="宋体" pitchFamily="2" charset="-122"/>
                <a:ea typeface="宋体" pitchFamily="2" charset="-122"/>
              </a:rPr>
              <a:t>色度学中最基本的原理</a:t>
            </a:r>
            <a:r>
              <a:rPr lang="en-US" altLang="zh-CN" sz="2400" dirty="0" smtClean="0">
                <a:latin typeface="Arial" charset="0"/>
                <a:ea typeface="宋体" pitchFamily="2" charset="-122"/>
              </a:rPr>
              <a:t>—</a:t>
            </a:r>
            <a:r>
              <a:rPr lang="zh-CN" altLang="en-US" sz="2400" dirty="0" smtClean="0">
                <a:latin typeface="宋体" pitchFamily="2" charset="-122"/>
                <a:ea typeface="宋体" pitchFamily="2" charset="-122"/>
              </a:rPr>
              <a:t>三基色原理</a:t>
            </a:r>
            <a:endParaRPr lang="en-US" altLang="zh-CN" sz="2400" dirty="0" smtClean="0">
              <a:latin typeface="宋体" pitchFamily="2" charset="-122"/>
              <a:ea typeface="宋体" pitchFamily="2" charset="-122"/>
            </a:endParaRPr>
          </a:p>
          <a:p>
            <a:pPr>
              <a:spcBef>
                <a:spcPts val="600"/>
              </a:spcBef>
            </a:pPr>
            <a:r>
              <a:rPr lang="zh-CN" altLang="en-US" sz="2400" dirty="0" smtClean="0">
                <a:latin typeface="宋体" pitchFamily="2" charset="-122"/>
                <a:ea typeface="宋体" pitchFamily="2" charset="-122"/>
              </a:rPr>
              <a:t>三基色的选择必须遵循一条规律：</a:t>
            </a:r>
            <a:r>
              <a:rPr lang="zh-CN" altLang="en-US" sz="2400" dirty="0" smtClean="0">
                <a:solidFill>
                  <a:srgbClr val="FF0000"/>
                </a:solidFill>
                <a:latin typeface="宋体" pitchFamily="2" charset="-122"/>
                <a:ea typeface="宋体" pitchFamily="2" charset="-122"/>
              </a:rPr>
              <a:t>任一种颜色都不能由其他两种颜色合成，即三种颜色互相独立</a:t>
            </a:r>
            <a:r>
              <a:rPr lang="zh-CN" altLang="en-US" sz="2400" dirty="0" smtClean="0">
                <a:latin typeface="宋体" pitchFamily="2" charset="-122"/>
                <a:ea typeface="宋体" pitchFamily="2" charset="-122"/>
              </a:rPr>
              <a:t>。</a:t>
            </a:r>
          </a:p>
          <a:p>
            <a:pPr>
              <a:spcBef>
                <a:spcPts val="600"/>
              </a:spcBef>
            </a:pPr>
            <a:r>
              <a:rPr lang="zh-CN" altLang="en-US" sz="2400" dirty="0" smtClean="0">
                <a:latin typeface="宋体" pitchFamily="2" charset="-122"/>
                <a:ea typeface="宋体" pitchFamily="2" charset="-122"/>
              </a:rPr>
              <a:t>人的眼睛对红、绿、蓝这三种色光最敏感，因此，以这三种颜色作为基色相配来获得彩色得到了最为广泛的应用。</a:t>
            </a:r>
            <a:r>
              <a:rPr lang="en-US" altLang="zh-CN" sz="2400" dirty="0" smtClean="0">
                <a:ea typeface="宋体" pitchFamily="2" charset="-122"/>
              </a:rPr>
              <a:t>1931</a:t>
            </a:r>
            <a:r>
              <a:rPr lang="zh-CN" altLang="en-US" sz="2400" dirty="0" smtClean="0">
                <a:ea typeface="宋体" pitchFamily="2" charset="-122"/>
              </a:rPr>
              <a:t>年，国际照明委员会（</a:t>
            </a:r>
            <a:r>
              <a:rPr lang="en-US" altLang="zh-CN" sz="2400" dirty="0" smtClean="0">
                <a:ea typeface="宋体" pitchFamily="2" charset="-122"/>
              </a:rPr>
              <a:t>CIE</a:t>
            </a:r>
            <a:r>
              <a:rPr lang="zh-CN" altLang="en-US" sz="2400" dirty="0" smtClean="0">
                <a:ea typeface="宋体" pitchFamily="2" charset="-122"/>
              </a:rPr>
              <a:t>）规定用</a:t>
            </a:r>
            <a:r>
              <a:rPr lang="en-US" altLang="zh-CN" sz="2400" dirty="0" smtClean="0">
                <a:ea typeface="宋体" pitchFamily="2" charset="-122"/>
              </a:rPr>
              <a:t>700nm</a:t>
            </a:r>
            <a:r>
              <a:rPr lang="zh-CN" altLang="en-US" sz="2400" dirty="0" smtClean="0">
                <a:ea typeface="宋体" pitchFamily="2" charset="-122"/>
              </a:rPr>
              <a:t>、</a:t>
            </a:r>
            <a:r>
              <a:rPr lang="en-US" altLang="zh-CN" sz="2400" dirty="0" smtClean="0">
                <a:ea typeface="宋体" pitchFamily="2" charset="-122"/>
              </a:rPr>
              <a:t>546.1nm</a:t>
            </a:r>
            <a:r>
              <a:rPr lang="zh-CN" altLang="en-US" sz="2400" dirty="0" smtClean="0">
                <a:ea typeface="宋体" pitchFamily="2" charset="-122"/>
              </a:rPr>
              <a:t>、</a:t>
            </a:r>
            <a:r>
              <a:rPr lang="en-US" altLang="zh-CN" sz="2400" dirty="0" smtClean="0">
                <a:ea typeface="宋体" pitchFamily="2" charset="-122"/>
              </a:rPr>
              <a:t>435.8nm</a:t>
            </a:r>
            <a:r>
              <a:rPr lang="zh-CN" altLang="en-US" sz="2400" dirty="0" smtClean="0">
                <a:ea typeface="宋体" pitchFamily="2" charset="-122"/>
              </a:rPr>
              <a:t>的单色光作为红</a:t>
            </a:r>
            <a:r>
              <a:rPr lang="en-US" altLang="zh-CN" sz="2400" dirty="0" smtClean="0">
                <a:ea typeface="宋体" pitchFamily="2" charset="-122"/>
              </a:rPr>
              <a:t>(R)</a:t>
            </a:r>
            <a:r>
              <a:rPr lang="zh-CN" altLang="en-US" sz="2400" dirty="0" smtClean="0">
                <a:ea typeface="宋体" pitchFamily="2" charset="-122"/>
              </a:rPr>
              <a:t>、绿</a:t>
            </a:r>
            <a:r>
              <a:rPr lang="en-US" altLang="zh-CN" sz="2400" dirty="0" smtClean="0">
                <a:ea typeface="宋体" pitchFamily="2" charset="-122"/>
              </a:rPr>
              <a:t>(G)</a:t>
            </a:r>
            <a:r>
              <a:rPr lang="zh-CN" altLang="en-US" sz="2400" dirty="0" smtClean="0">
                <a:ea typeface="宋体" pitchFamily="2" charset="-122"/>
              </a:rPr>
              <a:t>、蓝</a:t>
            </a:r>
            <a:r>
              <a:rPr lang="en-US" altLang="zh-CN" sz="2400" dirty="0" smtClean="0">
                <a:ea typeface="宋体" pitchFamily="2" charset="-122"/>
              </a:rPr>
              <a:t>(B)</a:t>
            </a:r>
            <a:r>
              <a:rPr lang="zh-CN" altLang="en-US" sz="2400" dirty="0" smtClean="0">
                <a:ea typeface="宋体" pitchFamily="2" charset="-122"/>
              </a:rPr>
              <a:t>三原色</a:t>
            </a:r>
          </a:p>
          <a:p>
            <a:pPr>
              <a:spcBef>
                <a:spcPts val="600"/>
              </a:spcBef>
            </a:pPr>
            <a:r>
              <a:rPr lang="zh-CN" altLang="en-US" sz="2400" dirty="0" smtClean="0">
                <a:ea typeface="宋体" pitchFamily="2" charset="-122"/>
              </a:rPr>
              <a:t>任意彩色光</a:t>
            </a:r>
            <a:r>
              <a:rPr lang="en-US" altLang="zh-CN" sz="2400" dirty="0" smtClean="0">
                <a:ea typeface="宋体" pitchFamily="2" charset="-122"/>
              </a:rPr>
              <a:t>F</a:t>
            </a:r>
            <a:r>
              <a:rPr lang="zh-CN" altLang="en-US" sz="2400" dirty="0" smtClean="0">
                <a:ea typeface="宋体" pitchFamily="2" charset="-122"/>
              </a:rPr>
              <a:t>，其配色方程为 </a:t>
            </a:r>
            <a:r>
              <a:rPr lang="en-US" altLang="zh-CN" sz="2400" dirty="0" smtClean="0">
                <a:ea typeface="宋体" pitchFamily="2" charset="-122"/>
              </a:rPr>
              <a:t>F=r[R]+g[G]+b[B]</a:t>
            </a:r>
          </a:p>
          <a:p>
            <a:pPr lvl="1">
              <a:spcBef>
                <a:spcPts val="600"/>
              </a:spcBef>
            </a:pPr>
            <a:r>
              <a:rPr lang="zh-CN" altLang="en-US" sz="2000" dirty="0" smtClean="0">
                <a:ea typeface="宋体" pitchFamily="2" charset="-122"/>
              </a:rPr>
              <a:t>其中</a:t>
            </a:r>
            <a:r>
              <a:rPr lang="en-US" altLang="zh-CN" sz="2000" dirty="0" smtClean="0">
                <a:ea typeface="宋体" pitchFamily="2" charset="-122"/>
              </a:rPr>
              <a:t>r</a:t>
            </a:r>
            <a:r>
              <a:rPr lang="zh-CN" altLang="en-US" sz="2000" dirty="0" smtClean="0">
                <a:ea typeface="宋体" pitchFamily="2" charset="-122"/>
              </a:rPr>
              <a:t>、</a:t>
            </a:r>
            <a:r>
              <a:rPr lang="en-US" altLang="zh-CN" sz="2000" dirty="0" smtClean="0">
                <a:ea typeface="宋体" pitchFamily="2" charset="-122"/>
              </a:rPr>
              <a:t>g</a:t>
            </a:r>
            <a:r>
              <a:rPr lang="zh-CN" altLang="en-US" sz="2000" dirty="0" smtClean="0">
                <a:ea typeface="宋体" pitchFamily="2" charset="-122"/>
              </a:rPr>
              <a:t>、</a:t>
            </a:r>
            <a:r>
              <a:rPr lang="en-US" altLang="zh-CN" sz="2000" dirty="0" smtClean="0">
                <a:ea typeface="宋体" pitchFamily="2" charset="-122"/>
              </a:rPr>
              <a:t>b</a:t>
            </a:r>
            <a:r>
              <a:rPr lang="zh-CN" altLang="en-US" sz="2000" dirty="0" smtClean="0">
                <a:ea typeface="宋体" pitchFamily="2" charset="-122"/>
              </a:rPr>
              <a:t>为三色系数</a:t>
            </a:r>
            <a:endParaRPr lang="en-US" altLang="zh-CN" sz="2000" dirty="0" smtClean="0">
              <a:ea typeface="宋体" pitchFamily="2" charset="-122"/>
            </a:endParaRPr>
          </a:p>
          <a:p>
            <a:pPr lvl="1">
              <a:spcBef>
                <a:spcPts val="600"/>
              </a:spcBef>
            </a:pPr>
            <a:r>
              <a:rPr lang="en-US" altLang="zh-CN" sz="2000" dirty="0" smtClean="0">
                <a:ea typeface="宋体" pitchFamily="2" charset="-122"/>
              </a:rPr>
              <a:t>r[R]</a:t>
            </a:r>
            <a:r>
              <a:rPr lang="zh-CN" altLang="en-US" sz="2000" dirty="0" smtClean="0">
                <a:ea typeface="宋体" pitchFamily="2" charset="-122"/>
              </a:rPr>
              <a:t>、</a:t>
            </a:r>
            <a:r>
              <a:rPr lang="en-US" altLang="zh-CN" sz="2000" dirty="0" smtClean="0">
                <a:ea typeface="宋体" pitchFamily="2" charset="-122"/>
              </a:rPr>
              <a:t>g[G]</a:t>
            </a:r>
            <a:r>
              <a:rPr lang="zh-CN" altLang="en-US" sz="2000" dirty="0" smtClean="0">
                <a:ea typeface="宋体" pitchFamily="2" charset="-122"/>
              </a:rPr>
              <a:t>、</a:t>
            </a:r>
            <a:r>
              <a:rPr lang="en-US" altLang="zh-CN" sz="2000" dirty="0" smtClean="0">
                <a:ea typeface="宋体" pitchFamily="2" charset="-122"/>
              </a:rPr>
              <a:t>b[B]</a:t>
            </a:r>
            <a:r>
              <a:rPr lang="zh-CN" altLang="en-US" sz="2000" dirty="0" smtClean="0">
                <a:ea typeface="宋体" pitchFamily="2" charset="-122"/>
              </a:rPr>
              <a:t>为</a:t>
            </a:r>
            <a:r>
              <a:rPr lang="en-US" altLang="zh-CN" sz="2000" dirty="0" smtClean="0">
                <a:ea typeface="宋体" pitchFamily="2" charset="-122"/>
              </a:rPr>
              <a:t>F</a:t>
            </a:r>
            <a:r>
              <a:rPr lang="zh-CN" altLang="en-US" sz="2000" dirty="0" smtClean="0">
                <a:ea typeface="宋体" pitchFamily="2" charset="-122"/>
              </a:rPr>
              <a:t>光的三色分量</a:t>
            </a:r>
            <a:endParaRPr lang="en-US" altLang="zh-CN" sz="2000" dirty="0" smtClean="0">
              <a:ea typeface="宋体" pitchFamily="2" charset="-122"/>
            </a:endParaRPr>
          </a:p>
          <a:p>
            <a:pPr lvl="1">
              <a:spcBef>
                <a:spcPts val="600"/>
              </a:spcBef>
              <a:buNone/>
            </a:pPr>
            <a:r>
              <a:rPr lang="zh-CN" altLang="en-US" sz="2400" b="1" dirty="0" smtClean="0">
                <a:latin typeface="+mn-lt"/>
                <a:ea typeface="宋体" pitchFamily="2" charset="-122"/>
                <a:cs typeface="+mn-cs"/>
              </a:rPr>
              <a:t> </a:t>
            </a:r>
            <a:endParaRPr lang="zh-CN" altLang="en-US" sz="2400" dirty="0" smtClean="0">
              <a:ea typeface="宋体" pitchFamily="2" charset="-122"/>
            </a:endParaRPr>
          </a:p>
        </p:txBody>
      </p:sp>
      <p:sp>
        <p:nvSpPr>
          <p:cNvPr id="27652"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295400" y="357188"/>
            <a:ext cx="7086600" cy="563562"/>
          </a:xfrm>
        </p:spPr>
        <p:txBody>
          <a:bodyPr/>
          <a:lstStyle/>
          <a:p>
            <a:r>
              <a:rPr lang="zh-CN" altLang="en-US" smtClean="0">
                <a:ea typeface="宋体" pitchFamily="2" charset="-122"/>
              </a:rPr>
              <a:t>相加混色</a:t>
            </a:r>
          </a:p>
        </p:txBody>
      </p:sp>
      <p:sp>
        <p:nvSpPr>
          <p:cNvPr id="28675" name="内容占位符 2"/>
          <p:cNvSpPr>
            <a:spLocks noGrp="1"/>
          </p:cNvSpPr>
          <p:nvPr>
            <p:ph idx="1"/>
          </p:nvPr>
        </p:nvSpPr>
        <p:spPr>
          <a:xfrm>
            <a:off x="500063" y="908720"/>
            <a:ext cx="8429625" cy="2789485"/>
          </a:xfrm>
        </p:spPr>
        <p:txBody>
          <a:bodyPr/>
          <a:lstStyle/>
          <a:p>
            <a:pPr marL="342900" lvl="2" indent="-342900">
              <a:buClr>
                <a:schemeClr val="tx2"/>
              </a:buClr>
              <a:buFont typeface="Wingdings" pitchFamily="2" charset="2"/>
              <a:buChar char="v"/>
            </a:pPr>
            <a:r>
              <a:rPr lang="zh-CN" altLang="en-US" sz="2800" b="1" dirty="0" smtClean="0">
                <a:latin typeface="+mn-lt"/>
                <a:ea typeface="宋体" pitchFamily="2" charset="-122"/>
                <a:cs typeface="+mn-cs"/>
              </a:rPr>
              <a:t>把三种基色光按不同的比例相加称之为</a:t>
            </a:r>
            <a:r>
              <a:rPr lang="zh-CN" altLang="en-US" sz="2800" dirty="0" smtClean="0">
                <a:solidFill>
                  <a:srgbClr val="FF0000"/>
                </a:solidFill>
                <a:latin typeface="宋体" pitchFamily="2" charset="-122"/>
                <a:ea typeface="宋体" pitchFamily="2" charset="-122"/>
              </a:rPr>
              <a:t>相加混色</a:t>
            </a:r>
            <a:endParaRPr lang="en-US" altLang="zh-CN" sz="2800" dirty="0" smtClean="0">
              <a:solidFill>
                <a:srgbClr val="FF0000"/>
              </a:solidFill>
              <a:latin typeface="宋体" pitchFamily="2" charset="-122"/>
              <a:ea typeface="宋体" pitchFamily="2" charset="-122"/>
            </a:endParaRPr>
          </a:p>
          <a:p>
            <a:pPr marL="342900" lvl="2" indent="-342900">
              <a:buClr>
                <a:schemeClr val="tx2"/>
              </a:buClr>
              <a:buFont typeface="Wingdings" pitchFamily="2" charset="2"/>
              <a:buChar char="v"/>
            </a:pPr>
            <a:r>
              <a:rPr lang="zh-CN" altLang="en-US" sz="2800" b="1" dirty="0" smtClean="0">
                <a:latin typeface="+mn-lt"/>
                <a:ea typeface="宋体" pitchFamily="2" charset="-122"/>
                <a:cs typeface="+mn-cs"/>
              </a:rPr>
              <a:t>相加混色是计算机应用中定义颜色的基本方法</a:t>
            </a:r>
          </a:p>
          <a:p>
            <a:r>
              <a:rPr lang="zh-CN" altLang="en-US" sz="2800" dirty="0" smtClean="0">
                <a:ea typeface="宋体" pitchFamily="2" charset="-122"/>
              </a:rPr>
              <a:t>任何一种颜色和这三种颜色之间的关系可用下面的式子来描述</a:t>
            </a:r>
            <a:endParaRPr lang="en-US" altLang="zh-CN" sz="2800" dirty="0" smtClean="0">
              <a:ea typeface="宋体" pitchFamily="2" charset="-122"/>
            </a:endParaRPr>
          </a:p>
          <a:p>
            <a:pPr>
              <a:buFont typeface="Wingdings" pitchFamily="2" charset="2"/>
              <a:buNone/>
            </a:pPr>
            <a:r>
              <a:rPr lang="en-US" altLang="zh-CN" sz="2400" dirty="0" smtClean="0">
                <a:ea typeface="宋体" pitchFamily="2" charset="-122"/>
              </a:rPr>
              <a:t>R</a:t>
            </a:r>
            <a:r>
              <a:rPr lang="zh-CN" altLang="en-US" sz="2400" dirty="0" smtClean="0">
                <a:ea typeface="宋体" pitchFamily="2" charset="-122"/>
              </a:rPr>
              <a:t>（红色的百分比）＋</a:t>
            </a:r>
            <a:r>
              <a:rPr lang="en-US" altLang="zh-CN" sz="2400" dirty="0" smtClean="0">
                <a:ea typeface="宋体" pitchFamily="2" charset="-122"/>
              </a:rPr>
              <a:t>G</a:t>
            </a:r>
            <a:r>
              <a:rPr lang="zh-CN" altLang="en-US" sz="2400" dirty="0" smtClean="0">
                <a:ea typeface="宋体" pitchFamily="2" charset="-122"/>
              </a:rPr>
              <a:t>（绿色的百分比）＋</a:t>
            </a:r>
            <a:r>
              <a:rPr lang="en-US" altLang="zh-CN" sz="2400" dirty="0" smtClean="0">
                <a:ea typeface="宋体" pitchFamily="2" charset="-122"/>
              </a:rPr>
              <a:t>B</a:t>
            </a:r>
            <a:r>
              <a:rPr lang="zh-CN" altLang="en-US" sz="2400" dirty="0" smtClean="0">
                <a:ea typeface="宋体" pitchFamily="2" charset="-122"/>
              </a:rPr>
              <a:t>（蓝色的百分比）＝颜色</a:t>
            </a:r>
          </a:p>
          <a:p>
            <a:endParaRPr lang="zh-CN" altLang="en-US" dirty="0" smtClean="0">
              <a:solidFill>
                <a:srgbClr val="FF0000"/>
              </a:solidFill>
              <a:ea typeface="宋体" pitchFamily="2" charset="-122"/>
            </a:endParaRPr>
          </a:p>
        </p:txBody>
      </p:sp>
      <p:sp>
        <p:nvSpPr>
          <p:cNvPr id="28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294"/>
          <p:cNvGraphicFramePr>
            <a:graphicFrameLocks/>
          </p:cNvGraphicFramePr>
          <p:nvPr/>
        </p:nvGraphicFramePr>
        <p:xfrm>
          <a:off x="1043608" y="3717030"/>
          <a:ext cx="2592289" cy="2887218"/>
        </p:xfrm>
        <a:graphic>
          <a:graphicData uri="http://schemas.openxmlformats.org/drawingml/2006/table">
            <a:tbl>
              <a:tblPr/>
              <a:tblGrid>
                <a:gridCol w="502982"/>
                <a:gridCol w="517236"/>
                <a:gridCol w="500945"/>
                <a:gridCol w="1071126"/>
              </a:tblGrid>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rPr>
                        <a:t>R</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G</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B</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rPr>
                        <a:t>颜色</a:t>
                      </a:r>
                      <a:endParaRPr kumimoji="0" lang="zh-CN" altLang="en-US"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黑</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蓝</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绿</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青</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红</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品红</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0</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smtClean="0">
                          <a:ln>
                            <a:noFill/>
                          </a:ln>
                          <a:solidFill>
                            <a:schemeClr val="tx1"/>
                          </a:solidFill>
                          <a:effectLst/>
                          <a:latin typeface="Times New Roman" pitchFamily="18" charset="0"/>
                          <a:ea typeface="宋体" pitchFamily="2" charset="-122"/>
                        </a:rPr>
                        <a:t>黄</a:t>
                      </a:r>
                      <a:endParaRPr kumimoji="0" lang="zh-CN" altLang="en-US"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smtClean="0">
                          <a:ln>
                            <a:noFill/>
                          </a:ln>
                          <a:solidFill>
                            <a:schemeClr val="tx1"/>
                          </a:solidFill>
                          <a:effectLst/>
                          <a:latin typeface="Times New Roman" pitchFamily="18" charset="0"/>
                          <a:ea typeface="宋体" pitchFamily="2" charset="-122"/>
                        </a:rPr>
                        <a:t>1</a:t>
                      </a:r>
                      <a:endParaRPr kumimoji="0" lang="en-US" altLang="zh-CN" sz="2400" b="0" i="0" u="none" strike="noStrike" cap="none" normalizeH="0" baseline="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rPr>
                        <a:t>白</a:t>
                      </a:r>
                      <a:endParaRPr kumimoji="0" lang="zh-CN" altLang="en-US" sz="2400" b="0" i="0" u="none" strike="noStrike" cap="none" normalizeH="0" baseline="0" dirty="0" smtClean="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6" name="Picture 8"/>
          <p:cNvPicPr>
            <a:picLocks noChangeAspect="1" noChangeArrowheads="1"/>
          </p:cNvPicPr>
          <p:nvPr/>
        </p:nvPicPr>
        <p:blipFill>
          <a:blip r:embed="rId2" cstate="print"/>
          <a:srcRect/>
          <a:stretch>
            <a:fillRect/>
          </a:stretch>
        </p:blipFill>
        <p:spPr bwMode="auto">
          <a:xfrm>
            <a:off x="5292080" y="3717032"/>
            <a:ext cx="2664296" cy="2591329"/>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颜色模型</a:t>
            </a:r>
            <a:endParaRPr lang="zh-CN" altLang="en-US" dirty="0"/>
          </a:p>
        </p:txBody>
      </p:sp>
      <p:sp>
        <p:nvSpPr>
          <p:cNvPr id="3" name="内容占位符 2"/>
          <p:cNvSpPr>
            <a:spLocks noGrp="1"/>
          </p:cNvSpPr>
          <p:nvPr>
            <p:ph idx="1"/>
          </p:nvPr>
        </p:nvSpPr>
        <p:spPr>
          <a:xfrm>
            <a:off x="467544" y="1196752"/>
            <a:ext cx="8208912" cy="936104"/>
          </a:xfrm>
        </p:spPr>
        <p:txBody>
          <a:bodyPr/>
          <a:lstStyle/>
          <a:p>
            <a:pPr marL="342900" lvl="1" indent="-342900">
              <a:buClr>
                <a:schemeClr val="tx2"/>
              </a:buClr>
              <a:buFont typeface="Wingdings" pitchFamily="2" charset="2"/>
              <a:buChar char="v"/>
            </a:pPr>
            <a:r>
              <a:rPr lang="en-US" altLang="zh-CN" b="1" dirty="0" smtClean="0"/>
              <a:t>RGB</a:t>
            </a:r>
            <a:r>
              <a:rPr lang="zh-CN" altLang="en-US" b="1" dirty="0" smtClean="0"/>
              <a:t>颜色模型是三维直角坐标颜色系统中的一个单位立方体</a:t>
            </a:r>
            <a:endParaRPr lang="en-US" altLang="zh-CN" b="1"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6" name="Picture 8"/>
          <p:cNvPicPr>
            <a:picLocks noChangeAspect="1" noChangeArrowheads="1"/>
          </p:cNvPicPr>
          <p:nvPr/>
        </p:nvPicPr>
        <p:blipFill>
          <a:blip r:embed="rId2" cstate="print"/>
          <a:srcRect/>
          <a:stretch>
            <a:fillRect/>
          </a:stretch>
        </p:blipFill>
        <p:spPr bwMode="auto">
          <a:xfrm>
            <a:off x="5508104" y="2059657"/>
            <a:ext cx="3448050" cy="3457575"/>
          </a:xfrm>
          <a:prstGeom prst="rect">
            <a:avLst/>
          </a:prstGeom>
          <a:noFill/>
        </p:spPr>
      </p:pic>
      <p:sp>
        <p:nvSpPr>
          <p:cNvPr id="7" name="内容占位符 2"/>
          <p:cNvSpPr txBox="1">
            <a:spLocks/>
          </p:cNvSpPr>
          <p:nvPr/>
        </p:nvSpPr>
        <p:spPr bwMode="gray">
          <a:xfrm>
            <a:off x="467544" y="2157412"/>
            <a:ext cx="5328592" cy="42239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742950" marR="0" lvl="2"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chemeClr val="tx1"/>
                </a:solidFill>
                <a:effectLst/>
                <a:uLnTx/>
                <a:uFillTx/>
                <a:latin typeface="Arial" charset="0"/>
              </a:rPr>
              <a:t>正方体的主对角线上，各原色的量相等，产生由暗到亮的白色，即灰度</a:t>
            </a:r>
            <a:endParaRPr kumimoji="0" lang="en-US" altLang="zh-CN" sz="2400" b="1" i="0" u="none" strike="noStrike" kern="0" cap="none" spc="0" normalizeH="0" baseline="0" noProof="0" dirty="0" smtClean="0">
              <a:ln>
                <a:noFill/>
              </a:ln>
              <a:solidFill>
                <a:schemeClr val="tx1"/>
              </a:solidFill>
              <a:effectLst/>
              <a:uLnTx/>
              <a:uFillTx/>
              <a:latin typeface="Arial" charset="0"/>
            </a:endParaRPr>
          </a:p>
          <a:p>
            <a:pPr marL="742950" marR="0" lvl="2"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en-US" altLang="zh-CN" sz="2400" b="1" i="0" u="none" strike="noStrike" kern="0" cap="none" spc="0" normalizeH="0" baseline="0" noProof="0" dirty="0" smtClean="0">
                <a:ln>
                  <a:noFill/>
                </a:ln>
                <a:solidFill>
                  <a:schemeClr val="tx1"/>
                </a:solidFill>
                <a:effectLst/>
                <a:uLnTx/>
                <a:uFillTx/>
                <a:latin typeface="Arial" charset="0"/>
              </a:rPr>
              <a:t>(0,0,0)</a:t>
            </a:r>
            <a:r>
              <a:rPr kumimoji="0" lang="zh-CN" altLang="en-US" sz="2400" b="1" i="0" u="none" strike="noStrike" kern="0" cap="none" spc="0" normalizeH="0" baseline="0" noProof="0" dirty="0" smtClean="0">
                <a:ln>
                  <a:noFill/>
                </a:ln>
                <a:solidFill>
                  <a:schemeClr val="tx1"/>
                </a:solidFill>
                <a:effectLst/>
                <a:uLnTx/>
                <a:uFillTx/>
                <a:latin typeface="Arial" charset="0"/>
              </a:rPr>
              <a:t>为黑色，</a:t>
            </a:r>
            <a:r>
              <a:rPr kumimoji="0" lang="en-US" altLang="zh-CN" sz="2400" b="1" i="0" u="none" strike="noStrike" kern="0" cap="none" spc="0" normalizeH="0" baseline="0" noProof="0" dirty="0" smtClean="0">
                <a:ln>
                  <a:noFill/>
                </a:ln>
                <a:solidFill>
                  <a:schemeClr val="tx1"/>
                </a:solidFill>
                <a:effectLst/>
                <a:uLnTx/>
                <a:uFillTx/>
                <a:latin typeface="Arial" charset="0"/>
              </a:rPr>
              <a:t>(1,1,1)</a:t>
            </a:r>
            <a:r>
              <a:rPr kumimoji="0" lang="zh-CN" altLang="en-US" sz="2400" b="1" i="0" u="none" strike="noStrike" kern="0" cap="none" spc="0" normalizeH="0" baseline="0" noProof="0" dirty="0" smtClean="0">
                <a:ln>
                  <a:noFill/>
                </a:ln>
                <a:solidFill>
                  <a:schemeClr val="tx1"/>
                </a:solidFill>
                <a:effectLst/>
                <a:uLnTx/>
                <a:uFillTx/>
                <a:latin typeface="Arial" charset="0"/>
              </a:rPr>
              <a:t>为白色，正方体的其它</a:t>
            </a:r>
            <a:r>
              <a:rPr kumimoji="0" lang="en-US" altLang="zh-CN" sz="2400" b="1" i="0" u="none" strike="noStrike" kern="0" cap="none" spc="0" normalizeH="0" baseline="0" noProof="0" dirty="0" smtClean="0">
                <a:ln>
                  <a:noFill/>
                </a:ln>
                <a:solidFill>
                  <a:schemeClr val="tx1"/>
                </a:solidFill>
                <a:effectLst/>
                <a:uLnTx/>
                <a:uFillTx/>
                <a:latin typeface="Arial" charset="0"/>
              </a:rPr>
              <a:t>6</a:t>
            </a:r>
            <a:r>
              <a:rPr kumimoji="0" lang="zh-CN" altLang="en-US" sz="2400" b="1" i="0" u="none" strike="noStrike" kern="0" cap="none" spc="0" normalizeH="0" baseline="0" noProof="0" dirty="0" smtClean="0">
                <a:ln>
                  <a:noFill/>
                </a:ln>
                <a:solidFill>
                  <a:schemeClr val="tx1"/>
                </a:solidFill>
                <a:effectLst/>
                <a:uLnTx/>
                <a:uFillTx/>
                <a:latin typeface="Arial" charset="0"/>
              </a:rPr>
              <a:t>个点分别为红、黄、绿、青、蓝、品红</a:t>
            </a:r>
            <a:endParaRPr kumimoji="0" lang="en-US" altLang="zh-CN" sz="2400" b="1" i="0" u="none" strike="noStrike" kern="0" cap="none" spc="0" normalizeH="0" baseline="0" noProof="0" dirty="0" smtClean="0">
              <a:ln>
                <a:noFill/>
              </a:ln>
              <a:solidFill>
                <a:schemeClr val="tx1"/>
              </a:solidFill>
              <a:effectLst/>
              <a:uLnTx/>
              <a:uFillTx/>
              <a:latin typeface="Arial" charset="0"/>
            </a:endParaRPr>
          </a:p>
          <a:p>
            <a:pPr marL="342900" marR="0" lvl="1"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en-US" altLang="zh-CN" sz="2800" b="1" i="0" u="none" strike="noStrike" kern="0" cap="none" spc="0" normalizeH="0" baseline="0" noProof="0" dirty="0" smtClean="0">
                <a:ln>
                  <a:noFill/>
                </a:ln>
                <a:solidFill>
                  <a:schemeClr val="tx1"/>
                </a:solidFill>
                <a:effectLst/>
                <a:uLnTx/>
                <a:uFillTx/>
                <a:latin typeface="Arial" charset="0"/>
              </a:rPr>
              <a:t>RGB</a:t>
            </a:r>
            <a:r>
              <a:rPr kumimoji="0" lang="zh-CN" altLang="en-US" sz="2800" b="1" i="0" u="none" strike="noStrike" kern="0" cap="none" spc="0" normalizeH="0" baseline="0" noProof="0" dirty="0" smtClean="0">
                <a:ln>
                  <a:noFill/>
                </a:ln>
                <a:solidFill>
                  <a:schemeClr val="tx1"/>
                </a:solidFill>
                <a:effectLst/>
                <a:uLnTx/>
                <a:uFillTx/>
                <a:latin typeface="Arial" charset="0"/>
              </a:rPr>
              <a:t>颜色模型构成的颜色空间是</a:t>
            </a:r>
            <a:r>
              <a:rPr kumimoji="0" lang="en-US" altLang="zh-CN" sz="2800" b="1" i="0" u="none" strike="noStrike" kern="0" cap="none" spc="0" normalizeH="0" baseline="0" noProof="0" dirty="0" smtClean="0">
                <a:ln>
                  <a:noFill/>
                </a:ln>
                <a:solidFill>
                  <a:schemeClr val="tx1"/>
                </a:solidFill>
                <a:effectLst/>
                <a:uLnTx/>
                <a:uFillTx/>
                <a:latin typeface="Arial" charset="0"/>
              </a:rPr>
              <a:t>CIE</a:t>
            </a:r>
            <a:r>
              <a:rPr kumimoji="0" lang="zh-CN" altLang="en-US" sz="2800" b="1" i="0" u="none" strike="noStrike" kern="0" cap="none" spc="0" normalizeH="0" baseline="0" noProof="0" dirty="0" smtClean="0">
                <a:ln>
                  <a:noFill/>
                </a:ln>
                <a:solidFill>
                  <a:schemeClr val="tx1"/>
                </a:solidFill>
                <a:effectLst/>
                <a:uLnTx/>
                <a:uFillTx/>
                <a:latin typeface="Arial" charset="0"/>
              </a:rPr>
              <a:t>原色空间的一个真子集</a:t>
            </a:r>
            <a:endParaRPr kumimoji="0" lang="en-US" altLang="zh-CN" sz="2800" b="1" i="0" u="none" strike="noStrike" kern="0" cap="none" spc="0" normalizeH="0" baseline="0" noProof="0" dirty="0" smtClean="0">
              <a:ln>
                <a:noFill/>
              </a:ln>
              <a:solidFill>
                <a:schemeClr val="tx1"/>
              </a:solidFill>
              <a:effectLst/>
              <a:uLnTx/>
              <a:uFillTx/>
              <a:latin typeface="Arial" charset="0"/>
            </a:endParaRPr>
          </a:p>
          <a:p>
            <a:pPr marL="342900" marR="0" lvl="1"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800" b="1" i="0" u="none" strike="noStrike" kern="0" cap="none" spc="0" normalizeH="0" baseline="0" noProof="0" dirty="0" smtClean="0">
                <a:ln>
                  <a:noFill/>
                </a:ln>
                <a:solidFill>
                  <a:schemeClr val="tx1"/>
                </a:solidFill>
                <a:effectLst/>
                <a:uLnTx/>
                <a:uFillTx/>
                <a:latin typeface="Arial" charset="0"/>
              </a:rPr>
              <a:t>通常用于</a:t>
            </a:r>
            <a:r>
              <a:rPr kumimoji="0" lang="en-US" altLang="zh-CN" sz="2800" b="1" i="0" u="none" strike="noStrike" kern="0" cap="none" spc="0" normalizeH="0" baseline="0" noProof="0" dirty="0" smtClean="0">
                <a:ln>
                  <a:noFill/>
                </a:ln>
                <a:solidFill>
                  <a:schemeClr val="tx1"/>
                </a:solidFill>
                <a:effectLst/>
                <a:uLnTx/>
                <a:uFillTx/>
                <a:latin typeface="Arial" charset="0"/>
              </a:rPr>
              <a:t>CRT</a:t>
            </a:r>
            <a:r>
              <a:rPr kumimoji="0" lang="zh-CN" altLang="en-US" sz="2800" b="1" i="0" u="none" strike="noStrike" kern="0" cap="none" spc="0" normalizeH="0" baseline="0" noProof="0" dirty="0" smtClean="0">
                <a:ln>
                  <a:noFill/>
                </a:ln>
                <a:solidFill>
                  <a:schemeClr val="tx1"/>
                </a:solidFill>
                <a:effectLst/>
                <a:uLnTx/>
                <a:uFillTx/>
                <a:latin typeface="Arial" charset="0"/>
              </a:rPr>
              <a:t>和光栅显示器</a:t>
            </a:r>
            <a:endParaRPr kumimoji="0" lang="en-US" altLang="zh-CN" sz="2800" b="1" i="0" u="none" strike="noStrike" kern="0" cap="none" spc="0" normalizeH="0" baseline="0" noProof="0" dirty="0" smtClean="0">
              <a:ln>
                <a:noFill/>
              </a:ln>
              <a:solidFill>
                <a:schemeClr val="tx1"/>
              </a:solidFill>
              <a:effectLst/>
              <a:uLnTx/>
              <a:uFillTx/>
              <a:latin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彩色立方体</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l="31168" r="29169" b="14049"/>
          <a:stretch>
            <a:fillRect/>
          </a:stretch>
        </p:blipFill>
        <p:spPr bwMode="auto">
          <a:xfrm>
            <a:off x="2627784" y="1124744"/>
            <a:ext cx="3457575" cy="2963862"/>
          </a:xfrm>
          <a:prstGeom prst="rect">
            <a:avLst/>
          </a:prstGeom>
          <a:noFill/>
          <a:ln w="9525">
            <a:noFill/>
            <a:miter lim="800000"/>
            <a:headEnd/>
            <a:tailEnd/>
          </a:ln>
          <a:effectLst/>
        </p:spPr>
      </p:pic>
      <p:pic>
        <p:nvPicPr>
          <p:cNvPr id="6" name="Picture 8"/>
          <p:cNvPicPr>
            <a:picLocks noChangeAspect="1" noChangeArrowheads="1"/>
          </p:cNvPicPr>
          <p:nvPr/>
        </p:nvPicPr>
        <p:blipFill>
          <a:blip r:embed="rId3" cstate="print"/>
          <a:srcRect l="37672" t="71709" r="6424"/>
          <a:stretch>
            <a:fillRect/>
          </a:stretch>
        </p:blipFill>
        <p:spPr bwMode="auto">
          <a:xfrm>
            <a:off x="1979712" y="4149080"/>
            <a:ext cx="5113337" cy="2084388"/>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彩色显像产生颜色的原理</a:t>
            </a:r>
            <a:endParaRPr lang="zh-CN" altLang="en-US" dirty="0"/>
          </a:p>
        </p:txBody>
      </p:sp>
      <p:sp>
        <p:nvSpPr>
          <p:cNvPr id="3" name="内容占位符 2"/>
          <p:cNvSpPr>
            <a:spLocks noGrp="1"/>
          </p:cNvSpPr>
          <p:nvPr>
            <p:ph idx="1"/>
          </p:nvPr>
        </p:nvSpPr>
        <p:spPr>
          <a:xfrm>
            <a:off x="1066800" y="1196752"/>
            <a:ext cx="7620000" cy="4700588"/>
          </a:xfrm>
        </p:spPr>
        <p:txBody>
          <a:bodyPr/>
          <a:lstStyle/>
          <a:p>
            <a:pPr marL="342900" lvl="2" indent="-342900">
              <a:buClr>
                <a:schemeClr val="tx2"/>
              </a:buClr>
              <a:buFont typeface="Wingdings" pitchFamily="2" charset="2"/>
              <a:buChar char="v"/>
            </a:pPr>
            <a:r>
              <a:rPr lang="en-US" altLang="zh-CN" sz="2800" b="1" dirty="0" smtClean="0"/>
              <a:t>CRT</a:t>
            </a:r>
            <a:r>
              <a:rPr lang="zh-CN" altLang="en-US" sz="2800" b="1" dirty="0" smtClean="0"/>
              <a:t>使用</a:t>
            </a:r>
            <a:r>
              <a:rPr lang="en-US" altLang="zh-CN" sz="2800" b="1" dirty="0" smtClean="0"/>
              <a:t>3</a:t>
            </a:r>
            <a:r>
              <a:rPr lang="zh-CN" altLang="en-US" sz="2800" b="1" dirty="0" smtClean="0"/>
              <a:t>个电子枪分别产生红</a:t>
            </a:r>
            <a:r>
              <a:rPr lang="en-US" altLang="zh-CN" sz="2800" b="1" dirty="0" smtClean="0"/>
              <a:t>(red)</a:t>
            </a:r>
            <a:r>
              <a:rPr lang="zh-CN" altLang="en-US" sz="2800" b="1" dirty="0" smtClean="0"/>
              <a:t>、绿</a:t>
            </a:r>
            <a:r>
              <a:rPr lang="en-US" altLang="zh-CN" sz="2800" b="1" dirty="0" smtClean="0"/>
              <a:t>(green)</a:t>
            </a:r>
            <a:r>
              <a:rPr lang="zh-CN" altLang="en-US" sz="2800" b="1" dirty="0" smtClean="0"/>
              <a:t>和蓝</a:t>
            </a:r>
            <a:r>
              <a:rPr lang="en-US" altLang="zh-CN" sz="2800" b="1" dirty="0" smtClean="0"/>
              <a:t>(blue)</a:t>
            </a:r>
            <a:r>
              <a:rPr lang="zh-CN" altLang="en-US" sz="2800" b="1" dirty="0" smtClean="0"/>
              <a:t>三种波长的光，并以各种不同的相对强度组合产生不同的颜色</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36898" name="Object 7"/>
          <p:cNvGraphicFramePr>
            <a:graphicFrameLocks noChangeAspect="1"/>
          </p:cNvGraphicFramePr>
          <p:nvPr/>
        </p:nvGraphicFramePr>
        <p:xfrm>
          <a:off x="1353787" y="2852936"/>
          <a:ext cx="5946624" cy="3240360"/>
        </p:xfrm>
        <a:graphic>
          <a:graphicData uri="http://schemas.openxmlformats.org/presentationml/2006/ole">
            <p:oleObj spid="_x0000_s415746" name="位图图像" r:id="rId3" imgW="4476190" imgH="2438095" progId="PBrush">
              <p:embed/>
            </p:oleObj>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图像的</a:t>
            </a:r>
            <a:r>
              <a:rPr lang="en-US" altLang="zh-CN" dirty="0" smtClean="0"/>
              <a:t>RGB</a:t>
            </a:r>
            <a:r>
              <a:rPr lang="zh-CN" altLang="en-US" dirty="0" smtClean="0"/>
              <a:t>分量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7" name="Group 31"/>
          <p:cNvGraphicFramePr>
            <a:graphicFrameLocks noGrp="1"/>
          </p:cNvGraphicFramePr>
          <p:nvPr/>
        </p:nvGraphicFramePr>
        <p:xfrm>
          <a:off x="777056" y="2084661"/>
          <a:ext cx="7874000" cy="2270125"/>
        </p:xfrm>
        <a:graphic>
          <a:graphicData uri="http://schemas.openxmlformats.org/drawingml/2006/table">
            <a:tbl>
              <a:tblPr/>
              <a:tblGrid>
                <a:gridCol w="1968500"/>
                <a:gridCol w="1968500"/>
                <a:gridCol w="1968500"/>
                <a:gridCol w="1968500"/>
              </a:tblGrid>
              <a:tr h="196532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Arial" pitchFamily="34" charset="0"/>
                        </a:rPr>
                        <a:t>                                                              </a:t>
                      </a:r>
                    </a:p>
                  </a:txBody>
                  <a:tcPr marL="0" marR="0" marT="0" marB="0" anchor="ct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p>
                  </a:txBody>
                  <a:tcPr marL="0" marR="0" marT="0" marB="0" anchor="ct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p>
                  </a:txBody>
                  <a:tcPr marL="0" marR="0" marT="0" marB="0" anchor="ct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p>
                  </a:txBody>
                  <a:tcPr marL="0" marR="0" marT="0" marB="0" anchor="ctr" horzOverflow="overflow">
                    <a:lnL>
                      <a:noFill/>
                    </a:lnL>
                    <a:lnR cap="flat">
                      <a:noFill/>
                    </a:lnR>
                    <a:lnT cap="flat">
                      <a:noFill/>
                    </a:lnT>
                    <a:lnB>
                      <a:noFill/>
                    </a:lnB>
                    <a:lnTlToBr>
                      <a:noFill/>
                    </a:lnTlToBr>
                    <a:lnBlToTr>
                      <a:noFill/>
                    </a:lnBlToTr>
                    <a:noFill/>
                  </a:tcPr>
                </a:tc>
              </a:tr>
              <a:tr h="1222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hlink"/>
                          </a:solidFill>
                          <a:effectLst/>
                          <a:latin typeface="Arial" pitchFamily="34" charset="0"/>
                          <a:ea typeface="宋体" pitchFamily="2" charset="-122"/>
                          <a:cs typeface="Arial" pitchFamily="34" charset="0"/>
                        </a:rPr>
                        <a:t>RGB Image</a:t>
                      </a:r>
                      <a:endParaRPr kumimoji="0" lang="en-US" altLang="zh-CN" sz="2000" b="0" i="0" u="none" strike="noStrike" cap="none" normalizeH="0" baseline="0" smtClean="0">
                        <a:ln>
                          <a:noFill/>
                        </a:ln>
                        <a:solidFill>
                          <a:schemeClr val="hlink"/>
                        </a:solidFill>
                        <a:effectLst/>
                        <a:latin typeface="Arial" pitchFamily="34" charset="0"/>
                        <a:ea typeface="宋体" pitchFamily="2" charset="-122"/>
                        <a:cs typeface="Arial" pitchFamily="34" charset="0"/>
                      </a:endParaRPr>
                    </a:p>
                  </a:txBody>
                  <a:tcPr marL="0" marR="0" marT="0" marB="0" horzOverflow="overflow">
                    <a:lnL cap="flat">
                      <a:noFill/>
                    </a:lnL>
                    <a:lnR>
                      <a:noFill/>
                    </a:lnR>
                    <a:lnT>
                      <a:noFill/>
                    </a:lnT>
                    <a:lnB cap="flat">
                      <a:noFill/>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smtClean="0">
                          <a:ln>
                            <a:noFill/>
                          </a:ln>
                          <a:solidFill>
                            <a:schemeClr val="hlink"/>
                          </a:solidFill>
                          <a:effectLst/>
                          <a:latin typeface="Arial" pitchFamily="34" charset="0"/>
                          <a:ea typeface="宋体" pitchFamily="2" charset="-122"/>
                          <a:cs typeface="Arial" pitchFamily="34" charset="0"/>
                        </a:rPr>
                        <a:t>Red Channel</a:t>
                      </a:r>
                      <a:endParaRPr kumimoji="0" lang="en-US" altLang="zh-CN" sz="2000" b="0" i="0" u="none" strike="noStrike" cap="none" normalizeH="0" baseline="0" smtClean="0">
                        <a:ln>
                          <a:noFill/>
                        </a:ln>
                        <a:solidFill>
                          <a:schemeClr val="hlink"/>
                        </a:solidFill>
                        <a:effectLst/>
                        <a:latin typeface="Arial" pitchFamily="34" charset="0"/>
                        <a:ea typeface="宋体" pitchFamily="2" charset="-122"/>
                        <a:cs typeface="Arial" pitchFamily="34" charset="0"/>
                      </a:endParaRPr>
                    </a:p>
                  </a:txBody>
                  <a:tcPr marL="0" marR="0" marT="0" marB="0" horzOverflow="overflow">
                    <a:lnL>
                      <a:noFill/>
                    </a:lnL>
                    <a:lnR>
                      <a:noFill/>
                    </a:lnR>
                    <a:lnT>
                      <a:noFill/>
                    </a:lnT>
                    <a:lnB cap="flat">
                      <a:noFill/>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hlink"/>
                          </a:solidFill>
                          <a:effectLst/>
                          <a:latin typeface="Arial" pitchFamily="34" charset="0"/>
                          <a:ea typeface="宋体" pitchFamily="2" charset="-122"/>
                          <a:cs typeface="Arial" pitchFamily="34" charset="0"/>
                        </a:rPr>
                        <a:t>Green Channel</a:t>
                      </a:r>
                      <a:endParaRPr kumimoji="0" lang="en-US" altLang="zh-CN" sz="2000" b="0" i="0" u="none" strike="noStrike" cap="none" normalizeH="0" baseline="0" dirty="0" smtClean="0">
                        <a:ln>
                          <a:noFill/>
                        </a:ln>
                        <a:solidFill>
                          <a:schemeClr val="hlink"/>
                        </a:solidFill>
                        <a:effectLst/>
                        <a:latin typeface="Arial" pitchFamily="34" charset="0"/>
                        <a:ea typeface="宋体" pitchFamily="2" charset="-122"/>
                        <a:cs typeface="Arial" pitchFamily="34" charset="0"/>
                      </a:endParaRPr>
                    </a:p>
                  </a:txBody>
                  <a:tcPr marL="0" marR="0" marT="0" marB="0" horzOverflow="overflow">
                    <a:lnL>
                      <a:noFill/>
                    </a:lnL>
                    <a:lnR>
                      <a:noFill/>
                    </a:lnR>
                    <a:lnT>
                      <a:noFill/>
                    </a:lnT>
                    <a:lnB cap="flat">
                      <a:noFill/>
                    </a:lnB>
                    <a:lnTlToBr>
                      <a:noFill/>
                    </a:lnTlToBr>
                    <a:lnBlToTr>
                      <a:noFill/>
                    </a:lnBlToTr>
                    <a:solidFill>
                      <a:srgbClr val="CCC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hlink"/>
                          </a:solidFill>
                          <a:effectLst/>
                          <a:latin typeface="Arial" pitchFamily="34" charset="0"/>
                          <a:ea typeface="宋体" pitchFamily="2" charset="-122"/>
                          <a:cs typeface="Arial" pitchFamily="34" charset="0"/>
                        </a:rPr>
                        <a:t>Blue Channel</a:t>
                      </a:r>
                      <a:endParaRPr kumimoji="0" lang="en-US" altLang="zh-CN" sz="2000" b="0" i="0" u="none" strike="noStrike" cap="none" normalizeH="0" baseline="0" dirty="0" smtClean="0">
                        <a:ln>
                          <a:noFill/>
                        </a:ln>
                        <a:solidFill>
                          <a:schemeClr val="hlink"/>
                        </a:solidFill>
                        <a:effectLst/>
                        <a:latin typeface="Arial" pitchFamily="34" charset="0"/>
                        <a:ea typeface="宋体" pitchFamily="2" charset="-122"/>
                        <a:cs typeface="Arial" pitchFamily="34" charset="0"/>
                      </a:endParaRPr>
                    </a:p>
                  </a:txBody>
                  <a:tcPr marL="0" marR="0" marT="0" marB="0" horzOverflow="overflow">
                    <a:lnL>
                      <a:noFill/>
                    </a:lnL>
                    <a:lnR cap="flat">
                      <a:noFill/>
                    </a:lnR>
                    <a:lnT>
                      <a:noFill/>
                    </a:lnT>
                    <a:lnB cap="flat">
                      <a:noFill/>
                    </a:lnB>
                    <a:lnTlToBr>
                      <a:noFill/>
                    </a:lnTlToBr>
                    <a:lnBlToTr>
                      <a:noFill/>
                    </a:lnBlToTr>
                    <a:solidFill>
                      <a:srgbClr val="CCCCFF"/>
                    </a:solidFill>
                  </a:tcPr>
                </a:tc>
              </a:tr>
            </a:tbl>
          </a:graphicData>
        </a:graphic>
      </p:graphicFrame>
      <p:pic>
        <p:nvPicPr>
          <p:cNvPr id="8" name="Picture 5" descr="lena_rgb"/>
          <p:cNvPicPr>
            <a:picLocks noChangeAspect="1" noChangeArrowheads="1"/>
          </p:cNvPicPr>
          <p:nvPr/>
        </p:nvPicPr>
        <p:blipFill>
          <a:blip r:embed="rId2" cstate="print"/>
          <a:srcRect/>
          <a:stretch>
            <a:fillRect/>
          </a:stretch>
        </p:blipFill>
        <p:spPr bwMode="auto">
          <a:xfrm>
            <a:off x="827856" y="2060848"/>
            <a:ext cx="1905000" cy="1905000"/>
          </a:xfrm>
          <a:prstGeom prst="rect">
            <a:avLst/>
          </a:prstGeom>
          <a:noFill/>
          <a:ln w="9525">
            <a:noFill/>
            <a:miter lim="800000"/>
            <a:headEnd/>
            <a:tailEnd/>
          </a:ln>
        </p:spPr>
      </p:pic>
      <p:pic>
        <p:nvPicPr>
          <p:cNvPr id="9" name="Picture 32"/>
          <p:cNvPicPr>
            <a:picLocks noChangeAspect="1" noChangeArrowheads="1"/>
          </p:cNvPicPr>
          <p:nvPr/>
        </p:nvPicPr>
        <p:blipFill>
          <a:blip r:embed="rId3" cstate="print"/>
          <a:srcRect/>
          <a:stretch>
            <a:fillRect/>
          </a:stretch>
        </p:blipFill>
        <p:spPr bwMode="black">
          <a:xfrm>
            <a:off x="6771456" y="2060848"/>
            <a:ext cx="1905000" cy="1905000"/>
          </a:xfrm>
          <a:prstGeom prst="rect">
            <a:avLst/>
          </a:prstGeom>
          <a:noFill/>
          <a:ln w="9525" algn="ctr">
            <a:noFill/>
            <a:miter lim="800000"/>
            <a:headEnd/>
            <a:tailEnd/>
          </a:ln>
        </p:spPr>
      </p:pic>
      <p:pic>
        <p:nvPicPr>
          <p:cNvPr id="10" name="Picture 33"/>
          <p:cNvPicPr>
            <a:picLocks noChangeAspect="1" noChangeArrowheads="1"/>
          </p:cNvPicPr>
          <p:nvPr/>
        </p:nvPicPr>
        <p:blipFill>
          <a:blip r:embed="rId4" cstate="print"/>
          <a:srcRect/>
          <a:stretch>
            <a:fillRect/>
          </a:stretch>
        </p:blipFill>
        <p:spPr bwMode="black">
          <a:xfrm>
            <a:off x="2809056" y="2060848"/>
            <a:ext cx="1905000" cy="1905000"/>
          </a:xfrm>
          <a:prstGeom prst="rect">
            <a:avLst/>
          </a:prstGeom>
          <a:noFill/>
          <a:ln w="9525" algn="ctr">
            <a:noFill/>
            <a:miter lim="800000"/>
            <a:headEnd/>
            <a:tailEnd/>
          </a:ln>
        </p:spPr>
      </p:pic>
      <p:pic>
        <p:nvPicPr>
          <p:cNvPr id="11" name="Picture 34"/>
          <p:cNvPicPr>
            <a:picLocks noChangeAspect="1" noChangeArrowheads="1"/>
          </p:cNvPicPr>
          <p:nvPr/>
        </p:nvPicPr>
        <p:blipFill>
          <a:blip r:embed="rId5" cstate="print"/>
          <a:srcRect/>
          <a:stretch>
            <a:fillRect/>
          </a:stretch>
        </p:blipFill>
        <p:spPr bwMode="black">
          <a:xfrm>
            <a:off x="4790256" y="2060848"/>
            <a:ext cx="1905000" cy="1905000"/>
          </a:xfrm>
          <a:prstGeom prst="rect">
            <a:avLst/>
          </a:prstGeom>
          <a:noFill/>
          <a:ln w="9525" algn="ctr">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CMYK</a:t>
            </a:r>
            <a:r>
              <a:rPr lang="zh-CN" altLang="en-US" dirty="0" smtClean="0"/>
              <a:t>颜色模型</a:t>
            </a:r>
            <a:endParaRPr lang="zh-CN" altLang="en-US" dirty="0"/>
          </a:p>
        </p:txBody>
      </p:sp>
      <p:sp>
        <p:nvSpPr>
          <p:cNvPr id="3" name="内容占位符 2"/>
          <p:cNvSpPr>
            <a:spLocks noGrp="1"/>
          </p:cNvSpPr>
          <p:nvPr>
            <p:ph idx="1"/>
          </p:nvPr>
        </p:nvSpPr>
        <p:spPr>
          <a:xfrm>
            <a:off x="755576" y="1052736"/>
            <a:ext cx="8136904" cy="5040560"/>
          </a:xfrm>
        </p:spPr>
        <p:txBody>
          <a:bodyPr/>
          <a:lstStyle/>
          <a:p>
            <a:r>
              <a:rPr lang="zh-CN" altLang="en-US" sz="2800" dirty="0" smtClean="0">
                <a:latin typeface="宋体" pitchFamily="2" charset="-122"/>
                <a:ea typeface="宋体" pitchFamily="2" charset="-122"/>
              </a:rPr>
              <a:t>印刷机或彩色打印机就不能用</a:t>
            </a:r>
            <a:r>
              <a:rPr lang="en-US" altLang="zh-CN" sz="2800" dirty="0" smtClean="0">
                <a:ea typeface="宋体" pitchFamily="2" charset="-122"/>
              </a:rPr>
              <a:t>RGB</a:t>
            </a:r>
            <a:r>
              <a:rPr lang="zh-CN" altLang="en-US" sz="2800" dirty="0" smtClean="0">
                <a:latin typeface="宋体" pitchFamily="2" charset="-122"/>
                <a:ea typeface="宋体" pitchFamily="2" charset="-122"/>
              </a:rPr>
              <a:t>颜色来印刷或打印，它只能使用一些能够吸收特定的光波而反射其他光波的油墨或颜料来实现</a:t>
            </a:r>
            <a:r>
              <a:rPr lang="zh-CN" altLang="en-US" sz="2800" dirty="0" smtClean="0">
                <a:latin typeface="Arial" charset="0"/>
              </a:rPr>
              <a:t>，</a:t>
            </a:r>
            <a:r>
              <a:rPr lang="zh-CN" altLang="en-US" sz="2800" dirty="0" smtClean="0">
                <a:latin typeface="宋体" pitchFamily="2" charset="-122"/>
                <a:ea typeface="宋体" pitchFamily="2" charset="-122"/>
              </a:rPr>
              <a:t>常用于从白光中滤去某种颜色，</a:t>
            </a:r>
            <a:r>
              <a:rPr lang="zh-CN" altLang="en-US" sz="2800" dirty="0" smtClean="0">
                <a:latin typeface="Arial" charset="0"/>
              </a:rPr>
              <a:t>用这种方法生成的颜色称为相减色</a:t>
            </a:r>
            <a:endParaRPr lang="en-US" altLang="zh-CN" sz="2800" dirty="0" smtClean="0">
              <a:latin typeface="Arial" charset="0"/>
            </a:endParaRPr>
          </a:p>
          <a:p>
            <a:pPr marL="342900" lvl="2" indent="-342900">
              <a:buClr>
                <a:schemeClr val="tx2"/>
              </a:buClr>
              <a:buFont typeface="Wingdings" pitchFamily="2" charset="2"/>
              <a:buChar char="v"/>
            </a:pPr>
            <a:r>
              <a:rPr lang="zh-CN" altLang="en-US" sz="2800" b="1" dirty="0" smtClean="0">
                <a:ea typeface="+mn-ea"/>
                <a:cs typeface="+mn-cs"/>
              </a:rPr>
              <a:t>从理论上说，任何一种颜色都可以用青色</a:t>
            </a:r>
            <a:r>
              <a:rPr lang="en-US" altLang="zh-CN" sz="2800" b="1" dirty="0" smtClean="0"/>
              <a:t>(cyan) </a:t>
            </a:r>
            <a:r>
              <a:rPr lang="zh-CN" altLang="en-US" sz="2800" b="1" dirty="0" smtClean="0">
                <a:ea typeface="+mn-ea"/>
                <a:cs typeface="+mn-cs"/>
              </a:rPr>
              <a:t>、品红</a:t>
            </a:r>
            <a:r>
              <a:rPr lang="en-US" altLang="zh-CN" sz="2800" b="1" dirty="0" smtClean="0"/>
              <a:t>(magenta)</a:t>
            </a:r>
            <a:r>
              <a:rPr lang="zh-CN" altLang="en-US" sz="2800" b="1" dirty="0" smtClean="0">
                <a:ea typeface="+mn-ea"/>
                <a:cs typeface="+mn-cs"/>
              </a:rPr>
              <a:t>和黄色</a:t>
            </a:r>
            <a:r>
              <a:rPr lang="en-US" altLang="zh-CN" sz="2800" b="1" dirty="0" smtClean="0"/>
              <a:t>(yellow)</a:t>
            </a:r>
            <a:r>
              <a:rPr lang="zh-CN" altLang="en-US" sz="2800" b="1" dirty="0" smtClean="0">
                <a:ea typeface="+mn-ea"/>
                <a:cs typeface="+mn-cs"/>
              </a:rPr>
              <a:t>混合得到</a:t>
            </a:r>
            <a:r>
              <a:rPr lang="en-US" altLang="zh-CN" sz="2800" b="1" dirty="0" smtClean="0">
                <a:ea typeface="+mn-ea"/>
                <a:cs typeface="+mn-cs"/>
              </a:rPr>
              <a:t>,</a:t>
            </a:r>
            <a:r>
              <a:rPr lang="zh-CN" altLang="en-US" sz="2800" b="1" dirty="0" smtClean="0"/>
              <a:t>通常写成</a:t>
            </a:r>
            <a:r>
              <a:rPr lang="en-US" altLang="zh-CN" sz="2800" b="1" dirty="0" smtClean="0"/>
              <a:t>CMY</a:t>
            </a:r>
            <a:r>
              <a:rPr lang="zh-CN" altLang="en-US" sz="2800" b="1" dirty="0" smtClean="0"/>
              <a:t>，称为</a:t>
            </a:r>
            <a:r>
              <a:rPr lang="en-US" altLang="zh-CN" sz="2800" b="1" dirty="0" smtClean="0"/>
              <a:t>CMY</a:t>
            </a:r>
            <a:r>
              <a:rPr lang="zh-CN" altLang="en-US" sz="2800" b="1" dirty="0" smtClean="0"/>
              <a:t>模型</a:t>
            </a:r>
            <a:endParaRPr lang="en-US" altLang="zh-CN" sz="2800" b="1" dirty="0" smtClean="0"/>
          </a:p>
          <a:p>
            <a:pPr marL="342900" lvl="2" indent="-342900">
              <a:buClr>
                <a:schemeClr val="tx2"/>
              </a:buClr>
              <a:buFont typeface="Wingdings" pitchFamily="2" charset="2"/>
              <a:buChar char="v"/>
            </a:pPr>
            <a:r>
              <a:rPr lang="zh-CN" altLang="en-US" sz="2800" b="1" dirty="0" smtClean="0">
                <a:ea typeface="+mn-ea"/>
                <a:cs typeface="+mn-cs"/>
              </a:rPr>
              <a:t>实际上，所有打印油墨都会包含一些杂质，这三种油墨混合实际上产生一种土灰色，必须与黑色油墨混合才能产生真正的黑色，所以再加入黑色作为基本色，形成</a:t>
            </a:r>
            <a:r>
              <a:rPr lang="en-US" altLang="zh-CN" sz="2800" b="1" dirty="0" smtClean="0">
                <a:ea typeface="+mn-ea"/>
                <a:cs typeface="+mn-cs"/>
              </a:rPr>
              <a:t>CMYK</a:t>
            </a:r>
            <a:r>
              <a:rPr lang="zh-CN" altLang="en-US" sz="2800" b="1" dirty="0" smtClean="0">
                <a:ea typeface="+mn-ea"/>
                <a:cs typeface="+mn-cs"/>
              </a:rPr>
              <a:t>彩色模型</a:t>
            </a:r>
            <a:endParaRPr lang="zh-CN" altLang="en-US" sz="2800" dirty="0" smtClean="0">
              <a:latin typeface="Arial" charset="0"/>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相减混色的来历及</a:t>
            </a:r>
            <a:r>
              <a:rPr lang="en-US" altLang="zh-CN" dirty="0" smtClean="0"/>
              <a:t>RGB</a:t>
            </a:r>
            <a:r>
              <a:rPr lang="zh-CN" altLang="en-US" dirty="0" smtClean="0"/>
              <a:t>的生成</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4"/>
          <p:cNvSpPr>
            <a:spLocks noChangeArrowheads="1"/>
          </p:cNvSpPr>
          <p:nvPr/>
        </p:nvSpPr>
        <p:spPr bwMode="auto">
          <a:xfrm>
            <a:off x="2884488" y="2701380"/>
            <a:ext cx="2444900" cy="461665"/>
          </a:xfrm>
          <a:prstGeom prst="rect">
            <a:avLst/>
          </a:prstGeom>
          <a:noFill/>
          <a:ln w="9525">
            <a:noFill/>
            <a:miter lim="800000"/>
            <a:headEnd/>
            <a:tailEnd/>
          </a:ln>
          <a:effectLst/>
        </p:spPr>
        <p:txBody>
          <a:bodyPr wrap="none">
            <a:spAutoFit/>
          </a:bodyPr>
          <a:lstStyle/>
          <a:p>
            <a:r>
              <a:rPr kumimoji="1" lang="en-US" altLang="zh-CN" sz="2400" dirty="0" smtClean="0">
                <a:latin typeface="Arial" pitchFamily="34" charset="0"/>
                <a:ea typeface="宋体" pitchFamily="2" charset="-122"/>
              </a:rPr>
              <a:t>Magenta</a:t>
            </a:r>
            <a:r>
              <a:rPr kumimoji="1" lang="en-US" altLang="zh-CN" dirty="0" smtClean="0">
                <a:latin typeface="Arial" pitchFamily="34" charset="0"/>
              </a:rPr>
              <a:t> (</a:t>
            </a:r>
            <a:r>
              <a:rPr kumimoji="1" lang="zh-CN" altLang="en-US" dirty="0" smtClean="0">
                <a:latin typeface="Arial" pitchFamily="34" charset="0"/>
              </a:rPr>
              <a:t>黑</a:t>
            </a:r>
            <a:r>
              <a:rPr kumimoji="1" lang="en-US" altLang="zh-CN" dirty="0" smtClean="0">
                <a:latin typeface="Arial" pitchFamily="34" charset="0"/>
              </a:rPr>
              <a:t>-</a:t>
            </a:r>
            <a:r>
              <a:rPr kumimoji="1" lang="zh-CN" altLang="en-US" sz="2400" dirty="0" smtClean="0">
                <a:latin typeface="Arial" pitchFamily="34" charset="0"/>
                <a:ea typeface="宋体" pitchFamily="2" charset="-122"/>
              </a:rPr>
              <a:t>绿</a:t>
            </a:r>
            <a:r>
              <a:rPr kumimoji="1" lang="en-US" altLang="zh-CN" sz="2400" dirty="0" smtClean="0">
                <a:latin typeface="Arial" pitchFamily="34" charset="0"/>
                <a:ea typeface="宋体" pitchFamily="2" charset="-122"/>
              </a:rPr>
              <a:t>)</a:t>
            </a:r>
            <a:endParaRPr kumimoji="1" lang="zh-CN" altLang="en-US" sz="2400" dirty="0">
              <a:latin typeface="Arial" pitchFamily="34" charset="0"/>
              <a:ea typeface="宋体" pitchFamily="2" charset="-122"/>
            </a:endParaRPr>
          </a:p>
        </p:txBody>
      </p:sp>
      <p:sp>
        <p:nvSpPr>
          <p:cNvPr id="6" name="Rectangle 5"/>
          <p:cNvSpPr>
            <a:spLocks noChangeArrowheads="1"/>
          </p:cNvSpPr>
          <p:nvPr/>
        </p:nvSpPr>
        <p:spPr bwMode="auto">
          <a:xfrm>
            <a:off x="2884488" y="1837780"/>
            <a:ext cx="2067233" cy="461665"/>
          </a:xfrm>
          <a:prstGeom prst="rect">
            <a:avLst/>
          </a:prstGeom>
          <a:noFill/>
          <a:ln w="9525">
            <a:noFill/>
            <a:miter lim="800000"/>
            <a:headEnd/>
            <a:tailEnd/>
          </a:ln>
          <a:effectLst/>
        </p:spPr>
        <p:txBody>
          <a:bodyPr wrap="none">
            <a:spAutoFit/>
          </a:bodyPr>
          <a:lstStyle/>
          <a:p>
            <a:pPr>
              <a:spcBef>
                <a:spcPct val="0"/>
              </a:spcBef>
            </a:pPr>
            <a:r>
              <a:rPr kumimoji="1" lang="en-US" altLang="zh-CN" sz="2400" dirty="0" smtClean="0">
                <a:latin typeface="Arial" pitchFamily="34" charset="0"/>
                <a:ea typeface="宋体" pitchFamily="2" charset="-122"/>
              </a:rPr>
              <a:t>Yellow</a:t>
            </a:r>
            <a:r>
              <a:rPr kumimoji="1" lang="en-US" altLang="zh-CN" dirty="0" smtClean="0">
                <a:latin typeface="Arial" pitchFamily="34" charset="0"/>
              </a:rPr>
              <a:t>(</a:t>
            </a:r>
            <a:r>
              <a:rPr kumimoji="1" lang="zh-CN" altLang="en-US" dirty="0" smtClean="0">
                <a:latin typeface="Arial" pitchFamily="34" charset="0"/>
              </a:rPr>
              <a:t>黑</a:t>
            </a:r>
            <a:r>
              <a:rPr kumimoji="1" lang="en-US" altLang="zh-CN" dirty="0" smtClean="0">
                <a:latin typeface="Arial" pitchFamily="34" charset="0"/>
              </a:rPr>
              <a:t>-</a:t>
            </a:r>
            <a:r>
              <a:rPr kumimoji="1" lang="zh-CN" altLang="en-US" sz="2400" dirty="0" smtClean="0">
                <a:latin typeface="Arial" pitchFamily="34" charset="0"/>
                <a:ea typeface="宋体" pitchFamily="2" charset="-122"/>
              </a:rPr>
              <a:t>蓝</a:t>
            </a:r>
            <a:r>
              <a:rPr kumimoji="1" lang="en-US" altLang="zh-CN" sz="2400" dirty="0" smtClean="0">
                <a:latin typeface="Arial" pitchFamily="34" charset="0"/>
                <a:ea typeface="宋体" pitchFamily="2" charset="-122"/>
              </a:rPr>
              <a:t>)</a:t>
            </a:r>
            <a:endParaRPr kumimoji="1" lang="zh-CN" altLang="en-US" sz="2400" dirty="0">
              <a:latin typeface="Arial" pitchFamily="34" charset="0"/>
              <a:ea typeface="宋体" pitchFamily="2" charset="-122"/>
            </a:endParaRPr>
          </a:p>
        </p:txBody>
      </p:sp>
      <p:pic>
        <p:nvPicPr>
          <p:cNvPr id="7" name="Picture 6"/>
          <p:cNvPicPr>
            <a:picLocks noChangeAspect="1" noChangeArrowheads="1"/>
          </p:cNvPicPr>
          <p:nvPr/>
        </p:nvPicPr>
        <p:blipFill>
          <a:blip r:embed="rId3" cstate="print"/>
          <a:srcRect/>
          <a:stretch>
            <a:fillRect/>
          </a:stretch>
        </p:blipFill>
        <p:spPr bwMode="auto">
          <a:xfrm>
            <a:off x="7061200" y="2341017"/>
            <a:ext cx="863600" cy="503238"/>
          </a:xfrm>
          <a:prstGeom prst="rect">
            <a:avLst/>
          </a:prstGeom>
          <a:noFill/>
        </p:spPr>
      </p:pic>
      <p:pic>
        <p:nvPicPr>
          <p:cNvPr id="8" name="Picture 7"/>
          <p:cNvPicPr>
            <a:picLocks noChangeAspect="1" noChangeArrowheads="1"/>
          </p:cNvPicPr>
          <p:nvPr/>
        </p:nvPicPr>
        <p:blipFill>
          <a:blip r:embed="rId4" cstate="print"/>
          <a:srcRect/>
          <a:stretch>
            <a:fillRect/>
          </a:stretch>
        </p:blipFill>
        <p:spPr bwMode="auto">
          <a:xfrm>
            <a:off x="1612900" y="4217442"/>
            <a:ext cx="1503363" cy="1939925"/>
          </a:xfrm>
          <a:prstGeom prst="rect">
            <a:avLst/>
          </a:prstGeom>
          <a:noFill/>
        </p:spPr>
      </p:pic>
      <p:sp>
        <p:nvSpPr>
          <p:cNvPr id="9" name="Rectangle 8"/>
          <p:cNvSpPr>
            <a:spLocks noChangeArrowheads="1"/>
          </p:cNvSpPr>
          <p:nvPr/>
        </p:nvSpPr>
        <p:spPr bwMode="auto">
          <a:xfrm>
            <a:off x="3100388" y="5438230"/>
            <a:ext cx="2152192" cy="461665"/>
          </a:xfrm>
          <a:prstGeom prst="rect">
            <a:avLst/>
          </a:prstGeom>
          <a:noFill/>
          <a:ln w="9525">
            <a:noFill/>
            <a:miter lim="800000"/>
            <a:headEnd/>
            <a:tailEnd/>
          </a:ln>
          <a:effectLst/>
        </p:spPr>
        <p:txBody>
          <a:bodyPr wrap="none">
            <a:spAutoFit/>
          </a:bodyPr>
          <a:lstStyle/>
          <a:p>
            <a:r>
              <a:rPr kumimoji="1" lang="en-US" altLang="zh-CN" sz="2400" dirty="0" smtClean="0">
                <a:latin typeface="Arial" pitchFamily="34" charset="0"/>
                <a:ea typeface="宋体" pitchFamily="2" charset="-122"/>
              </a:rPr>
              <a:t>Yellow</a:t>
            </a:r>
            <a:r>
              <a:rPr kumimoji="1" lang="en-US" altLang="zh-CN" dirty="0" smtClean="0">
                <a:latin typeface="Arial" pitchFamily="34" charset="0"/>
              </a:rPr>
              <a:t> (</a:t>
            </a:r>
            <a:r>
              <a:rPr kumimoji="1" lang="zh-CN" altLang="en-US" dirty="0" smtClean="0">
                <a:latin typeface="Arial" pitchFamily="34" charset="0"/>
              </a:rPr>
              <a:t>黑</a:t>
            </a:r>
            <a:r>
              <a:rPr kumimoji="1" lang="en-US" altLang="zh-CN" dirty="0" smtClean="0">
                <a:latin typeface="Arial" pitchFamily="34" charset="0"/>
              </a:rPr>
              <a:t>-</a:t>
            </a:r>
            <a:r>
              <a:rPr kumimoji="1" lang="zh-CN" altLang="en-US" sz="2400" dirty="0" smtClean="0">
                <a:latin typeface="Arial" pitchFamily="34" charset="0"/>
                <a:ea typeface="宋体" pitchFamily="2" charset="-122"/>
              </a:rPr>
              <a:t>蓝</a:t>
            </a:r>
            <a:r>
              <a:rPr kumimoji="1" lang="en-US" altLang="zh-CN" sz="2400" dirty="0" smtClean="0">
                <a:latin typeface="Arial" pitchFamily="34" charset="0"/>
                <a:ea typeface="宋体" pitchFamily="2" charset="-122"/>
              </a:rPr>
              <a:t>)</a:t>
            </a:r>
            <a:endParaRPr kumimoji="1" lang="zh-CN" altLang="en-US" sz="2400" dirty="0">
              <a:latin typeface="Arial" pitchFamily="34" charset="0"/>
              <a:ea typeface="宋体" pitchFamily="2" charset="-122"/>
            </a:endParaRPr>
          </a:p>
        </p:txBody>
      </p:sp>
      <p:sp>
        <p:nvSpPr>
          <p:cNvPr id="10" name="Rectangle 9"/>
          <p:cNvSpPr>
            <a:spLocks noChangeArrowheads="1"/>
          </p:cNvSpPr>
          <p:nvPr/>
        </p:nvSpPr>
        <p:spPr bwMode="auto">
          <a:xfrm>
            <a:off x="3100388" y="4430167"/>
            <a:ext cx="1949573" cy="461665"/>
          </a:xfrm>
          <a:prstGeom prst="rect">
            <a:avLst/>
          </a:prstGeom>
          <a:noFill/>
          <a:ln w="9525">
            <a:noFill/>
            <a:miter lim="800000"/>
            <a:headEnd/>
            <a:tailEnd/>
          </a:ln>
          <a:effectLst/>
        </p:spPr>
        <p:txBody>
          <a:bodyPr wrap="none">
            <a:spAutoFit/>
          </a:bodyPr>
          <a:lstStyle/>
          <a:p>
            <a:r>
              <a:rPr kumimoji="1" lang="en-US" altLang="zh-CN" sz="2400" dirty="0" smtClean="0">
                <a:latin typeface="Arial" pitchFamily="34" charset="0"/>
                <a:ea typeface="宋体" pitchFamily="2" charset="-122"/>
              </a:rPr>
              <a:t>Cyan</a:t>
            </a:r>
            <a:r>
              <a:rPr kumimoji="1" lang="en-US" altLang="zh-CN" dirty="0" smtClean="0">
                <a:latin typeface="Arial" pitchFamily="34" charset="0"/>
              </a:rPr>
              <a:t> (</a:t>
            </a:r>
            <a:r>
              <a:rPr kumimoji="1" lang="zh-CN" altLang="en-US" dirty="0" smtClean="0">
                <a:latin typeface="Arial" pitchFamily="34" charset="0"/>
              </a:rPr>
              <a:t>黑</a:t>
            </a:r>
            <a:r>
              <a:rPr kumimoji="1" lang="en-US" altLang="zh-CN" dirty="0" smtClean="0">
                <a:latin typeface="Arial" pitchFamily="34" charset="0"/>
              </a:rPr>
              <a:t>-</a:t>
            </a:r>
            <a:r>
              <a:rPr kumimoji="1" lang="zh-CN" altLang="en-US" sz="2400" dirty="0" smtClean="0">
                <a:latin typeface="Arial" pitchFamily="34" charset="0"/>
                <a:ea typeface="宋体" pitchFamily="2" charset="-122"/>
              </a:rPr>
              <a:t>红</a:t>
            </a:r>
            <a:r>
              <a:rPr kumimoji="1" lang="en-US" altLang="zh-CN" sz="2400" dirty="0" smtClean="0">
                <a:latin typeface="Arial" pitchFamily="34" charset="0"/>
                <a:ea typeface="宋体" pitchFamily="2" charset="-122"/>
              </a:rPr>
              <a:t>)</a:t>
            </a:r>
            <a:endParaRPr kumimoji="1" lang="zh-CN" altLang="en-US" sz="2400" dirty="0">
              <a:latin typeface="Arial" pitchFamily="34" charset="0"/>
              <a:ea typeface="宋体" pitchFamily="2" charset="-122"/>
            </a:endParaRPr>
          </a:p>
        </p:txBody>
      </p:sp>
      <p:pic>
        <p:nvPicPr>
          <p:cNvPr id="11" name="Picture 10"/>
          <p:cNvPicPr>
            <a:picLocks noChangeAspect="1" noChangeArrowheads="1"/>
          </p:cNvPicPr>
          <p:nvPr/>
        </p:nvPicPr>
        <p:blipFill>
          <a:blip r:embed="rId5" cstate="print"/>
          <a:srcRect/>
          <a:stretch>
            <a:fillRect/>
          </a:stretch>
        </p:blipFill>
        <p:spPr bwMode="auto">
          <a:xfrm>
            <a:off x="7061200" y="4861967"/>
            <a:ext cx="863600" cy="469900"/>
          </a:xfrm>
          <a:prstGeom prst="rect">
            <a:avLst/>
          </a:prstGeom>
          <a:noFill/>
        </p:spPr>
      </p:pic>
      <p:graphicFrame>
        <p:nvGraphicFramePr>
          <p:cNvPr id="12" name="Object 11"/>
          <p:cNvGraphicFramePr>
            <a:graphicFrameLocks noChangeAspect="1"/>
          </p:cNvGraphicFramePr>
          <p:nvPr/>
        </p:nvGraphicFramePr>
        <p:xfrm>
          <a:off x="5260975" y="2053680"/>
          <a:ext cx="1439863" cy="1028700"/>
        </p:xfrm>
        <a:graphic>
          <a:graphicData uri="http://schemas.openxmlformats.org/presentationml/2006/ole">
            <p:oleObj spid="_x0000_s417794" name="Equation" r:id="rId6" imgW="355320" imgH="253800" progId="">
              <p:embed/>
            </p:oleObj>
          </a:graphicData>
        </a:graphic>
      </p:graphicFrame>
      <p:graphicFrame>
        <p:nvGraphicFramePr>
          <p:cNvPr id="13" name="Object 12"/>
          <p:cNvGraphicFramePr>
            <a:graphicFrameLocks noChangeAspect="1"/>
          </p:cNvGraphicFramePr>
          <p:nvPr/>
        </p:nvGraphicFramePr>
        <p:xfrm>
          <a:off x="4611688" y="3133180"/>
          <a:ext cx="2087562" cy="1490662"/>
        </p:xfrm>
        <a:graphic>
          <a:graphicData uri="http://schemas.openxmlformats.org/presentationml/2006/ole">
            <p:oleObj spid="_x0000_s417795" name="Equation" r:id="rId7" imgW="355320" imgH="253800" progId="">
              <p:embed/>
            </p:oleObj>
          </a:graphicData>
        </a:graphic>
      </p:graphicFrame>
      <p:graphicFrame>
        <p:nvGraphicFramePr>
          <p:cNvPr id="14" name="Object 13"/>
          <p:cNvGraphicFramePr>
            <a:graphicFrameLocks noChangeAspect="1"/>
          </p:cNvGraphicFramePr>
          <p:nvPr/>
        </p:nvGraphicFramePr>
        <p:xfrm>
          <a:off x="5260975" y="4646067"/>
          <a:ext cx="1439863" cy="1028700"/>
        </p:xfrm>
        <a:graphic>
          <a:graphicData uri="http://schemas.openxmlformats.org/presentationml/2006/ole">
            <p:oleObj spid="_x0000_s417796" name="Equation" r:id="rId8" imgW="355320" imgH="253800" progId="">
              <p:embed/>
            </p:oleObj>
          </a:graphicData>
        </a:graphic>
      </p:graphicFrame>
      <p:pic>
        <p:nvPicPr>
          <p:cNvPr id="15" name="Picture 14"/>
          <p:cNvPicPr>
            <a:picLocks noChangeAspect="1" noChangeArrowheads="1"/>
          </p:cNvPicPr>
          <p:nvPr/>
        </p:nvPicPr>
        <p:blipFill>
          <a:blip r:embed="rId9" cstate="print"/>
          <a:srcRect/>
          <a:stretch>
            <a:fillRect/>
          </a:stretch>
        </p:blipFill>
        <p:spPr bwMode="auto">
          <a:xfrm>
            <a:off x="1331913" y="1556792"/>
            <a:ext cx="1593850" cy="1943100"/>
          </a:xfrm>
          <a:prstGeom prst="rect">
            <a:avLst/>
          </a:prstGeom>
          <a:noFill/>
        </p:spPr>
      </p:pic>
      <p:pic>
        <p:nvPicPr>
          <p:cNvPr id="16" name="Picture 15"/>
          <p:cNvPicPr>
            <a:picLocks noChangeAspect="1" noChangeArrowheads="1"/>
          </p:cNvPicPr>
          <p:nvPr/>
        </p:nvPicPr>
        <p:blipFill>
          <a:blip r:embed="rId10" cstate="print"/>
          <a:srcRect/>
          <a:stretch>
            <a:fillRect/>
          </a:stretch>
        </p:blipFill>
        <p:spPr bwMode="auto">
          <a:xfrm>
            <a:off x="7061200" y="3564980"/>
            <a:ext cx="863600" cy="504825"/>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多媒体信号处理的框架</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65922" name="Picture 2"/>
          <p:cNvPicPr>
            <a:picLocks noChangeAspect="1" noChangeArrowheads="1"/>
          </p:cNvPicPr>
          <p:nvPr/>
        </p:nvPicPr>
        <p:blipFill>
          <a:blip r:embed="rId2" cstate="print"/>
          <a:srcRect/>
          <a:stretch>
            <a:fillRect/>
          </a:stretch>
        </p:blipFill>
        <p:spPr bwMode="auto">
          <a:xfrm>
            <a:off x="1095375" y="1712020"/>
            <a:ext cx="7347268" cy="423726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相减混色</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313"/>
          <p:cNvGraphicFramePr>
            <a:graphicFrameLocks/>
          </p:cNvGraphicFramePr>
          <p:nvPr/>
        </p:nvGraphicFramePr>
        <p:xfrm>
          <a:off x="1403648" y="2060848"/>
          <a:ext cx="3810000" cy="3541397"/>
        </p:xfrm>
        <a:graphic>
          <a:graphicData uri="http://schemas.openxmlformats.org/drawingml/2006/table">
            <a:tbl>
              <a:tblPr/>
              <a:tblGrid>
                <a:gridCol w="971550"/>
                <a:gridCol w="1017588"/>
                <a:gridCol w="906462"/>
                <a:gridCol w="914400"/>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C(</a:t>
                      </a: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青色</a:t>
                      </a: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M(</a:t>
                      </a: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品红</a:t>
                      </a: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Y(</a:t>
                      </a: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黄色</a:t>
                      </a: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相减色</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白</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32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黄</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品红</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红</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青</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绿</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蓝</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楷体_GB2312" pitchFamily="49" charset="-122"/>
                          <a:ea typeface="楷体_GB2312" pitchFamily="49" charset="-122"/>
                        </a:rPr>
                        <a:t>黑</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6" name="Picture 303"/>
          <p:cNvPicPr>
            <a:picLocks noGrp="1" noChangeAspect="1" noChangeArrowheads="1"/>
          </p:cNvPicPr>
          <p:nvPr>
            <p:ph idx="1"/>
          </p:nvPr>
        </p:nvPicPr>
        <p:blipFill>
          <a:blip r:embed="rId2" cstate="print"/>
          <a:srcRect/>
          <a:stretch>
            <a:fillRect/>
          </a:stretch>
        </p:blipFill>
        <p:spPr bwMode="auto">
          <a:xfrm>
            <a:off x="5652120" y="2204864"/>
            <a:ext cx="3153054" cy="3096344"/>
          </a:xfrm>
          <a:prstGeom prst="rect">
            <a:avLst/>
          </a:prstGeom>
          <a:noFill/>
          <a:ln w="9525">
            <a:noFill/>
            <a:miter lim="800000"/>
            <a:headEnd/>
            <a:tailEnd/>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dirty="0" smtClean="0">
                <a:ea typeface="宋体" pitchFamily="2" charset="-122"/>
              </a:rPr>
              <a:t>三基色及其补色</a:t>
            </a:r>
          </a:p>
        </p:txBody>
      </p:sp>
      <p:sp>
        <p:nvSpPr>
          <p:cNvPr id="29699" name="内容占位符 2"/>
          <p:cNvSpPr>
            <a:spLocks noGrp="1"/>
          </p:cNvSpPr>
          <p:nvPr>
            <p:ph idx="1"/>
          </p:nvPr>
        </p:nvSpPr>
        <p:spPr>
          <a:xfrm>
            <a:off x="323528" y="1124744"/>
            <a:ext cx="8568952" cy="4700588"/>
          </a:xfrm>
        </p:spPr>
        <p:txBody>
          <a:bodyPr/>
          <a:lstStyle/>
          <a:p>
            <a:r>
              <a:rPr lang="zh-TW" altLang="en-US" sz="2800" dirty="0" smtClean="0">
                <a:latin typeface="Arial" charset="0"/>
              </a:rPr>
              <a:t>我们称青色、品红和黄色为红、绿、蓝三色的补色</a:t>
            </a:r>
            <a:endParaRPr lang="zh-CN" altLang="en-US" sz="2800" dirty="0" smtClean="0">
              <a:latin typeface="Arial" charset="0"/>
            </a:endParaRPr>
          </a:p>
          <a:p>
            <a:r>
              <a:rPr lang="zh-TW" altLang="en-US" sz="2800" dirty="0" smtClean="0">
                <a:latin typeface="Arial" charset="0"/>
              </a:rPr>
              <a:t>红色</a:t>
            </a:r>
            <a:r>
              <a:rPr lang="en-US" altLang="zh-CN" sz="2800" dirty="0" smtClean="0">
                <a:latin typeface="Arial" charset="0"/>
              </a:rPr>
              <a:t>+</a:t>
            </a:r>
            <a:r>
              <a:rPr lang="zh-TW" altLang="en-US" sz="2800" dirty="0" smtClean="0">
                <a:latin typeface="Arial" charset="0"/>
              </a:rPr>
              <a:t>青色</a:t>
            </a:r>
            <a:r>
              <a:rPr lang="en-US" altLang="zh-CN" sz="2800" dirty="0" smtClean="0">
                <a:latin typeface="Arial" charset="0"/>
              </a:rPr>
              <a:t>=</a:t>
            </a:r>
            <a:r>
              <a:rPr lang="zh-TW" altLang="en-US" sz="2800" dirty="0" smtClean="0">
                <a:latin typeface="Arial" charset="0"/>
              </a:rPr>
              <a:t>绿色</a:t>
            </a:r>
            <a:r>
              <a:rPr lang="en-US" altLang="zh-CN" sz="2800" dirty="0" smtClean="0">
                <a:latin typeface="Arial" charset="0"/>
              </a:rPr>
              <a:t>+</a:t>
            </a:r>
            <a:r>
              <a:rPr lang="zh-TW" altLang="en-US" sz="2800" dirty="0" smtClean="0">
                <a:latin typeface="Arial" charset="0"/>
              </a:rPr>
              <a:t>品红</a:t>
            </a:r>
            <a:r>
              <a:rPr lang="en-US" altLang="zh-CN" sz="2800" dirty="0" smtClean="0">
                <a:latin typeface="Arial" charset="0"/>
              </a:rPr>
              <a:t>= </a:t>
            </a:r>
            <a:r>
              <a:rPr lang="zh-TW" altLang="en-US" sz="2800" dirty="0" smtClean="0">
                <a:latin typeface="Arial" charset="0"/>
              </a:rPr>
              <a:t>蓝色</a:t>
            </a:r>
            <a:r>
              <a:rPr lang="en-US" altLang="zh-CN" sz="2800" dirty="0" smtClean="0">
                <a:latin typeface="Arial" charset="0"/>
              </a:rPr>
              <a:t>+</a:t>
            </a:r>
            <a:r>
              <a:rPr lang="zh-TW" altLang="en-US" sz="2800" dirty="0" smtClean="0">
                <a:latin typeface="Arial" charset="0"/>
              </a:rPr>
              <a:t>黄色</a:t>
            </a:r>
            <a:r>
              <a:rPr lang="en-US" altLang="zh-CN" sz="2800" dirty="0" smtClean="0">
                <a:latin typeface="Arial" charset="0"/>
              </a:rPr>
              <a:t>= </a:t>
            </a:r>
            <a:r>
              <a:rPr lang="zh-TW" altLang="en-US" sz="2800" dirty="0" smtClean="0">
                <a:latin typeface="Arial" charset="0"/>
              </a:rPr>
              <a:t>白色</a:t>
            </a:r>
          </a:p>
          <a:p>
            <a:pPr eaLnBrk="1" hangingPunct="1"/>
            <a:r>
              <a:rPr lang="zh-CN" altLang="en-US" sz="2800" dirty="0" smtClean="0">
                <a:latin typeface="Arial" charset="0"/>
              </a:rPr>
              <a:t>相加混色和相减混色之间成对出现互补色</a:t>
            </a:r>
            <a:endParaRPr lang="en-US" altLang="zh-CN" sz="2800" dirty="0" smtClean="0">
              <a:latin typeface="Arial" charset="0"/>
            </a:endParaRPr>
          </a:p>
          <a:p>
            <a:pPr eaLnBrk="1" hangingPunct="1"/>
            <a:r>
              <a:rPr lang="zh-CN" altLang="en-US" sz="2800" dirty="0" smtClean="0">
                <a:latin typeface="Arial" charset="0"/>
              </a:rPr>
              <a:t>利用它们之间的关系，可把显示的颜色转换成打印的颜色</a:t>
            </a:r>
          </a:p>
          <a:p>
            <a:pPr eaLnBrk="1" hangingPunct="1"/>
            <a:r>
              <a:rPr lang="zh-CN" altLang="en-US" sz="2800" dirty="0" smtClean="0">
                <a:latin typeface="Arial" charset="0"/>
              </a:rPr>
              <a:t>在</a:t>
            </a:r>
            <a:r>
              <a:rPr lang="en-US" altLang="zh-CN" sz="2800" dirty="0" smtClean="0">
                <a:latin typeface="Arial" charset="0"/>
              </a:rPr>
              <a:t>RGB</a:t>
            </a:r>
            <a:r>
              <a:rPr lang="zh-CN" altLang="en-US" sz="2800" dirty="0" smtClean="0">
                <a:latin typeface="Arial" charset="0"/>
              </a:rPr>
              <a:t>中的颜色值为</a:t>
            </a:r>
            <a:r>
              <a:rPr lang="en-US" altLang="zh-CN" sz="2800" dirty="0" smtClean="0">
                <a:latin typeface="Arial" charset="0"/>
              </a:rPr>
              <a:t>1</a:t>
            </a:r>
            <a:r>
              <a:rPr lang="zh-CN" altLang="en-US" sz="2800" dirty="0" smtClean="0">
                <a:latin typeface="Arial" charset="0"/>
              </a:rPr>
              <a:t>的地方，在</a:t>
            </a:r>
            <a:r>
              <a:rPr lang="en-US" altLang="zh-CN" sz="2800" dirty="0" smtClean="0">
                <a:latin typeface="Arial" charset="0"/>
              </a:rPr>
              <a:t>CMY</a:t>
            </a:r>
            <a:r>
              <a:rPr lang="zh-CN" altLang="en-US" sz="2800" dirty="0" smtClean="0">
                <a:latin typeface="Arial" charset="0"/>
              </a:rPr>
              <a:t>对应的位置上，其颜色值为</a:t>
            </a:r>
            <a:r>
              <a:rPr lang="en-US" altLang="zh-CN" sz="2800" dirty="0" smtClean="0">
                <a:latin typeface="Arial" charset="0"/>
              </a:rPr>
              <a:t>0</a:t>
            </a:r>
            <a:r>
              <a:rPr lang="zh-CN" altLang="en-US" sz="2800" dirty="0" smtClean="0">
                <a:latin typeface="Arial" charset="0"/>
              </a:rPr>
              <a:t>。例如，</a:t>
            </a:r>
            <a:r>
              <a:rPr lang="en-US" altLang="zh-CN" sz="2800" dirty="0" smtClean="0">
                <a:latin typeface="Arial" charset="0"/>
              </a:rPr>
              <a:t>RGB</a:t>
            </a:r>
            <a:r>
              <a:rPr lang="zh-CN" altLang="en-US" sz="2800" dirty="0" smtClean="0">
                <a:latin typeface="Arial" charset="0"/>
              </a:rPr>
              <a:t>为</a:t>
            </a:r>
            <a:r>
              <a:rPr lang="en-US" altLang="zh-CN" sz="2800" dirty="0" smtClean="0">
                <a:latin typeface="Arial" charset="0"/>
              </a:rPr>
              <a:t>0∶1∶0</a:t>
            </a:r>
            <a:r>
              <a:rPr lang="zh-CN" altLang="en-US" sz="2800" dirty="0" smtClean="0">
                <a:latin typeface="Arial" charset="0"/>
              </a:rPr>
              <a:t>时，对应</a:t>
            </a:r>
            <a:r>
              <a:rPr lang="en-US" altLang="zh-CN" sz="2800" dirty="0" smtClean="0">
                <a:latin typeface="Arial" charset="0"/>
              </a:rPr>
              <a:t>CMY</a:t>
            </a:r>
            <a:r>
              <a:rPr lang="zh-CN" altLang="en-US" sz="2800" dirty="0" smtClean="0">
                <a:latin typeface="Arial" charset="0"/>
              </a:rPr>
              <a:t>为</a:t>
            </a:r>
            <a:r>
              <a:rPr lang="en-US" altLang="zh-CN" sz="2800" dirty="0" smtClean="0">
                <a:latin typeface="Arial" charset="0"/>
              </a:rPr>
              <a:t>1∶0∶1</a:t>
            </a:r>
            <a:endParaRPr lang="en-US" altLang="zh-TW" sz="2800" dirty="0" smtClean="0">
              <a:latin typeface="Arial" charset="0"/>
            </a:endParaRPr>
          </a:p>
          <a:p>
            <a:endParaRPr lang="zh-CN" altLang="en-US" sz="2800" dirty="0" smtClean="0">
              <a:ea typeface="宋体" pitchFamily="2" charset="-122"/>
            </a:endParaRPr>
          </a:p>
        </p:txBody>
      </p:sp>
      <p:sp>
        <p:nvSpPr>
          <p:cNvPr id="29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相加色与相减色的关系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232"/>
          <p:cNvGraphicFramePr>
            <a:graphicFrameLocks noGrp="1"/>
          </p:cNvGraphicFramePr>
          <p:nvPr>
            <p:ph sz="half" idx="4294967295"/>
          </p:nvPr>
        </p:nvGraphicFramePr>
        <p:xfrm>
          <a:off x="1043608" y="1268756"/>
          <a:ext cx="6552728" cy="4912612"/>
        </p:xfrm>
        <a:graphic>
          <a:graphicData uri="http://schemas.openxmlformats.org/drawingml/2006/table">
            <a:tbl>
              <a:tblPr/>
              <a:tblGrid>
                <a:gridCol w="2395665"/>
                <a:gridCol w="2328097"/>
                <a:gridCol w="1828966"/>
              </a:tblGrid>
              <a:tr h="90231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_GB2312" pitchFamily="49" charset="-122"/>
                          <a:ea typeface="楷体_GB2312" pitchFamily="49" charset="-122"/>
                        </a:rPr>
                        <a:t>相加混色</a:t>
                      </a: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(RGB)</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_GB2312" pitchFamily="49" charset="-122"/>
                          <a:ea typeface="楷体_GB2312" pitchFamily="49" charset="-122"/>
                        </a:rPr>
                        <a:t>相减混色</a:t>
                      </a: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(CMY)</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生成的颜色</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黑</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蓝</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绿</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青</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红</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品红</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110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001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黄</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111</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000</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楷体_GB2312" pitchFamily="49" charset="-122"/>
                          <a:ea typeface="楷体_GB2312" pitchFamily="49" charset="-122"/>
                        </a:rPr>
                        <a:t>白</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en-US" altLang="zh-CN" dirty="0" smtClean="0">
                <a:ea typeface="宋体" pitchFamily="2" charset="-122"/>
              </a:rPr>
              <a:t>HSI</a:t>
            </a:r>
            <a:r>
              <a:rPr lang="zh-CN" altLang="en-US" dirty="0" smtClean="0">
                <a:ea typeface="宋体" pitchFamily="2" charset="-122"/>
              </a:rPr>
              <a:t>颜色模型</a:t>
            </a:r>
          </a:p>
        </p:txBody>
      </p:sp>
      <p:sp>
        <p:nvSpPr>
          <p:cNvPr id="34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4821" name="Picture 6"/>
          <p:cNvPicPr>
            <a:picLocks noChangeAspect="1" noChangeArrowheads="1"/>
          </p:cNvPicPr>
          <p:nvPr/>
        </p:nvPicPr>
        <p:blipFill>
          <a:blip r:embed="rId2" cstate="print"/>
          <a:srcRect/>
          <a:stretch>
            <a:fillRect/>
          </a:stretch>
        </p:blipFill>
        <p:spPr bwMode="auto">
          <a:xfrm>
            <a:off x="1071562" y="3600450"/>
            <a:ext cx="2420317" cy="3042204"/>
          </a:xfrm>
          <a:prstGeom prst="rect">
            <a:avLst/>
          </a:prstGeom>
          <a:noFill/>
          <a:ln w="9525">
            <a:noFill/>
            <a:miter lim="800000"/>
            <a:headEnd/>
            <a:tailEnd/>
          </a:ln>
        </p:spPr>
      </p:pic>
      <p:pic>
        <p:nvPicPr>
          <p:cNvPr id="34822" name="Picture 5"/>
          <p:cNvPicPr>
            <a:picLocks noChangeAspect="1" noChangeArrowheads="1"/>
          </p:cNvPicPr>
          <p:nvPr/>
        </p:nvPicPr>
        <p:blipFill>
          <a:blip r:embed="rId3" cstate="print"/>
          <a:srcRect/>
          <a:stretch>
            <a:fillRect/>
          </a:stretch>
        </p:blipFill>
        <p:spPr bwMode="auto">
          <a:xfrm>
            <a:off x="5572125" y="3497263"/>
            <a:ext cx="2357438" cy="2817812"/>
          </a:xfrm>
          <a:prstGeom prst="rect">
            <a:avLst/>
          </a:prstGeom>
          <a:noFill/>
          <a:ln w="9525">
            <a:noFill/>
            <a:miter lim="800000"/>
            <a:headEnd/>
            <a:tailEnd/>
          </a:ln>
        </p:spPr>
      </p:pic>
      <p:sp>
        <p:nvSpPr>
          <p:cNvPr id="8" name="内容占位符 2"/>
          <p:cNvSpPr txBox="1">
            <a:spLocks/>
          </p:cNvSpPr>
          <p:nvPr/>
        </p:nvSpPr>
        <p:spPr bwMode="gray">
          <a:xfrm>
            <a:off x="1066800" y="1052736"/>
            <a:ext cx="7620000" cy="2561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rPr>
              <a:t>圆锥的轴线：亮度值</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a:t>
            </a:r>
            <a:r>
              <a:rPr kumimoji="0" lang="en-US" altLang="zh-CN" sz="2400" b="1" i="0" u="none" strike="noStrike" kern="0" cap="none" spc="0" normalizeH="0" baseline="0" noProof="0" dirty="0" smtClean="0">
                <a:ln>
                  <a:noFill/>
                </a:ln>
                <a:solidFill>
                  <a:schemeClr val="tx1"/>
                </a:solidFill>
                <a:effectLst/>
                <a:uLnTx/>
                <a:uFillTx/>
                <a:latin typeface="+mn-lt"/>
                <a:ea typeface="宋体" pitchFamily="2" charset="-122"/>
                <a:cs typeface="+mn-cs"/>
              </a:rPr>
              <a:t> intensity </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a:t>
            </a: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rPr>
              <a:t> ，沿着圆锥轴线上的点表示完全不饱和的颜色。按照不同的灰度等级，最亮点为纯白色，最暗点为纯黑色</a:t>
            </a:r>
            <a:endParaRPr kumimoji="0" lang="en-US" altLang="zh-CN"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rPr>
              <a:t>圆锥截面的圆周：</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 色调（</a:t>
            </a:r>
            <a:r>
              <a:rPr kumimoji="0" lang="en-US" altLang="zh-CN" sz="2400" b="1" i="0" u="none" strike="noStrike" kern="0" cap="none" spc="0" normalizeH="0" baseline="0" noProof="0" dirty="0" smtClean="0">
                <a:ln>
                  <a:noFill/>
                </a:ln>
                <a:solidFill>
                  <a:schemeClr val="tx1"/>
                </a:solidFill>
                <a:effectLst/>
                <a:uLnTx/>
                <a:uFillTx/>
                <a:latin typeface="+mn-lt"/>
                <a:ea typeface="宋体" pitchFamily="2" charset="-122"/>
                <a:cs typeface="+mn-cs"/>
              </a:rPr>
              <a:t>hue</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a:t>
            </a: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rPr>
              <a:t>一圈上的颜色为完全饱和的纯颜色</a:t>
            </a:r>
            <a:endParaRPr kumimoji="0" lang="en-US" altLang="zh-CN"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rPr>
              <a:t>圆锥截面的半径：</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饱和度（</a:t>
            </a:r>
            <a:r>
              <a:rPr kumimoji="0" lang="en-US" altLang="zh-CN" sz="2400" b="1" i="0" u="none" strike="noStrike" kern="0" cap="none" spc="0" normalizeH="0" baseline="0" noProof="0" dirty="0" smtClean="0">
                <a:ln>
                  <a:noFill/>
                </a:ln>
                <a:solidFill>
                  <a:schemeClr val="tx1"/>
                </a:solidFill>
                <a:effectLst/>
                <a:uLnTx/>
                <a:uFillTx/>
                <a:latin typeface="+mn-lt"/>
                <a:ea typeface="宋体" pitchFamily="2" charset="-122"/>
                <a:cs typeface="+mn-cs"/>
              </a:rPr>
              <a:t>saturation</a:t>
            </a:r>
            <a:r>
              <a:rPr kumimoji="0" lang="zh-CN" altLang="en-US" sz="2400" b="1" i="0" u="none" strike="noStrike" kern="0" cap="none" spc="0" normalizeH="0" baseline="0" noProof="0" dirty="0" smtClean="0">
                <a:ln>
                  <a:noFill/>
                </a:ln>
                <a:solidFill>
                  <a:schemeClr val="tx1"/>
                </a:solidFill>
                <a:effectLst/>
                <a:uLnTx/>
                <a:uFillTx/>
                <a:latin typeface="+mn-lt"/>
                <a:ea typeface="宋体" pitchFamily="2" charset="-122"/>
                <a:cs typeface="+mn-cs"/>
              </a:rPr>
              <a:t>）</a:t>
            </a:r>
            <a:endParaRPr kumimoji="0" lang="en-US" altLang="zh-CN" sz="2400" b="1" i="0" u="none" strike="noStrike" kern="0" cap="none" spc="0" normalizeH="0" baseline="0" noProof="0" dirty="0" smtClean="0">
              <a:ln>
                <a:noFill/>
              </a:ln>
              <a:solidFill>
                <a:schemeClr val="tx1"/>
              </a:solidFill>
              <a:effectLst/>
              <a:uLnTx/>
              <a:uFillTx/>
              <a:latin typeface="宋体" pitchFamily="2" charset="-122"/>
              <a:ea typeface="宋体"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色度与饱和度的图示理解</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b="25856"/>
          <a:stretch>
            <a:fillRect/>
          </a:stretch>
        </p:blipFill>
        <p:spPr bwMode="auto">
          <a:xfrm>
            <a:off x="1763688" y="1124744"/>
            <a:ext cx="5909800" cy="3600400"/>
          </a:xfrm>
          <a:prstGeom prst="rect">
            <a:avLst/>
          </a:prstGeom>
          <a:noFill/>
          <a:ln w="9525">
            <a:noFill/>
            <a:miter lim="800000"/>
            <a:headEnd/>
            <a:tailEnd/>
          </a:ln>
          <a:effectLst/>
        </p:spPr>
      </p:pic>
      <p:sp>
        <p:nvSpPr>
          <p:cNvPr id="7" name="内容占位符 2"/>
          <p:cNvSpPr txBox="1">
            <a:spLocks/>
          </p:cNvSpPr>
          <p:nvPr/>
        </p:nvSpPr>
        <p:spPr bwMode="gray">
          <a:xfrm>
            <a:off x="467544" y="4872608"/>
            <a:ext cx="8424936" cy="12926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dirty="0" smtClean="0">
                <a:cs typeface="Times New Roman" pitchFamily="18" charset="0"/>
              </a:rPr>
              <a:t>色度由某颜色点和亮度轴连线与红颜色轴间的角度表示</a:t>
            </a:r>
            <a:endParaRPr lang="en-US" altLang="zh-CN" dirty="0" smtClean="0">
              <a:cs typeface="Times New Roman" pitchFamily="18" charset="0"/>
            </a:endParaRPr>
          </a:p>
          <a:p>
            <a:pPr marL="342900" lvl="0" indent="-342900" eaLnBrk="0" hangingPunct="0">
              <a:spcBef>
                <a:spcPct val="20000"/>
              </a:spcBef>
              <a:buClr>
                <a:schemeClr val="tx2"/>
              </a:buClr>
              <a:buFont typeface="Wingdings" pitchFamily="2" charset="2"/>
              <a:buChar char="v"/>
            </a:pPr>
            <a:r>
              <a:rPr lang="zh-CN" altLang="en-US" dirty="0" smtClean="0">
                <a:cs typeface="Times New Roman" pitchFamily="18" charset="0"/>
              </a:rPr>
              <a:t>反映了该颜色最接近红光的程度，或者其波长与红光谱波长间的差。例如，</a:t>
            </a:r>
            <a:r>
              <a:rPr lang="en-US" altLang="zh-CN" dirty="0" smtClean="0">
                <a:cs typeface="Times New Roman" pitchFamily="18" charset="0"/>
              </a:rPr>
              <a:t>0</a:t>
            </a:r>
            <a:r>
              <a:rPr lang="en-US" altLang="zh-CN" baseline="30000" dirty="0" smtClean="0">
                <a:cs typeface="Times New Roman" pitchFamily="18" charset="0"/>
              </a:rPr>
              <a:t>o</a:t>
            </a:r>
            <a:r>
              <a:rPr lang="zh-CN" altLang="en-US" dirty="0" smtClean="0">
                <a:cs typeface="Times New Roman" pitchFamily="18" charset="0"/>
              </a:rPr>
              <a:t>为红色，</a:t>
            </a:r>
            <a:r>
              <a:rPr lang="en-US" altLang="zh-CN" dirty="0" smtClean="0">
                <a:cs typeface="Times New Roman" pitchFamily="18" charset="0"/>
              </a:rPr>
              <a:t>120</a:t>
            </a:r>
            <a:r>
              <a:rPr lang="en-US" altLang="zh-CN" baseline="30000" dirty="0" smtClean="0">
                <a:cs typeface="Times New Roman" pitchFamily="18" charset="0"/>
              </a:rPr>
              <a:t>o</a:t>
            </a:r>
            <a:r>
              <a:rPr lang="zh-CN" altLang="en-US" dirty="0" smtClean="0">
                <a:cs typeface="Times New Roman" pitchFamily="18" charset="0"/>
              </a:rPr>
              <a:t>为绿色，</a:t>
            </a:r>
            <a:r>
              <a:rPr lang="en-US" altLang="zh-CN" dirty="0" smtClean="0">
                <a:cs typeface="Times New Roman" pitchFamily="18" charset="0"/>
              </a:rPr>
              <a:t>240</a:t>
            </a:r>
            <a:r>
              <a:rPr lang="en-US" altLang="zh-CN" baseline="30000" dirty="0" smtClean="0">
                <a:cs typeface="Times New Roman" pitchFamily="18" charset="0"/>
              </a:rPr>
              <a:t>o</a:t>
            </a:r>
            <a:r>
              <a:rPr lang="zh-CN" altLang="en-US" dirty="0" smtClean="0">
                <a:cs typeface="Times New Roman" pitchFamily="18" charset="0"/>
              </a:rPr>
              <a:t>为蓝色</a:t>
            </a: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亮度效果示意图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7" name="Group 5"/>
          <p:cNvGrpSpPr>
            <a:grpSpLocks/>
          </p:cNvGrpSpPr>
          <p:nvPr/>
        </p:nvGrpSpPr>
        <p:grpSpPr bwMode="auto">
          <a:xfrm>
            <a:off x="2413000" y="3284984"/>
            <a:ext cx="4321175" cy="2160588"/>
            <a:chOff x="1383" y="2840"/>
            <a:chExt cx="2722" cy="1361"/>
          </a:xfrm>
        </p:grpSpPr>
        <p:sp>
          <p:nvSpPr>
            <p:cNvPr id="8" name="Rectangle 6"/>
            <p:cNvSpPr>
              <a:spLocks noChangeArrowheads="1"/>
            </p:cNvSpPr>
            <p:nvPr/>
          </p:nvSpPr>
          <p:spPr bwMode="auto">
            <a:xfrm>
              <a:off x="2744" y="2840"/>
              <a:ext cx="1361" cy="1360"/>
            </a:xfrm>
            <a:prstGeom prst="rect">
              <a:avLst/>
            </a:prstGeom>
            <a:gradFill rotWithShape="1">
              <a:gsLst>
                <a:gs pos="0">
                  <a:srgbClr val="FF0000"/>
                </a:gs>
                <a:gs pos="100000">
                  <a:srgbClr val="FF0000">
                    <a:gamma/>
                    <a:tint val="0"/>
                    <a:invGamma/>
                  </a:srgbClr>
                </a:gs>
              </a:gsLst>
              <a:lin ang="0" scaled="1"/>
            </a:gradFill>
            <a:ln w="9525">
              <a:solidFill>
                <a:schemeClr val="tx1"/>
              </a:solidFill>
              <a:miter lim="800000"/>
              <a:headEnd/>
              <a:tailEnd/>
            </a:ln>
            <a:effectLst/>
          </p:spPr>
          <p:txBody>
            <a:bodyPr wrap="none" anchor="ctr"/>
            <a:lstStyle/>
            <a:p>
              <a:endParaRPr lang="zh-CN" altLang="en-US"/>
            </a:p>
          </p:txBody>
        </p:sp>
        <p:sp>
          <p:nvSpPr>
            <p:cNvPr id="9" name="Rectangle 7"/>
            <p:cNvSpPr>
              <a:spLocks noChangeArrowheads="1"/>
            </p:cNvSpPr>
            <p:nvPr/>
          </p:nvSpPr>
          <p:spPr bwMode="auto">
            <a:xfrm>
              <a:off x="1383" y="2840"/>
              <a:ext cx="1361" cy="1361"/>
            </a:xfrm>
            <a:prstGeom prst="rect">
              <a:avLst/>
            </a:prstGeom>
            <a:gradFill rotWithShape="1">
              <a:gsLst>
                <a:gs pos="0">
                  <a:srgbClr val="FF3300">
                    <a:gamma/>
                    <a:shade val="0"/>
                    <a:invGamma/>
                  </a:srgbClr>
                </a:gs>
                <a:gs pos="100000">
                  <a:srgbClr val="FF3300"/>
                </a:gs>
              </a:gsLst>
              <a:lin ang="0" scaled="1"/>
            </a:gradFill>
            <a:ln w="9525">
              <a:solidFill>
                <a:schemeClr val="tx1"/>
              </a:solidFill>
              <a:miter lim="800000"/>
              <a:headEnd/>
              <a:tailEnd/>
            </a:ln>
            <a:effectLst/>
          </p:spPr>
          <p:txBody>
            <a:bodyPr wrap="none" anchor="ctr"/>
            <a:lstStyle/>
            <a:p>
              <a:endParaRPr lang="zh-CN" altLang="en-US"/>
            </a:p>
          </p:txBody>
        </p:sp>
      </p:grpSp>
      <p:sp>
        <p:nvSpPr>
          <p:cNvPr id="13" name="Rectangle 10"/>
          <p:cNvSpPr>
            <a:spLocks noChangeArrowheads="1"/>
          </p:cNvSpPr>
          <p:nvPr/>
        </p:nvSpPr>
        <p:spPr bwMode="auto">
          <a:xfrm>
            <a:off x="1907704" y="1412776"/>
            <a:ext cx="5256213" cy="792162"/>
          </a:xfrm>
          <a:prstGeom prst="rect">
            <a:avLst/>
          </a:prstGeom>
          <a:gradFill rotWithShape="0">
            <a:gsLst>
              <a:gs pos="0">
                <a:schemeClr val="bg1">
                  <a:gamma/>
                  <a:shade val="0"/>
                  <a:invGamma/>
                </a:schemeClr>
              </a:gs>
              <a:gs pos="100000">
                <a:schemeClr val="bg1"/>
              </a:gs>
            </a:gsLst>
            <a:lin ang="0" scaled="1"/>
          </a:gradFill>
          <a:ln w="9525">
            <a:solidFill>
              <a:schemeClr val="tx1"/>
            </a:solidFill>
            <a:miter lim="800000"/>
            <a:headEnd/>
            <a:tailEnd/>
          </a:ln>
          <a:effectLst/>
        </p:spPr>
        <p:txBody>
          <a:bodyPr wrap="none" anchor="ctr"/>
          <a:lstStyle/>
          <a:p>
            <a:endParaRPr lang="zh-CN" altLang="en-US"/>
          </a:p>
        </p:txBody>
      </p:sp>
      <p:sp>
        <p:nvSpPr>
          <p:cNvPr id="14" name="TextBox 13"/>
          <p:cNvSpPr txBox="1"/>
          <p:nvPr/>
        </p:nvSpPr>
        <p:spPr>
          <a:xfrm>
            <a:off x="2388289" y="2348880"/>
            <a:ext cx="4801314" cy="461665"/>
          </a:xfrm>
          <a:prstGeom prst="rect">
            <a:avLst/>
          </a:prstGeom>
          <a:noFill/>
        </p:spPr>
        <p:txBody>
          <a:bodyPr wrap="none" rtlCol="0">
            <a:spAutoFit/>
          </a:bodyPr>
          <a:lstStyle/>
          <a:p>
            <a:r>
              <a:rPr lang="zh-CN" altLang="en-US" dirty="0" smtClean="0">
                <a:latin typeface="+mn-lt"/>
              </a:rPr>
              <a:t>圆锥轴线上的点（亮度由小到大）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饱和度效果示意图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5"/>
          <p:cNvGrpSpPr>
            <a:grpSpLocks/>
          </p:cNvGrpSpPr>
          <p:nvPr/>
        </p:nvGrpSpPr>
        <p:grpSpPr bwMode="auto">
          <a:xfrm>
            <a:off x="395288" y="2060848"/>
            <a:ext cx="1800225" cy="2238375"/>
            <a:chOff x="249" y="1616"/>
            <a:chExt cx="1134" cy="1410"/>
          </a:xfrm>
        </p:grpSpPr>
        <p:sp>
          <p:nvSpPr>
            <p:cNvPr id="6" name="Rectangle 6"/>
            <p:cNvSpPr>
              <a:spLocks noChangeAspect="1" noChangeArrowheads="1"/>
            </p:cNvSpPr>
            <p:nvPr/>
          </p:nvSpPr>
          <p:spPr bwMode="auto">
            <a:xfrm>
              <a:off x="249" y="1616"/>
              <a:ext cx="1134" cy="1134"/>
            </a:xfrm>
            <a:prstGeom prst="rect">
              <a:avLst/>
            </a:prstGeom>
            <a:solidFill>
              <a:srgbClr val="787878"/>
            </a:solidFill>
            <a:ln w="9525">
              <a:noFill/>
              <a:miter lim="800000"/>
              <a:headEnd/>
              <a:tailEnd/>
            </a:ln>
            <a:effectLst/>
          </p:spPr>
          <p:txBody>
            <a:bodyPr wrap="none" anchor="ctr"/>
            <a:lstStyle/>
            <a:p>
              <a:endParaRPr lang="zh-CN" altLang="en-US"/>
            </a:p>
          </p:txBody>
        </p:sp>
        <p:sp>
          <p:nvSpPr>
            <p:cNvPr id="7" name="Text Box 7"/>
            <p:cNvSpPr txBox="1">
              <a:spLocks noChangeArrowheads="1"/>
            </p:cNvSpPr>
            <p:nvPr/>
          </p:nvSpPr>
          <p:spPr bwMode="auto">
            <a:xfrm>
              <a:off x="567" y="2795"/>
              <a:ext cx="544"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S=0</a:t>
              </a:r>
              <a:endParaRPr lang="en-US" altLang="zh-CN" sz="1800" b="1">
                <a:latin typeface="Arial" pitchFamily="34" charset="0"/>
                <a:ea typeface="宋体" pitchFamily="2" charset="-122"/>
                <a:cs typeface="Arial" pitchFamily="34" charset="0"/>
              </a:endParaRPr>
            </a:p>
          </p:txBody>
        </p:sp>
      </p:grpSp>
      <p:grpSp>
        <p:nvGrpSpPr>
          <p:cNvPr id="8" name="Group 8"/>
          <p:cNvGrpSpPr>
            <a:grpSpLocks/>
          </p:cNvGrpSpPr>
          <p:nvPr/>
        </p:nvGrpSpPr>
        <p:grpSpPr bwMode="auto">
          <a:xfrm>
            <a:off x="6948488" y="2060848"/>
            <a:ext cx="1800225" cy="2238375"/>
            <a:chOff x="4377" y="1616"/>
            <a:chExt cx="1134" cy="1410"/>
          </a:xfrm>
        </p:grpSpPr>
        <p:sp>
          <p:nvSpPr>
            <p:cNvPr id="9" name="Rectangle 9"/>
            <p:cNvSpPr>
              <a:spLocks noChangeAspect="1" noChangeArrowheads="1"/>
            </p:cNvSpPr>
            <p:nvPr/>
          </p:nvSpPr>
          <p:spPr bwMode="auto">
            <a:xfrm>
              <a:off x="4377" y="1616"/>
              <a:ext cx="1134" cy="1134"/>
            </a:xfrm>
            <a:prstGeom prst="rect">
              <a:avLst/>
            </a:prstGeom>
            <a:solidFill>
              <a:srgbClr val="F600FC"/>
            </a:solidFill>
            <a:ln w="9525">
              <a:noFill/>
              <a:miter lim="800000"/>
              <a:headEnd/>
              <a:tailEnd/>
            </a:ln>
            <a:effectLst/>
          </p:spPr>
          <p:txBody>
            <a:bodyPr wrap="none" anchor="ctr"/>
            <a:lstStyle/>
            <a:p>
              <a:endParaRPr lang="zh-CN" altLang="en-US"/>
            </a:p>
          </p:txBody>
        </p:sp>
        <p:sp>
          <p:nvSpPr>
            <p:cNvPr id="10" name="Text Box 10"/>
            <p:cNvSpPr txBox="1">
              <a:spLocks noChangeArrowheads="1"/>
            </p:cNvSpPr>
            <p:nvPr/>
          </p:nvSpPr>
          <p:spPr bwMode="auto">
            <a:xfrm>
              <a:off x="4649" y="2795"/>
              <a:ext cx="68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S=1</a:t>
              </a:r>
              <a:endParaRPr lang="en-US" altLang="zh-CN" sz="1800" b="1">
                <a:latin typeface="Arial" pitchFamily="34" charset="0"/>
                <a:ea typeface="宋体" pitchFamily="2" charset="-122"/>
                <a:cs typeface="Arial" pitchFamily="34" charset="0"/>
              </a:endParaRPr>
            </a:p>
          </p:txBody>
        </p:sp>
      </p:grpSp>
      <p:grpSp>
        <p:nvGrpSpPr>
          <p:cNvPr id="11" name="Group 11"/>
          <p:cNvGrpSpPr>
            <a:grpSpLocks/>
          </p:cNvGrpSpPr>
          <p:nvPr/>
        </p:nvGrpSpPr>
        <p:grpSpPr bwMode="auto">
          <a:xfrm>
            <a:off x="2484438" y="2060848"/>
            <a:ext cx="1800225" cy="2238375"/>
            <a:chOff x="2200" y="1253"/>
            <a:chExt cx="1134" cy="1410"/>
          </a:xfrm>
        </p:grpSpPr>
        <p:sp>
          <p:nvSpPr>
            <p:cNvPr id="12" name="Rectangle 12"/>
            <p:cNvSpPr>
              <a:spLocks noChangeAspect="1" noChangeArrowheads="1"/>
            </p:cNvSpPr>
            <p:nvPr/>
          </p:nvSpPr>
          <p:spPr bwMode="auto">
            <a:xfrm>
              <a:off x="2200" y="1253"/>
              <a:ext cx="1134" cy="1134"/>
            </a:xfrm>
            <a:prstGeom prst="rect">
              <a:avLst/>
            </a:prstGeom>
            <a:solidFill>
              <a:srgbClr val="9C5F9D"/>
            </a:solidFill>
            <a:ln w="9525">
              <a:noFill/>
              <a:miter lim="800000"/>
              <a:headEnd/>
              <a:tailEnd/>
            </a:ln>
            <a:effectLst/>
          </p:spPr>
          <p:txBody>
            <a:bodyPr wrap="none" anchor="ctr"/>
            <a:lstStyle/>
            <a:p>
              <a:endParaRPr lang="zh-CN" altLang="en-US"/>
            </a:p>
          </p:txBody>
        </p:sp>
        <p:sp>
          <p:nvSpPr>
            <p:cNvPr id="13" name="Text Box 13"/>
            <p:cNvSpPr txBox="1">
              <a:spLocks noChangeArrowheads="1"/>
            </p:cNvSpPr>
            <p:nvPr/>
          </p:nvSpPr>
          <p:spPr bwMode="auto">
            <a:xfrm>
              <a:off x="2472" y="2432"/>
              <a:ext cx="68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S=1/4</a:t>
              </a:r>
              <a:endParaRPr lang="en-US" altLang="zh-CN" sz="1800" b="1">
                <a:latin typeface="Arial" pitchFamily="34" charset="0"/>
                <a:ea typeface="宋体" pitchFamily="2" charset="-122"/>
                <a:cs typeface="Arial" pitchFamily="34" charset="0"/>
              </a:endParaRPr>
            </a:p>
          </p:txBody>
        </p:sp>
      </p:grpSp>
      <p:grpSp>
        <p:nvGrpSpPr>
          <p:cNvPr id="14" name="Group 14"/>
          <p:cNvGrpSpPr>
            <a:grpSpLocks/>
          </p:cNvGrpSpPr>
          <p:nvPr/>
        </p:nvGrpSpPr>
        <p:grpSpPr bwMode="auto">
          <a:xfrm>
            <a:off x="4716463" y="2060848"/>
            <a:ext cx="1800225" cy="2238375"/>
            <a:chOff x="2971" y="1616"/>
            <a:chExt cx="1134" cy="1410"/>
          </a:xfrm>
        </p:grpSpPr>
        <p:sp>
          <p:nvSpPr>
            <p:cNvPr id="15" name="Rectangle 15"/>
            <p:cNvSpPr>
              <a:spLocks noChangeAspect="1" noChangeArrowheads="1"/>
            </p:cNvSpPr>
            <p:nvPr/>
          </p:nvSpPr>
          <p:spPr bwMode="auto">
            <a:xfrm>
              <a:off x="2971" y="1616"/>
              <a:ext cx="1134" cy="1134"/>
            </a:xfrm>
            <a:prstGeom prst="rect">
              <a:avLst/>
            </a:prstGeom>
            <a:solidFill>
              <a:srgbClr val="BA3FBD"/>
            </a:solidFill>
            <a:ln w="9525">
              <a:noFill/>
              <a:miter lim="800000"/>
              <a:headEnd/>
              <a:tailEnd/>
            </a:ln>
            <a:effectLst/>
          </p:spPr>
          <p:txBody>
            <a:bodyPr wrap="none" anchor="ctr"/>
            <a:lstStyle/>
            <a:p>
              <a:endParaRPr lang="zh-CN" altLang="en-US"/>
            </a:p>
          </p:txBody>
        </p:sp>
        <p:sp>
          <p:nvSpPr>
            <p:cNvPr id="16" name="Text Box 16"/>
            <p:cNvSpPr txBox="1">
              <a:spLocks noChangeArrowheads="1"/>
            </p:cNvSpPr>
            <p:nvPr/>
          </p:nvSpPr>
          <p:spPr bwMode="auto">
            <a:xfrm>
              <a:off x="3198" y="2795"/>
              <a:ext cx="68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S=1/2</a:t>
              </a:r>
              <a:endParaRPr lang="en-US" altLang="zh-CN" sz="1800" b="1">
                <a:latin typeface="Arial" pitchFamily="34" charset="0"/>
                <a:ea typeface="宋体" pitchFamily="2" charset="-122"/>
                <a:cs typeface="Arial" pitchFamily="34" charset="0"/>
              </a:endParaRPr>
            </a:p>
          </p:txBody>
        </p:sp>
      </p:grpSp>
      <p:sp>
        <p:nvSpPr>
          <p:cNvPr id="17" name="Rectangle 4"/>
          <p:cNvSpPr>
            <a:spLocks noChangeArrowheads="1"/>
          </p:cNvSpPr>
          <p:nvPr/>
        </p:nvSpPr>
        <p:spPr bwMode="auto">
          <a:xfrm>
            <a:off x="724545" y="4581128"/>
            <a:ext cx="7735887" cy="830997"/>
          </a:xfrm>
          <a:prstGeom prst="rect">
            <a:avLst/>
          </a:prstGeom>
          <a:noFill/>
          <a:ln w="9525">
            <a:noFill/>
            <a:miter lim="800000"/>
            <a:headEnd/>
            <a:tailEnd/>
          </a:ln>
          <a:effectLst/>
        </p:spPr>
        <p:txBody>
          <a:bodyPr>
            <a:spAutoFit/>
          </a:bodyPr>
          <a:lstStyle/>
          <a:p>
            <a:r>
              <a:rPr lang="zh-CN" altLang="en-US" dirty="0" smtClean="0">
                <a:cs typeface="Times New Roman" pitchFamily="18" charset="0"/>
              </a:rPr>
              <a:t>饱和度</a:t>
            </a:r>
            <a:r>
              <a:rPr lang="en-US" altLang="zh-CN" dirty="0" smtClean="0">
                <a:cs typeface="Times New Roman" pitchFamily="18" charset="0"/>
              </a:rPr>
              <a:t>S </a:t>
            </a:r>
            <a:r>
              <a:rPr lang="zh-CN" altLang="en-US" dirty="0" smtClean="0">
                <a:cs typeface="Times New Roman" pitchFamily="18" charset="0"/>
              </a:rPr>
              <a:t>，由彩色</a:t>
            </a:r>
            <a:r>
              <a:rPr lang="zh-CN" altLang="en-US" dirty="0">
                <a:cs typeface="Times New Roman" pitchFamily="18" charset="0"/>
              </a:rPr>
              <a:t>点</a:t>
            </a:r>
            <a:r>
              <a:rPr lang="zh-CN" altLang="en-US" dirty="0" smtClean="0">
                <a:cs typeface="Times New Roman" pitchFamily="18" charset="0"/>
              </a:rPr>
              <a:t>到亮度</a:t>
            </a:r>
            <a:r>
              <a:rPr lang="zh-CN" altLang="en-US" dirty="0">
                <a:cs typeface="Times New Roman" pitchFamily="18" charset="0"/>
              </a:rPr>
              <a:t>轴（或平面色环的</a:t>
            </a:r>
            <a:r>
              <a:rPr lang="zh-CN" altLang="en-US" dirty="0" smtClean="0">
                <a:cs typeface="Times New Roman" pitchFamily="18" charset="0"/>
              </a:rPr>
              <a:t>原点）的</a:t>
            </a:r>
            <a:r>
              <a:rPr lang="zh-CN" altLang="en-US" dirty="0">
                <a:cs typeface="Times New Roman" pitchFamily="18" charset="0"/>
              </a:rPr>
              <a:t>距离</a:t>
            </a:r>
            <a:r>
              <a:rPr lang="zh-CN" altLang="en-US" dirty="0" smtClean="0">
                <a:cs typeface="Times New Roman" pitchFamily="18" charset="0"/>
              </a:rPr>
              <a:t>决定</a:t>
            </a:r>
            <a:endParaRPr lang="zh-CN" altLang="en-US" b="1" dirty="0">
              <a:cs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色度效果示意图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5"/>
          <p:cNvGrpSpPr>
            <a:grpSpLocks/>
          </p:cNvGrpSpPr>
          <p:nvPr/>
        </p:nvGrpSpPr>
        <p:grpSpPr bwMode="auto">
          <a:xfrm>
            <a:off x="1474788" y="1573213"/>
            <a:ext cx="1439862" cy="1806575"/>
            <a:chOff x="884" y="1253"/>
            <a:chExt cx="907" cy="1138"/>
          </a:xfrm>
        </p:grpSpPr>
        <p:sp>
          <p:nvSpPr>
            <p:cNvPr id="6" name="Rectangle 6"/>
            <p:cNvSpPr>
              <a:spLocks noChangeAspect="1" noChangeArrowheads="1"/>
            </p:cNvSpPr>
            <p:nvPr/>
          </p:nvSpPr>
          <p:spPr bwMode="auto">
            <a:xfrm>
              <a:off x="884" y="1253"/>
              <a:ext cx="907" cy="907"/>
            </a:xfrm>
            <a:prstGeom prst="rect">
              <a:avLst/>
            </a:prstGeom>
            <a:solidFill>
              <a:srgbClr val="F00000"/>
            </a:solidFill>
            <a:ln w="9525">
              <a:noFill/>
              <a:miter lim="800000"/>
              <a:headEnd/>
              <a:tailEnd/>
            </a:ln>
            <a:effectLst/>
          </p:spPr>
          <p:txBody>
            <a:bodyPr wrap="none" anchor="ctr"/>
            <a:lstStyle/>
            <a:p>
              <a:endParaRPr lang="zh-CN" altLang="en-US"/>
            </a:p>
          </p:txBody>
        </p:sp>
        <p:sp>
          <p:nvSpPr>
            <p:cNvPr id="7" name="Text Box 7"/>
            <p:cNvSpPr txBox="1">
              <a:spLocks noChangeArrowheads="1"/>
            </p:cNvSpPr>
            <p:nvPr/>
          </p:nvSpPr>
          <p:spPr bwMode="auto">
            <a:xfrm>
              <a:off x="1066" y="2160"/>
              <a:ext cx="544"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H=0</a:t>
              </a:r>
              <a:r>
                <a:rPr lang="en-US" altLang="zh-CN" sz="1800" b="1">
                  <a:latin typeface="Arial" pitchFamily="34" charset="0"/>
                  <a:ea typeface="宋体" pitchFamily="2" charset="-122"/>
                  <a:cs typeface="Arial" pitchFamily="34" charset="0"/>
                </a:rPr>
                <a:t>º</a:t>
              </a:r>
            </a:p>
          </p:txBody>
        </p:sp>
      </p:grpSp>
      <p:grpSp>
        <p:nvGrpSpPr>
          <p:cNvPr id="8" name="Group 8"/>
          <p:cNvGrpSpPr>
            <a:grpSpLocks/>
          </p:cNvGrpSpPr>
          <p:nvPr/>
        </p:nvGrpSpPr>
        <p:grpSpPr bwMode="auto">
          <a:xfrm>
            <a:off x="3851275" y="1557338"/>
            <a:ext cx="1439863" cy="1835150"/>
            <a:chOff x="2245" y="1162"/>
            <a:chExt cx="907" cy="1156"/>
          </a:xfrm>
        </p:grpSpPr>
        <p:sp>
          <p:nvSpPr>
            <p:cNvPr id="9" name="Rectangle 9"/>
            <p:cNvSpPr>
              <a:spLocks noChangeAspect="1" noChangeArrowheads="1"/>
            </p:cNvSpPr>
            <p:nvPr/>
          </p:nvSpPr>
          <p:spPr bwMode="auto">
            <a:xfrm>
              <a:off x="2245" y="1162"/>
              <a:ext cx="907" cy="907"/>
            </a:xfrm>
            <a:prstGeom prst="rect">
              <a:avLst/>
            </a:prstGeom>
            <a:solidFill>
              <a:srgbClr val="F0F000"/>
            </a:solidFill>
            <a:ln w="9525">
              <a:noFill/>
              <a:miter lim="800000"/>
              <a:headEnd/>
              <a:tailEnd/>
            </a:ln>
            <a:effectLst/>
          </p:spPr>
          <p:txBody>
            <a:bodyPr wrap="none" anchor="ctr"/>
            <a:lstStyle/>
            <a:p>
              <a:endParaRPr lang="zh-CN" altLang="en-US"/>
            </a:p>
          </p:txBody>
        </p:sp>
        <p:sp>
          <p:nvSpPr>
            <p:cNvPr id="10" name="Text Box 10"/>
            <p:cNvSpPr txBox="1">
              <a:spLocks noChangeArrowheads="1"/>
            </p:cNvSpPr>
            <p:nvPr/>
          </p:nvSpPr>
          <p:spPr bwMode="auto">
            <a:xfrm>
              <a:off x="2426" y="2087"/>
              <a:ext cx="544"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H=60</a:t>
              </a:r>
              <a:r>
                <a:rPr lang="en-US" altLang="zh-CN" sz="1800" b="1">
                  <a:latin typeface="Arial" pitchFamily="34" charset="0"/>
                  <a:ea typeface="宋体" pitchFamily="2" charset="-122"/>
                  <a:cs typeface="Arial" pitchFamily="34" charset="0"/>
                </a:rPr>
                <a:t>º</a:t>
              </a:r>
            </a:p>
          </p:txBody>
        </p:sp>
      </p:grpSp>
      <p:grpSp>
        <p:nvGrpSpPr>
          <p:cNvPr id="11" name="Group 11"/>
          <p:cNvGrpSpPr>
            <a:grpSpLocks/>
          </p:cNvGrpSpPr>
          <p:nvPr/>
        </p:nvGrpSpPr>
        <p:grpSpPr bwMode="auto">
          <a:xfrm>
            <a:off x="6154738" y="1571625"/>
            <a:ext cx="1439862" cy="1806575"/>
            <a:chOff x="3696" y="1117"/>
            <a:chExt cx="907" cy="1138"/>
          </a:xfrm>
        </p:grpSpPr>
        <p:sp>
          <p:nvSpPr>
            <p:cNvPr id="12" name="Rectangle 12"/>
            <p:cNvSpPr>
              <a:spLocks noChangeAspect="1" noChangeArrowheads="1"/>
            </p:cNvSpPr>
            <p:nvPr/>
          </p:nvSpPr>
          <p:spPr bwMode="auto">
            <a:xfrm>
              <a:off x="3696" y="1117"/>
              <a:ext cx="907" cy="907"/>
            </a:xfrm>
            <a:prstGeom prst="rect">
              <a:avLst/>
            </a:prstGeom>
            <a:solidFill>
              <a:srgbClr val="00F000"/>
            </a:solidFill>
            <a:ln w="9525">
              <a:noFill/>
              <a:miter lim="800000"/>
              <a:headEnd/>
              <a:tailEnd/>
            </a:ln>
            <a:effectLst/>
          </p:spPr>
          <p:txBody>
            <a:bodyPr wrap="none" anchor="ctr"/>
            <a:lstStyle/>
            <a:p>
              <a:endParaRPr lang="zh-CN" altLang="en-US"/>
            </a:p>
          </p:txBody>
        </p:sp>
        <p:sp>
          <p:nvSpPr>
            <p:cNvPr id="13" name="Text Box 13"/>
            <p:cNvSpPr txBox="1">
              <a:spLocks noChangeArrowheads="1"/>
            </p:cNvSpPr>
            <p:nvPr/>
          </p:nvSpPr>
          <p:spPr bwMode="auto">
            <a:xfrm>
              <a:off x="3833" y="2024"/>
              <a:ext cx="681"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H=120</a:t>
              </a:r>
              <a:r>
                <a:rPr lang="en-US" altLang="zh-CN" sz="1800" b="1">
                  <a:latin typeface="Arial" pitchFamily="34" charset="0"/>
                  <a:ea typeface="宋体" pitchFamily="2" charset="-122"/>
                  <a:cs typeface="Arial" pitchFamily="34" charset="0"/>
                </a:rPr>
                <a:t>º</a:t>
              </a:r>
            </a:p>
          </p:txBody>
        </p:sp>
      </p:grpSp>
      <p:grpSp>
        <p:nvGrpSpPr>
          <p:cNvPr id="14" name="Group 14"/>
          <p:cNvGrpSpPr>
            <a:grpSpLocks/>
          </p:cNvGrpSpPr>
          <p:nvPr/>
        </p:nvGrpSpPr>
        <p:grpSpPr bwMode="auto">
          <a:xfrm>
            <a:off x="1474788" y="3805238"/>
            <a:ext cx="1439862" cy="1806575"/>
            <a:chOff x="884" y="2659"/>
            <a:chExt cx="907" cy="1138"/>
          </a:xfrm>
        </p:grpSpPr>
        <p:sp>
          <p:nvSpPr>
            <p:cNvPr id="15" name="Rectangle 15"/>
            <p:cNvSpPr>
              <a:spLocks noChangeArrowheads="1"/>
            </p:cNvSpPr>
            <p:nvPr/>
          </p:nvSpPr>
          <p:spPr bwMode="auto">
            <a:xfrm>
              <a:off x="884" y="2659"/>
              <a:ext cx="907" cy="907"/>
            </a:xfrm>
            <a:prstGeom prst="rect">
              <a:avLst/>
            </a:prstGeom>
            <a:solidFill>
              <a:srgbClr val="00F6F0"/>
            </a:solidFill>
            <a:ln w="9525">
              <a:noFill/>
              <a:miter lim="800000"/>
              <a:headEnd/>
              <a:tailEnd/>
            </a:ln>
            <a:effectLst/>
          </p:spPr>
          <p:txBody>
            <a:bodyPr wrap="none" anchor="ctr"/>
            <a:lstStyle/>
            <a:p>
              <a:endParaRPr lang="zh-CN" altLang="en-US"/>
            </a:p>
          </p:txBody>
        </p:sp>
        <p:sp>
          <p:nvSpPr>
            <p:cNvPr id="16" name="Text Box 16"/>
            <p:cNvSpPr txBox="1">
              <a:spLocks noChangeArrowheads="1"/>
            </p:cNvSpPr>
            <p:nvPr/>
          </p:nvSpPr>
          <p:spPr bwMode="auto">
            <a:xfrm>
              <a:off x="975" y="3566"/>
              <a:ext cx="68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H=180</a:t>
              </a:r>
              <a:r>
                <a:rPr lang="en-US" altLang="zh-CN" sz="1800" b="1">
                  <a:latin typeface="Arial" pitchFamily="34" charset="0"/>
                  <a:ea typeface="宋体" pitchFamily="2" charset="-122"/>
                  <a:cs typeface="Arial" pitchFamily="34" charset="0"/>
                </a:rPr>
                <a:t>º</a:t>
              </a:r>
            </a:p>
          </p:txBody>
        </p:sp>
      </p:grpSp>
      <p:grpSp>
        <p:nvGrpSpPr>
          <p:cNvPr id="17" name="Group 17"/>
          <p:cNvGrpSpPr>
            <a:grpSpLocks/>
          </p:cNvGrpSpPr>
          <p:nvPr/>
        </p:nvGrpSpPr>
        <p:grpSpPr bwMode="auto">
          <a:xfrm>
            <a:off x="3851275" y="3805238"/>
            <a:ext cx="1439863" cy="1806575"/>
            <a:chOff x="2245" y="2659"/>
            <a:chExt cx="907" cy="1138"/>
          </a:xfrm>
        </p:grpSpPr>
        <p:sp>
          <p:nvSpPr>
            <p:cNvPr id="18" name="Rectangle 18"/>
            <p:cNvSpPr>
              <a:spLocks noChangeArrowheads="1"/>
            </p:cNvSpPr>
            <p:nvPr/>
          </p:nvSpPr>
          <p:spPr bwMode="auto">
            <a:xfrm>
              <a:off x="2245" y="2659"/>
              <a:ext cx="907" cy="907"/>
            </a:xfrm>
            <a:prstGeom prst="rect">
              <a:avLst/>
            </a:prstGeom>
            <a:solidFill>
              <a:srgbClr val="0000F6"/>
            </a:solidFill>
            <a:ln w="9525">
              <a:noFill/>
              <a:miter lim="800000"/>
              <a:headEnd/>
              <a:tailEnd/>
            </a:ln>
            <a:effectLst/>
          </p:spPr>
          <p:txBody>
            <a:bodyPr wrap="none" anchor="ctr"/>
            <a:lstStyle/>
            <a:p>
              <a:endParaRPr lang="zh-CN" altLang="en-US"/>
            </a:p>
          </p:txBody>
        </p:sp>
        <p:sp>
          <p:nvSpPr>
            <p:cNvPr id="19" name="Text Box 19"/>
            <p:cNvSpPr txBox="1">
              <a:spLocks noChangeArrowheads="1"/>
            </p:cNvSpPr>
            <p:nvPr/>
          </p:nvSpPr>
          <p:spPr bwMode="auto">
            <a:xfrm>
              <a:off x="2372" y="3566"/>
              <a:ext cx="681"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H=240</a:t>
              </a:r>
              <a:r>
                <a:rPr lang="en-US" altLang="zh-CN" sz="1800" b="1">
                  <a:latin typeface="Arial" pitchFamily="34" charset="0"/>
                  <a:ea typeface="宋体" pitchFamily="2" charset="-122"/>
                  <a:cs typeface="Arial" pitchFamily="34" charset="0"/>
                </a:rPr>
                <a:t>º</a:t>
              </a:r>
            </a:p>
          </p:txBody>
        </p:sp>
      </p:grpSp>
      <p:grpSp>
        <p:nvGrpSpPr>
          <p:cNvPr id="20" name="Group 20"/>
          <p:cNvGrpSpPr>
            <a:grpSpLocks/>
          </p:cNvGrpSpPr>
          <p:nvPr/>
        </p:nvGrpSpPr>
        <p:grpSpPr bwMode="auto">
          <a:xfrm>
            <a:off x="6227763" y="3805238"/>
            <a:ext cx="1439862" cy="1806575"/>
            <a:chOff x="3606" y="2659"/>
            <a:chExt cx="907" cy="1138"/>
          </a:xfrm>
        </p:grpSpPr>
        <p:sp>
          <p:nvSpPr>
            <p:cNvPr id="21" name="Rectangle 21"/>
            <p:cNvSpPr>
              <a:spLocks noChangeArrowheads="1"/>
            </p:cNvSpPr>
            <p:nvPr/>
          </p:nvSpPr>
          <p:spPr bwMode="auto">
            <a:xfrm>
              <a:off x="3606" y="2659"/>
              <a:ext cx="907" cy="907"/>
            </a:xfrm>
            <a:prstGeom prst="rect">
              <a:avLst/>
            </a:prstGeom>
            <a:solidFill>
              <a:srgbClr val="F600FC"/>
            </a:solidFill>
            <a:ln w="9525">
              <a:noFill/>
              <a:miter lim="800000"/>
              <a:headEnd/>
              <a:tailEnd/>
            </a:ln>
            <a:effectLst/>
          </p:spPr>
          <p:txBody>
            <a:bodyPr wrap="none" anchor="ctr"/>
            <a:lstStyle/>
            <a:p>
              <a:endParaRPr lang="zh-CN" altLang="en-US"/>
            </a:p>
          </p:txBody>
        </p:sp>
        <p:sp>
          <p:nvSpPr>
            <p:cNvPr id="22" name="Text Box 22"/>
            <p:cNvSpPr txBox="1">
              <a:spLocks noChangeArrowheads="1"/>
            </p:cNvSpPr>
            <p:nvPr/>
          </p:nvSpPr>
          <p:spPr bwMode="auto">
            <a:xfrm>
              <a:off x="3688" y="3566"/>
              <a:ext cx="680" cy="231"/>
            </a:xfrm>
            <a:prstGeom prst="rect">
              <a:avLst/>
            </a:prstGeom>
            <a:noFill/>
            <a:ln w="9525">
              <a:noFill/>
              <a:miter lim="800000"/>
              <a:headEnd/>
              <a:tailEnd/>
            </a:ln>
            <a:effectLst/>
          </p:spPr>
          <p:txBody>
            <a:bodyPr>
              <a:spAutoFit/>
            </a:bodyPr>
            <a:lstStyle/>
            <a:p>
              <a:pPr>
                <a:spcBef>
                  <a:spcPct val="50000"/>
                </a:spcBef>
              </a:pPr>
              <a:r>
                <a:rPr lang="en-US" altLang="zh-CN" sz="1800" b="1">
                  <a:latin typeface="Arial" pitchFamily="34" charset="0"/>
                  <a:ea typeface="宋体" pitchFamily="2" charset="-122"/>
                </a:rPr>
                <a:t>H=300</a:t>
              </a:r>
              <a:r>
                <a:rPr lang="en-US" altLang="zh-CN" sz="1800" b="1">
                  <a:latin typeface="Arial" pitchFamily="34" charset="0"/>
                  <a:ea typeface="宋体" pitchFamily="2" charset="-122"/>
                  <a:cs typeface="Arial" pitchFamily="34" charset="0"/>
                </a:rPr>
                <a:t>º</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checkerboard(across)">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HSI</a:t>
            </a:r>
            <a:r>
              <a:rPr lang="zh-CN" altLang="en-US" dirty="0" smtClean="0"/>
              <a:t>的截面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t="52496"/>
          <a:stretch>
            <a:fillRect/>
          </a:stretch>
        </p:blipFill>
        <p:spPr bwMode="auto">
          <a:xfrm>
            <a:off x="4532510" y="3500611"/>
            <a:ext cx="4359970" cy="2736701"/>
          </a:xfrm>
          <a:prstGeom prst="rect">
            <a:avLst/>
          </a:prstGeom>
          <a:noFill/>
          <a:ln w="9525">
            <a:noFill/>
            <a:miter lim="800000"/>
            <a:headEnd/>
            <a:tailEnd/>
          </a:ln>
          <a:effectLst/>
        </p:spPr>
      </p:pic>
      <p:pic>
        <p:nvPicPr>
          <p:cNvPr id="6" name="Picture 4"/>
          <p:cNvPicPr>
            <a:picLocks noChangeAspect="1" noChangeArrowheads="1"/>
          </p:cNvPicPr>
          <p:nvPr/>
        </p:nvPicPr>
        <p:blipFill>
          <a:blip r:embed="rId2" cstate="print"/>
          <a:srcRect b="53753"/>
          <a:stretch>
            <a:fillRect/>
          </a:stretch>
        </p:blipFill>
        <p:spPr bwMode="auto">
          <a:xfrm>
            <a:off x="284037" y="1484784"/>
            <a:ext cx="4713481" cy="2880320"/>
          </a:xfrm>
          <a:prstGeom prst="rect">
            <a:avLst/>
          </a:prstGeom>
          <a:noFill/>
          <a:ln w="9525">
            <a:noFill/>
            <a:miter lim="800000"/>
            <a:headEnd/>
            <a:tailEnd/>
          </a:ln>
          <a:effectLst/>
        </p:spPr>
      </p:pic>
      <p:sp>
        <p:nvSpPr>
          <p:cNvPr id="7" name="TextBox 6"/>
          <p:cNvSpPr txBox="1"/>
          <p:nvPr/>
        </p:nvSpPr>
        <p:spPr>
          <a:xfrm>
            <a:off x="1547664" y="4725144"/>
            <a:ext cx="1731564" cy="461665"/>
          </a:xfrm>
          <a:prstGeom prst="rect">
            <a:avLst/>
          </a:prstGeom>
          <a:noFill/>
        </p:spPr>
        <p:txBody>
          <a:bodyPr wrap="none" rtlCol="0">
            <a:spAutoFit/>
          </a:bodyPr>
          <a:lstStyle/>
          <a:p>
            <a:r>
              <a:rPr lang="zh-CN" altLang="en-US" dirty="0" smtClean="0"/>
              <a:t>三角形截面</a:t>
            </a:r>
            <a:endParaRPr lang="zh-CN" altLang="en-US" dirty="0"/>
          </a:p>
        </p:txBody>
      </p:sp>
      <p:sp>
        <p:nvSpPr>
          <p:cNvPr id="8" name="TextBox 7"/>
          <p:cNvSpPr txBox="1"/>
          <p:nvPr/>
        </p:nvSpPr>
        <p:spPr>
          <a:xfrm>
            <a:off x="5940152" y="2780928"/>
            <a:ext cx="1422184" cy="461665"/>
          </a:xfrm>
          <a:prstGeom prst="rect">
            <a:avLst/>
          </a:prstGeom>
          <a:noFill/>
        </p:spPr>
        <p:txBody>
          <a:bodyPr wrap="none" rtlCol="0">
            <a:spAutoFit/>
          </a:bodyPr>
          <a:lstStyle/>
          <a:p>
            <a:r>
              <a:rPr lang="zh-CN" altLang="en-US" dirty="0" smtClean="0"/>
              <a:t>圆形截面</a:t>
            </a:r>
            <a:endParaRPr lang="zh-CN" alt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smtClean="0">
                <a:ea typeface="宋体" pitchFamily="2" charset="-122"/>
              </a:rPr>
              <a:t>HSI</a:t>
            </a:r>
            <a:r>
              <a:rPr lang="zh-CN" altLang="en-US" smtClean="0">
                <a:ea typeface="宋体" pitchFamily="2" charset="-122"/>
              </a:rPr>
              <a:t>的优势</a:t>
            </a:r>
          </a:p>
        </p:txBody>
      </p:sp>
      <p:sp>
        <p:nvSpPr>
          <p:cNvPr id="35843" name="内容占位符 2"/>
          <p:cNvSpPr>
            <a:spLocks noGrp="1"/>
          </p:cNvSpPr>
          <p:nvPr>
            <p:ph idx="1"/>
          </p:nvPr>
        </p:nvSpPr>
        <p:spPr>
          <a:xfrm>
            <a:off x="285750" y="1071563"/>
            <a:ext cx="8643938" cy="4929187"/>
          </a:xfrm>
        </p:spPr>
        <p:txBody>
          <a:bodyPr/>
          <a:lstStyle/>
          <a:p>
            <a:pPr>
              <a:lnSpc>
                <a:spcPct val="120000"/>
              </a:lnSpc>
            </a:pPr>
            <a:r>
              <a:rPr lang="zh-CN" altLang="en-US" sz="2400" dirty="0" smtClean="0">
                <a:ea typeface="宋体" pitchFamily="2" charset="-122"/>
              </a:rPr>
              <a:t>人的视觉对亮度的敏感程度远强于对颜色浓淡的敏感程度，当图像亮度有变化时视觉反应明显，而当颜色浓淡有变化时视觉往往没有反应。</a:t>
            </a:r>
          </a:p>
          <a:p>
            <a:pPr>
              <a:lnSpc>
                <a:spcPct val="120000"/>
              </a:lnSpc>
            </a:pPr>
            <a:r>
              <a:rPr lang="en-US" altLang="zh-CN" sz="2400" dirty="0" smtClean="0">
                <a:ea typeface="宋体" pitchFamily="2" charset="-122"/>
              </a:rPr>
              <a:t>HSI</a:t>
            </a:r>
            <a:r>
              <a:rPr lang="zh-CN" altLang="en-US" sz="2400" dirty="0" smtClean="0">
                <a:ea typeface="宋体" pitchFamily="2" charset="-122"/>
              </a:rPr>
              <a:t>色彩空间反映了人的视觉系统观察彩色的方式。由于更接近人对色彩的认识和解释，因此采用</a:t>
            </a:r>
            <a:r>
              <a:rPr lang="en-US" altLang="zh-CN" sz="2400" dirty="0" smtClean="0">
                <a:ea typeface="宋体" pitchFamily="2" charset="-122"/>
              </a:rPr>
              <a:t>HSI</a:t>
            </a:r>
            <a:r>
              <a:rPr lang="zh-CN" altLang="en-US" sz="2400" dirty="0" smtClean="0">
                <a:ea typeface="宋体" pitchFamily="2" charset="-122"/>
              </a:rPr>
              <a:t>方式能够减少彩色图像处理的复杂性，提高处理速度。</a:t>
            </a:r>
          </a:p>
          <a:p>
            <a:pPr>
              <a:lnSpc>
                <a:spcPct val="120000"/>
              </a:lnSpc>
            </a:pPr>
            <a:r>
              <a:rPr lang="zh-CN" altLang="en-US" sz="2400" dirty="0" smtClean="0">
                <a:ea typeface="宋体" pitchFamily="2" charset="-122"/>
              </a:rPr>
              <a:t>在图像处理和计算机视觉中大量算法都可在</a:t>
            </a:r>
            <a:r>
              <a:rPr lang="en-US" altLang="zh-CN" sz="2400" dirty="0" smtClean="0">
                <a:ea typeface="宋体" pitchFamily="2" charset="-122"/>
              </a:rPr>
              <a:t>HSI</a:t>
            </a:r>
            <a:r>
              <a:rPr lang="zh-CN" altLang="en-US" sz="2400" dirty="0" smtClean="0">
                <a:ea typeface="宋体" pitchFamily="2" charset="-122"/>
              </a:rPr>
              <a:t>色彩空间中方便地使用，它们可以分开处理而且是相互独立的。因此，用</a:t>
            </a:r>
            <a:r>
              <a:rPr lang="en-US" altLang="zh-CN" sz="2400" dirty="0" smtClean="0">
                <a:ea typeface="宋体" pitchFamily="2" charset="-122"/>
              </a:rPr>
              <a:t>HSI</a:t>
            </a:r>
            <a:r>
              <a:rPr lang="zh-CN" altLang="en-US" sz="2400" dirty="0" smtClean="0">
                <a:ea typeface="宋体" pitchFamily="2" charset="-122"/>
              </a:rPr>
              <a:t>色彩空间可以大大简化图像分析和处理的工作量。</a:t>
            </a:r>
          </a:p>
          <a:p>
            <a:endParaRPr lang="zh-CN" altLang="en-US" dirty="0" smtClean="0">
              <a:ea typeface="宋体" pitchFamily="2" charset="-122"/>
            </a:endParaRPr>
          </a:p>
        </p:txBody>
      </p:sp>
      <p:sp>
        <p:nvSpPr>
          <p:cNvPr id="35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压缩与颜色</a:t>
            </a:r>
            <a:endParaRPr lang="zh-CN" altLang="en-US" dirty="0"/>
          </a:p>
        </p:txBody>
      </p:sp>
      <p:sp>
        <p:nvSpPr>
          <p:cNvPr id="3" name="内容占位符 2"/>
          <p:cNvSpPr>
            <a:spLocks noGrp="1"/>
          </p:cNvSpPr>
          <p:nvPr>
            <p:ph idx="1"/>
          </p:nvPr>
        </p:nvSpPr>
        <p:spPr/>
        <p:txBody>
          <a:bodyPr/>
          <a:lstStyle/>
          <a:p>
            <a:pPr algn="just" eaLnBrk="1" hangingPunct="1"/>
            <a:r>
              <a:rPr lang="zh-CN" altLang="en-US" sz="2800" dirty="0" smtClean="0">
                <a:ea typeface="仿宋_GB2312" pitchFamily="49" charset="-122"/>
              </a:rPr>
              <a:t>图像数字化后的数据量非常大</a:t>
            </a:r>
          </a:p>
          <a:p>
            <a:pPr lvl="1" algn="just" eaLnBrk="1" hangingPunct="1"/>
            <a:r>
              <a:rPr lang="zh-CN" altLang="en-US" dirty="0" smtClean="0">
                <a:ea typeface="仿宋_GB2312" pitchFamily="49" charset="-122"/>
              </a:rPr>
              <a:t>在网上传输时很费时间</a:t>
            </a:r>
            <a:endParaRPr lang="en-US" altLang="zh-CN" dirty="0" smtClean="0">
              <a:ea typeface="仿宋_GB2312" pitchFamily="49" charset="-122"/>
            </a:endParaRPr>
          </a:p>
          <a:p>
            <a:pPr lvl="1" algn="just" eaLnBrk="1" hangingPunct="1"/>
            <a:r>
              <a:rPr lang="zh-CN" altLang="en-US" dirty="0" smtClean="0">
                <a:ea typeface="仿宋_GB2312" pitchFamily="49" charset="-122"/>
              </a:rPr>
              <a:t>在硬盘上存储时很占空间</a:t>
            </a:r>
          </a:p>
          <a:p>
            <a:pPr algn="just" eaLnBrk="1" hangingPunct="1"/>
            <a:r>
              <a:rPr lang="zh-CN" altLang="en-US" sz="2800" dirty="0" smtClean="0">
                <a:ea typeface="仿宋_GB2312" pitchFamily="49" charset="-122"/>
              </a:rPr>
              <a:t>必须要对图像数据进行压缩</a:t>
            </a:r>
          </a:p>
          <a:p>
            <a:pPr lvl="1" algn="just" eaLnBrk="1" hangingPunct="1"/>
            <a:r>
              <a:rPr lang="zh-CN" altLang="en-US" dirty="0" smtClean="0">
                <a:ea typeface="仿宋_GB2312" pitchFamily="49" charset="-122"/>
              </a:rPr>
              <a:t>用比较少的数据量表达原始的图像</a:t>
            </a:r>
          </a:p>
          <a:p>
            <a:pPr algn="just" eaLnBrk="1" hangingPunct="1"/>
            <a:r>
              <a:rPr lang="zh-CN" altLang="en-US" sz="2800" dirty="0" smtClean="0">
                <a:ea typeface="仿宋_GB2312" pitchFamily="49" charset="-122"/>
              </a:rPr>
              <a:t>研究颜色</a:t>
            </a:r>
          </a:p>
          <a:p>
            <a:pPr lvl="1" algn="just" eaLnBrk="1" hangingPunct="1"/>
            <a:r>
              <a:rPr lang="zh-CN" altLang="en-US" dirty="0" smtClean="0">
                <a:ea typeface="仿宋_GB2312" pitchFamily="49" charset="-122"/>
              </a:rPr>
              <a:t>了解人的视觉系统如何认识颜色、计算机系统中如何表示彩色图像从而更有效地减少数据量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HSV</a:t>
            </a:r>
            <a:r>
              <a:rPr lang="zh-CN" altLang="en-US" dirty="0" smtClean="0"/>
              <a:t>颜色模型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6"/>
          <p:cNvGrpSpPr>
            <a:grpSpLocks/>
          </p:cNvGrpSpPr>
          <p:nvPr/>
        </p:nvGrpSpPr>
        <p:grpSpPr bwMode="auto">
          <a:xfrm>
            <a:off x="915099" y="2492772"/>
            <a:ext cx="3080639" cy="2663825"/>
            <a:chOff x="1985" y="8837"/>
            <a:chExt cx="2711" cy="2932"/>
          </a:xfrm>
        </p:grpSpPr>
        <p:sp>
          <p:nvSpPr>
            <p:cNvPr id="6" name="Line 7"/>
            <p:cNvSpPr>
              <a:spLocks noChangeAspect="1" noChangeShapeType="1"/>
            </p:cNvSpPr>
            <p:nvPr/>
          </p:nvSpPr>
          <p:spPr bwMode="auto">
            <a:xfrm>
              <a:off x="2491" y="9215"/>
              <a:ext cx="1764" cy="2"/>
            </a:xfrm>
            <a:prstGeom prst="line">
              <a:avLst/>
            </a:prstGeom>
            <a:noFill/>
            <a:ln w="9525">
              <a:solidFill>
                <a:srgbClr val="000000"/>
              </a:solidFill>
              <a:round/>
              <a:headEnd/>
              <a:tailEnd/>
            </a:ln>
            <a:effectLst/>
          </p:spPr>
          <p:txBody>
            <a:bodyPr>
              <a:spAutoFit/>
            </a:bodyPr>
            <a:lstStyle/>
            <a:p>
              <a:endParaRPr lang="zh-CN" altLang="en-US"/>
            </a:p>
          </p:txBody>
        </p:sp>
        <p:sp>
          <p:nvSpPr>
            <p:cNvPr id="7" name="Line 8"/>
            <p:cNvSpPr>
              <a:spLocks noChangeShapeType="1"/>
            </p:cNvSpPr>
            <p:nvPr/>
          </p:nvSpPr>
          <p:spPr bwMode="auto">
            <a:xfrm>
              <a:off x="2491" y="9215"/>
              <a:ext cx="1" cy="2184"/>
            </a:xfrm>
            <a:prstGeom prst="line">
              <a:avLst/>
            </a:prstGeom>
            <a:noFill/>
            <a:ln w="9525">
              <a:solidFill>
                <a:srgbClr val="000000"/>
              </a:solidFill>
              <a:round/>
              <a:headEnd/>
              <a:tailEnd/>
            </a:ln>
            <a:effectLst/>
          </p:spPr>
          <p:txBody>
            <a:bodyPr>
              <a:spAutoFit/>
            </a:bodyPr>
            <a:lstStyle/>
            <a:p>
              <a:endParaRPr lang="zh-CN" altLang="en-US"/>
            </a:p>
          </p:txBody>
        </p:sp>
        <p:sp>
          <p:nvSpPr>
            <p:cNvPr id="8" name="Line 9"/>
            <p:cNvSpPr>
              <a:spLocks noChangeShapeType="1"/>
            </p:cNvSpPr>
            <p:nvPr/>
          </p:nvSpPr>
          <p:spPr bwMode="auto">
            <a:xfrm flipV="1">
              <a:off x="2491" y="9215"/>
              <a:ext cx="1784" cy="2184"/>
            </a:xfrm>
            <a:prstGeom prst="line">
              <a:avLst/>
            </a:prstGeom>
            <a:noFill/>
            <a:ln w="9525">
              <a:solidFill>
                <a:srgbClr val="000000"/>
              </a:solidFill>
              <a:round/>
              <a:headEnd/>
              <a:tailEnd/>
            </a:ln>
            <a:effectLst/>
          </p:spPr>
          <p:txBody>
            <a:bodyPr>
              <a:spAutoFit/>
            </a:bodyPr>
            <a:lstStyle/>
            <a:p>
              <a:endParaRPr lang="zh-CN" altLang="en-US"/>
            </a:p>
          </p:txBody>
        </p:sp>
        <p:sp>
          <p:nvSpPr>
            <p:cNvPr id="9" name="Text Box 10"/>
            <p:cNvSpPr txBox="1">
              <a:spLocks noChangeArrowheads="1"/>
            </p:cNvSpPr>
            <p:nvPr/>
          </p:nvSpPr>
          <p:spPr bwMode="auto">
            <a:xfrm>
              <a:off x="2176" y="8837"/>
              <a:ext cx="600" cy="370"/>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白</a:t>
              </a:r>
            </a:p>
          </p:txBody>
        </p:sp>
        <p:sp>
          <p:nvSpPr>
            <p:cNvPr id="10" name="Text Box 11"/>
            <p:cNvSpPr txBox="1">
              <a:spLocks noChangeArrowheads="1"/>
            </p:cNvSpPr>
            <p:nvPr/>
          </p:nvSpPr>
          <p:spPr bwMode="auto">
            <a:xfrm>
              <a:off x="2941" y="8842"/>
              <a:ext cx="811" cy="371"/>
            </a:xfrm>
            <a:prstGeom prst="rect">
              <a:avLst/>
            </a:prstGeom>
            <a:noFill/>
            <a:ln w="9525">
              <a:noFill/>
              <a:miter lim="800000"/>
              <a:headEnd/>
              <a:tailEnd/>
            </a:ln>
            <a:effectLst/>
          </p:spPr>
          <p:txBody>
            <a:bodyPr>
              <a:spAutoFit/>
            </a:bodyPr>
            <a:lstStyle/>
            <a:p>
              <a:pPr algn="just">
                <a:spcBef>
                  <a:spcPct val="0"/>
                </a:spcBef>
              </a:pPr>
              <a:r>
                <a:rPr lang="zh-CN" altLang="en-US" sz="1600" dirty="0">
                  <a:ea typeface="楷体_GB2312" pitchFamily="49" charset="-122"/>
                </a:rPr>
                <a:t>色浓</a:t>
              </a:r>
            </a:p>
          </p:txBody>
        </p:sp>
        <p:sp>
          <p:nvSpPr>
            <p:cNvPr id="11" name="Text Box 12"/>
            <p:cNvSpPr txBox="1">
              <a:spLocks noChangeArrowheads="1"/>
            </p:cNvSpPr>
            <p:nvPr/>
          </p:nvSpPr>
          <p:spPr bwMode="auto">
            <a:xfrm>
              <a:off x="3886" y="8842"/>
              <a:ext cx="810" cy="371"/>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纯色</a:t>
              </a:r>
            </a:p>
          </p:txBody>
        </p:sp>
        <p:sp>
          <p:nvSpPr>
            <p:cNvPr id="12" name="Text Box 13"/>
            <p:cNvSpPr txBox="1">
              <a:spLocks noChangeArrowheads="1"/>
            </p:cNvSpPr>
            <p:nvPr/>
          </p:nvSpPr>
          <p:spPr bwMode="auto">
            <a:xfrm>
              <a:off x="2701" y="9838"/>
              <a:ext cx="810" cy="371"/>
            </a:xfrm>
            <a:prstGeom prst="rect">
              <a:avLst/>
            </a:prstGeom>
            <a:noFill/>
            <a:ln w="9525">
              <a:noFill/>
              <a:miter lim="800000"/>
              <a:headEnd/>
              <a:tailEnd/>
            </a:ln>
            <a:effectLst/>
          </p:spPr>
          <p:txBody>
            <a:bodyPr>
              <a:spAutoFit/>
            </a:bodyPr>
            <a:lstStyle/>
            <a:p>
              <a:pPr algn="just">
                <a:spcBef>
                  <a:spcPct val="0"/>
                </a:spcBef>
              </a:pPr>
              <a:r>
                <a:rPr lang="zh-CN" altLang="en-US" sz="1600" dirty="0">
                  <a:ea typeface="楷体_GB2312" pitchFamily="49" charset="-122"/>
                </a:rPr>
                <a:t>色相</a:t>
              </a:r>
            </a:p>
          </p:txBody>
        </p:sp>
        <p:sp>
          <p:nvSpPr>
            <p:cNvPr id="13" name="Text Box 14"/>
            <p:cNvSpPr txBox="1">
              <a:spLocks noChangeArrowheads="1"/>
            </p:cNvSpPr>
            <p:nvPr/>
          </p:nvSpPr>
          <p:spPr bwMode="auto">
            <a:xfrm>
              <a:off x="1985" y="9550"/>
              <a:ext cx="810" cy="371"/>
            </a:xfrm>
            <a:prstGeom prst="rect">
              <a:avLst/>
            </a:prstGeom>
            <a:noFill/>
            <a:ln w="9525">
              <a:noFill/>
              <a:miter lim="800000"/>
              <a:headEnd/>
              <a:tailEnd/>
            </a:ln>
            <a:effectLst/>
          </p:spPr>
          <p:txBody>
            <a:bodyPr>
              <a:spAutoFit/>
            </a:bodyPr>
            <a:lstStyle/>
            <a:p>
              <a:pPr algn="just">
                <a:spcBef>
                  <a:spcPct val="0"/>
                </a:spcBef>
              </a:pPr>
              <a:r>
                <a:rPr lang="zh-CN" altLang="en-US" sz="1600" dirty="0">
                  <a:ea typeface="楷体_GB2312" pitchFamily="49" charset="-122"/>
                </a:rPr>
                <a:t>色深</a:t>
              </a:r>
            </a:p>
          </p:txBody>
        </p:sp>
        <p:sp>
          <p:nvSpPr>
            <p:cNvPr id="14" name="Text Box 15"/>
            <p:cNvSpPr txBox="1">
              <a:spLocks noChangeArrowheads="1"/>
            </p:cNvSpPr>
            <p:nvPr/>
          </p:nvSpPr>
          <p:spPr bwMode="auto">
            <a:xfrm>
              <a:off x="2176" y="11399"/>
              <a:ext cx="810" cy="370"/>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黑</a:t>
              </a:r>
            </a:p>
          </p:txBody>
        </p:sp>
        <p:sp>
          <p:nvSpPr>
            <p:cNvPr id="15" name="Text Box 16"/>
            <p:cNvSpPr txBox="1">
              <a:spLocks noChangeArrowheads="1"/>
            </p:cNvSpPr>
            <p:nvPr/>
          </p:nvSpPr>
          <p:spPr bwMode="auto">
            <a:xfrm>
              <a:off x="2071" y="9994"/>
              <a:ext cx="810" cy="403"/>
            </a:xfrm>
            <a:prstGeom prst="rect">
              <a:avLst/>
            </a:prstGeom>
            <a:noFill/>
            <a:ln w="9525">
              <a:noFill/>
              <a:miter lim="800000"/>
              <a:headEnd/>
              <a:tailEnd/>
            </a:ln>
            <a:effectLst/>
          </p:spPr>
          <p:txBody>
            <a:bodyPr>
              <a:spAutoFit/>
            </a:bodyPr>
            <a:lstStyle/>
            <a:p>
              <a:pPr algn="just">
                <a:spcBef>
                  <a:spcPct val="0"/>
                </a:spcBef>
              </a:pPr>
              <a:r>
                <a:rPr lang="zh-CN" altLang="en-US" sz="1800" dirty="0">
                  <a:ea typeface="楷体_GB2312" pitchFamily="49" charset="-122"/>
                </a:rPr>
                <a:t>灰</a:t>
              </a:r>
            </a:p>
          </p:txBody>
        </p:sp>
      </p:grpSp>
      <p:grpSp>
        <p:nvGrpSpPr>
          <p:cNvPr id="16" name="Group 17"/>
          <p:cNvGrpSpPr>
            <a:grpSpLocks/>
          </p:cNvGrpSpPr>
          <p:nvPr/>
        </p:nvGrpSpPr>
        <p:grpSpPr bwMode="auto">
          <a:xfrm>
            <a:off x="4212281" y="2276872"/>
            <a:ext cx="4247506" cy="3527900"/>
            <a:chOff x="5073" y="8426"/>
            <a:chExt cx="3928" cy="3657"/>
          </a:xfrm>
        </p:grpSpPr>
        <p:sp>
          <p:nvSpPr>
            <p:cNvPr id="17" name="Text Box 18"/>
            <p:cNvSpPr txBox="1">
              <a:spLocks noChangeArrowheads="1"/>
            </p:cNvSpPr>
            <p:nvPr/>
          </p:nvSpPr>
          <p:spPr bwMode="auto">
            <a:xfrm>
              <a:off x="5850" y="11477"/>
              <a:ext cx="2731" cy="606"/>
            </a:xfrm>
            <a:prstGeom prst="rect">
              <a:avLst/>
            </a:prstGeom>
            <a:noFill/>
            <a:ln w="9525">
              <a:noFill/>
              <a:miter lim="800000"/>
              <a:headEnd/>
              <a:tailEnd/>
            </a:ln>
            <a:effectLst/>
          </p:spPr>
          <p:txBody>
            <a:bodyPr wrap="square">
              <a:spAutoFit/>
            </a:bodyPr>
            <a:lstStyle/>
            <a:p>
              <a:pPr algn="ctr">
                <a:spcBef>
                  <a:spcPct val="0"/>
                </a:spcBef>
              </a:pPr>
              <a:r>
                <a:rPr lang="en-US" altLang="zh-CN" sz="1600" noProof="1">
                  <a:ea typeface="楷体_GB2312" pitchFamily="49" charset="-122"/>
                </a:rPr>
                <a:t>HSV</a:t>
              </a:r>
              <a:r>
                <a:rPr lang="zh-CN" altLang="en-US" sz="1600" noProof="1">
                  <a:ea typeface="楷体_GB2312" pitchFamily="49" charset="-122"/>
                </a:rPr>
                <a:t>颜色模型示意图</a:t>
              </a:r>
            </a:p>
            <a:p>
              <a:pPr>
                <a:spcBef>
                  <a:spcPct val="0"/>
                </a:spcBef>
              </a:pPr>
              <a:endParaRPr lang="en-US" altLang="zh-CN" sz="1600" dirty="0">
                <a:ea typeface="楷体_GB2312" pitchFamily="49" charset="-122"/>
              </a:endParaRPr>
            </a:p>
          </p:txBody>
        </p:sp>
        <p:sp>
          <p:nvSpPr>
            <p:cNvPr id="18" name="Oval 19"/>
            <p:cNvSpPr>
              <a:spLocks noChangeArrowheads="1"/>
            </p:cNvSpPr>
            <p:nvPr/>
          </p:nvSpPr>
          <p:spPr bwMode="auto">
            <a:xfrm>
              <a:off x="6166" y="8894"/>
              <a:ext cx="1680" cy="936"/>
            </a:xfrm>
            <a:prstGeom prst="ellipse">
              <a:avLst/>
            </a:prstGeom>
            <a:noFill/>
            <a:ln w="9525">
              <a:solidFill>
                <a:srgbClr val="000000"/>
              </a:solidFill>
              <a:round/>
              <a:headEnd/>
              <a:tailEnd/>
            </a:ln>
            <a:effectLst/>
          </p:spPr>
          <p:txBody>
            <a:bodyPr>
              <a:spAutoFit/>
            </a:bodyPr>
            <a:lstStyle/>
            <a:p>
              <a:endParaRPr lang="zh-CN" altLang="en-US"/>
            </a:p>
          </p:txBody>
        </p:sp>
        <p:sp>
          <p:nvSpPr>
            <p:cNvPr id="19" name="Line 20"/>
            <p:cNvSpPr>
              <a:spLocks noChangeShapeType="1"/>
            </p:cNvSpPr>
            <p:nvPr/>
          </p:nvSpPr>
          <p:spPr bwMode="auto">
            <a:xfrm>
              <a:off x="7006" y="8582"/>
              <a:ext cx="1" cy="2496"/>
            </a:xfrm>
            <a:prstGeom prst="line">
              <a:avLst/>
            </a:prstGeom>
            <a:noFill/>
            <a:ln w="9525">
              <a:solidFill>
                <a:srgbClr val="000000"/>
              </a:solidFill>
              <a:round/>
              <a:headEnd type="triangle" w="sm" len="med"/>
              <a:tailEnd/>
            </a:ln>
            <a:effectLst/>
          </p:spPr>
          <p:txBody>
            <a:bodyPr>
              <a:spAutoFit/>
            </a:bodyPr>
            <a:lstStyle/>
            <a:p>
              <a:endParaRPr lang="zh-CN" altLang="en-US"/>
            </a:p>
          </p:txBody>
        </p:sp>
        <p:sp>
          <p:nvSpPr>
            <p:cNvPr id="20" name="Line 21"/>
            <p:cNvSpPr>
              <a:spLocks noChangeShapeType="1"/>
            </p:cNvSpPr>
            <p:nvPr/>
          </p:nvSpPr>
          <p:spPr bwMode="auto">
            <a:xfrm flipV="1">
              <a:off x="6376" y="9050"/>
              <a:ext cx="1260" cy="624"/>
            </a:xfrm>
            <a:prstGeom prst="line">
              <a:avLst/>
            </a:prstGeom>
            <a:noFill/>
            <a:ln w="9525">
              <a:solidFill>
                <a:srgbClr val="000000"/>
              </a:solidFill>
              <a:round/>
              <a:headEnd/>
              <a:tailEnd/>
            </a:ln>
            <a:effectLst/>
          </p:spPr>
          <p:txBody>
            <a:bodyPr>
              <a:spAutoFit/>
            </a:bodyPr>
            <a:lstStyle/>
            <a:p>
              <a:endParaRPr lang="zh-CN" altLang="en-US"/>
            </a:p>
          </p:txBody>
        </p:sp>
        <p:sp>
          <p:nvSpPr>
            <p:cNvPr id="21" name="Line 22"/>
            <p:cNvSpPr>
              <a:spLocks noChangeShapeType="1"/>
            </p:cNvSpPr>
            <p:nvPr/>
          </p:nvSpPr>
          <p:spPr bwMode="auto">
            <a:xfrm>
              <a:off x="6166" y="9362"/>
              <a:ext cx="1680" cy="0"/>
            </a:xfrm>
            <a:prstGeom prst="line">
              <a:avLst/>
            </a:prstGeom>
            <a:noFill/>
            <a:ln w="9525">
              <a:solidFill>
                <a:srgbClr val="000000"/>
              </a:solidFill>
              <a:round/>
              <a:headEnd/>
              <a:tailEnd/>
            </a:ln>
            <a:effectLst/>
          </p:spPr>
          <p:txBody>
            <a:bodyPr>
              <a:spAutoFit/>
            </a:bodyPr>
            <a:lstStyle/>
            <a:p>
              <a:endParaRPr lang="zh-CN" altLang="en-US"/>
            </a:p>
          </p:txBody>
        </p:sp>
        <p:sp>
          <p:nvSpPr>
            <p:cNvPr id="22" name="Line 23"/>
            <p:cNvSpPr>
              <a:spLocks noChangeShapeType="1"/>
            </p:cNvSpPr>
            <p:nvPr/>
          </p:nvSpPr>
          <p:spPr bwMode="auto">
            <a:xfrm rot="13800000" flipV="1">
              <a:off x="6379" y="9044"/>
              <a:ext cx="1260" cy="624"/>
            </a:xfrm>
            <a:prstGeom prst="line">
              <a:avLst/>
            </a:prstGeom>
            <a:noFill/>
            <a:ln w="9525">
              <a:solidFill>
                <a:srgbClr val="000000"/>
              </a:solidFill>
              <a:round/>
              <a:headEnd/>
              <a:tailEnd/>
            </a:ln>
            <a:effectLst/>
          </p:spPr>
          <p:txBody>
            <a:bodyPr>
              <a:spAutoFit/>
            </a:bodyPr>
            <a:lstStyle/>
            <a:p>
              <a:endParaRPr lang="zh-CN" altLang="en-US"/>
            </a:p>
          </p:txBody>
        </p:sp>
        <p:sp>
          <p:nvSpPr>
            <p:cNvPr id="23" name="Line 24"/>
            <p:cNvSpPr>
              <a:spLocks noChangeShapeType="1"/>
            </p:cNvSpPr>
            <p:nvPr/>
          </p:nvSpPr>
          <p:spPr bwMode="auto">
            <a:xfrm rot="60000" flipH="1" flipV="1">
              <a:off x="6166" y="9482"/>
              <a:ext cx="840" cy="1560"/>
            </a:xfrm>
            <a:prstGeom prst="line">
              <a:avLst/>
            </a:prstGeom>
            <a:noFill/>
            <a:ln w="9525">
              <a:solidFill>
                <a:srgbClr val="000000"/>
              </a:solidFill>
              <a:round/>
              <a:headEnd/>
              <a:tailEnd/>
            </a:ln>
            <a:effectLst/>
          </p:spPr>
          <p:txBody>
            <a:bodyPr>
              <a:spAutoFit/>
            </a:bodyPr>
            <a:lstStyle/>
            <a:p>
              <a:endParaRPr lang="zh-CN" altLang="en-US"/>
            </a:p>
          </p:txBody>
        </p:sp>
        <p:sp>
          <p:nvSpPr>
            <p:cNvPr id="24" name="Line 25"/>
            <p:cNvSpPr>
              <a:spLocks noChangeShapeType="1"/>
            </p:cNvSpPr>
            <p:nvPr/>
          </p:nvSpPr>
          <p:spPr bwMode="auto">
            <a:xfrm rot="21540000" flipH="1">
              <a:off x="7006" y="9473"/>
              <a:ext cx="840" cy="1560"/>
            </a:xfrm>
            <a:prstGeom prst="line">
              <a:avLst/>
            </a:prstGeom>
            <a:noFill/>
            <a:ln w="9525">
              <a:solidFill>
                <a:srgbClr val="000000"/>
              </a:solidFill>
              <a:round/>
              <a:headEnd/>
              <a:tailEnd/>
            </a:ln>
            <a:effectLst/>
          </p:spPr>
          <p:txBody>
            <a:bodyPr>
              <a:spAutoFit/>
            </a:bodyPr>
            <a:lstStyle/>
            <a:p>
              <a:endParaRPr lang="zh-CN" altLang="en-US"/>
            </a:p>
          </p:txBody>
        </p:sp>
        <p:sp>
          <p:nvSpPr>
            <p:cNvPr id="25" name="Line 26"/>
            <p:cNvSpPr>
              <a:spLocks noChangeShapeType="1"/>
            </p:cNvSpPr>
            <p:nvPr/>
          </p:nvSpPr>
          <p:spPr bwMode="auto">
            <a:xfrm>
              <a:off x="7006" y="11078"/>
              <a:ext cx="1260" cy="0"/>
            </a:xfrm>
            <a:prstGeom prst="line">
              <a:avLst/>
            </a:prstGeom>
            <a:noFill/>
            <a:ln w="9525">
              <a:solidFill>
                <a:srgbClr val="000000"/>
              </a:solidFill>
              <a:round/>
              <a:headEnd/>
              <a:tailEnd type="triangle" w="sm" len="med"/>
            </a:ln>
            <a:effectLst/>
          </p:spPr>
          <p:txBody>
            <a:bodyPr>
              <a:spAutoFit/>
            </a:bodyPr>
            <a:lstStyle/>
            <a:p>
              <a:endParaRPr lang="zh-CN" altLang="en-US"/>
            </a:p>
          </p:txBody>
        </p:sp>
        <p:sp>
          <p:nvSpPr>
            <p:cNvPr id="26" name="Line 27"/>
            <p:cNvSpPr>
              <a:spLocks noChangeShapeType="1"/>
            </p:cNvSpPr>
            <p:nvPr/>
          </p:nvSpPr>
          <p:spPr bwMode="auto">
            <a:xfrm flipV="1">
              <a:off x="7006" y="10454"/>
              <a:ext cx="840" cy="624"/>
            </a:xfrm>
            <a:prstGeom prst="line">
              <a:avLst/>
            </a:prstGeom>
            <a:noFill/>
            <a:ln w="9525">
              <a:solidFill>
                <a:srgbClr val="000000"/>
              </a:solidFill>
              <a:round/>
              <a:headEnd/>
              <a:tailEnd/>
            </a:ln>
            <a:effectLst/>
          </p:spPr>
          <p:txBody>
            <a:bodyPr>
              <a:spAutoFit/>
            </a:bodyPr>
            <a:lstStyle/>
            <a:p>
              <a:endParaRPr lang="zh-CN" altLang="en-US"/>
            </a:p>
          </p:txBody>
        </p:sp>
        <p:sp>
          <p:nvSpPr>
            <p:cNvPr id="27" name="Arc 28"/>
            <p:cNvSpPr>
              <a:spLocks/>
            </p:cNvSpPr>
            <p:nvPr/>
          </p:nvSpPr>
          <p:spPr bwMode="auto">
            <a:xfrm>
              <a:off x="7426" y="10766"/>
              <a:ext cx="210" cy="28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type="triangle" w="sm" len="med"/>
              <a:tailEnd/>
            </a:ln>
            <a:effectLst/>
          </p:spPr>
          <p:txBody>
            <a:bodyPr>
              <a:spAutoFit/>
            </a:bodyPr>
            <a:lstStyle/>
            <a:p>
              <a:endParaRPr lang="zh-CN" altLang="en-US"/>
            </a:p>
          </p:txBody>
        </p:sp>
        <p:sp>
          <p:nvSpPr>
            <p:cNvPr id="28" name="Text Box 29"/>
            <p:cNvSpPr txBox="1">
              <a:spLocks noChangeArrowheads="1"/>
            </p:cNvSpPr>
            <p:nvPr/>
          </p:nvSpPr>
          <p:spPr bwMode="auto">
            <a:xfrm>
              <a:off x="5208" y="8754"/>
              <a:ext cx="1155" cy="348"/>
            </a:xfrm>
            <a:prstGeom prst="rect">
              <a:avLst/>
            </a:prstGeom>
            <a:noFill/>
            <a:ln w="9525">
              <a:noFill/>
              <a:miter lim="800000"/>
              <a:headEnd/>
              <a:tailEnd/>
            </a:ln>
            <a:effectLst/>
          </p:spPr>
          <p:txBody>
            <a:bodyPr>
              <a:spAutoFit/>
            </a:bodyPr>
            <a:lstStyle/>
            <a:p>
              <a:pPr algn="just">
                <a:spcBef>
                  <a:spcPct val="0"/>
                </a:spcBef>
              </a:pPr>
              <a:r>
                <a:rPr lang="zh-CN" altLang="en-US" sz="1600" dirty="0">
                  <a:ea typeface="楷体_GB2312" pitchFamily="49" charset="-122"/>
                </a:rPr>
                <a:t>绿</a:t>
              </a:r>
              <a:r>
                <a:rPr lang="en-US" altLang="zh-CN" sz="1600" dirty="0">
                  <a:ea typeface="楷体_GB2312" pitchFamily="49" charset="-122"/>
                </a:rPr>
                <a:t>(120°)</a:t>
              </a:r>
            </a:p>
          </p:txBody>
        </p:sp>
        <p:sp>
          <p:nvSpPr>
            <p:cNvPr id="29" name="Text Box 30"/>
            <p:cNvSpPr txBox="1">
              <a:spLocks noChangeArrowheads="1"/>
            </p:cNvSpPr>
            <p:nvPr/>
          </p:nvSpPr>
          <p:spPr bwMode="auto">
            <a:xfrm>
              <a:off x="7816" y="9162"/>
              <a:ext cx="975" cy="349"/>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红</a:t>
              </a:r>
              <a:r>
                <a:rPr lang="en-US" altLang="zh-CN" sz="1600">
                  <a:ea typeface="楷体_GB2312" pitchFamily="49" charset="-122"/>
                </a:rPr>
                <a:t>(0°)</a:t>
              </a:r>
            </a:p>
          </p:txBody>
        </p:sp>
        <p:sp>
          <p:nvSpPr>
            <p:cNvPr id="30" name="Text Box 31"/>
            <p:cNvSpPr txBox="1">
              <a:spLocks noChangeArrowheads="1"/>
            </p:cNvSpPr>
            <p:nvPr/>
          </p:nvSpPr>
          <p:spPr bwMode="auto">
            <a:xfrm>
              <a:off x="5073" y="9155"/>
              <a:ext cx="1155" cy="349"/>
            </a:xfrm>
            <a:prstGeom prst="rect">
              <a:avLst/>
            </a:prstGeom>
            <a:noFill/>
            <a:ln w="9525">
              <a:noFill/>
              <a:miter lim="800000"/>
              <a:headEnd/>
              <a:tailEnd/>
            </a:ln>
            <a:effectLst/>
          </p:spPr>
          <p:txBody>
            <a:bodyPr>
              <a:spAutoFit/>
            </a:bodyPr>
            <a:lstStyle/>
            <a:p>
              <a:pPr algn="just">
                <a:spcBef>
                  <a:spcPct val="0"/>
                </a:spcBef>
              </a:pPr>
              <a:r>
                <a:rPr lang="zh-CN" altLang="en-US" sz="1600" dirty="0">
                  <a:ea typeface="楷体_GB2312" pitchFamily="49" charset="-122"/>
                </a:rPr>
                <a:t>青</a:t>
              </a:r>
              <a:r>
                <a:rPr lang="en-US" altLang="zh-CN" sz="1600" dirty="0">
                  <a:ea typeface="楷体_GB2312" pitchFamily="49" charset="-122"/>
                </a:rPr>
                <a:t>(180°)</a:t>
              </a:r>
            </a:p>
          </p:txBody>
        </p:sp>
        <p:sp>
          <p:nvSpPr>
            <p:cNvPr id="31" name="Text Box 32"/>
            <p:cNvSpPr txBox="1">
              <a:spLocks noChangeArrowheads="1"/>
            </p:cNvSpPr>
            <p:nvPr/>
          </p:nvSpPr>
          <p:spPr bwMode="auto">
            <a:xfrm>
              <a:off x="7531" y="8783"/>
              <a:ext cx="1154" cy="349"/>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黄</a:t>
              </a:r>
              <a:r>
                <a:rPr lang="en-US" altLang="zh-CN" sz="1600">
                  <a:ea typeface="楷体_GB2312" pitchFamily="49" charset="-122"/>
                </a:rPr>
                <a:t>(60°)</a:t>
              </a:r>
            </a:p>
          </p:txBody>
        </p:sp>
        <p:sp>
          <p:nvSpPr>
            <p:cNvPr id="32" name="Text Box 33"/>
            <p:cNvSpPr txBox="1">
              <a:spLocks noChangeArrowheads="1"/>
            </p:cNvSpPr>
            <p:nvPr/>
          </p:nvSpPr>
          <p:spPr bwMode="auto">
            <a:xfrm>
              <a:off x="5208" y="9519"/>
              <a:ext cx="1155" cy="349"/>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蓝</a:t>
              </a:r>
              <a:r>
                <a:rPr lang="en-US" altLang="zh-CN" sz="1600">
                  <a:ea typeface="楷体_GB2312" pitchFamily="49" charset="-122"/>
                </a:rPr>
                <a:t>(240°)</a:t>
              </a:r>
            </a:p>
          </p:txBody>
        </p:sp>
        <p:sp>
          <p:nvSpPr>
            <p:cNvPr id="33" name="Text Box 34"/>
            <p:cNvSpPr txBox="1">
              <a:spLocks noChangeArrowheads="1"/>
            </p:cNvSpPr>
            <p:nvPr/>
          </p:nvSpPr>
          <p:spPr bwMode="auto">
            <a:xfrm>
              <a:off x="7636" y="9519"/>
              <a:ext cx="1365" cy="349"/>
            </a:xfrm>
            <a:prstGeom prst="rect">
              <a:avLst/>
            </a:prstGeom>
            <a:noFill/>
            <a:ln w="9525">
              <a:noFill/>
              <a:miter lim="800000"/>
              <a:headEnd/>
              <a:tailEnd/>
            </a:ln>
            <a:effectLst/>
          </p:spPr>
          <p:txBody>
            <a:bodyPr>
              <a:spAutoFit/>
            </a:bodyPr>
            <a:lstStyle/>
            <a:p>
              <a:pPr algn="just">
                <a:spcBef>
                  <a:spcPct val="0"/>
                </a:spcBef>
              </a:pPr>
              <a:r>
                <a:rPr lang="zh-CN" altLang="en-US" sz="1600">
                  <a:ea typeface="楷体_GB2312" pitchFamily="49" charset="-122"/>
                </a:rPr>
                <a:t>品红</a:t>
              </a:r>
              <a:r>
                <a:rPr lang="en-US" altLang="zh-CN" sz="1600">
                  <a:ea typeface="楷体_GB2312" pitchFamily="49" charset="-122"/>
                </a:rPr>
                <a:t>(120°)</a:t>
              </a:r>
            </a:p>
          </p:txBody>
        </p:sp>
        <p:sp>
          <p:nvSpPr>
            <p:cNvPr id="34" name="Text Box 35"/>
            <p:cNvSpPr txBox="1">
              <a:spLocks noChangeArrowheads="1"/>
            </p:cNvSpPr>
            <p:nvPr/>
          </p:nvSpPr>
          <p:spPr bwMode="auto">
            <a:xfrm>
              <a:off x="7531" y="10625"/>
              <a:ext cx="630" cy="349"/>
            </a:xfrm>
            <a:prstGeom prst="rect">
              <a:avLst/>
            </a:prstGeom>
            <a:noFill/>
            <a:ln w="9525">
              <a:noFill/>
              <a:miter lim="800000"/>
              <a:headEnd/>
              <a:tailEnd/>
            </a:ln>
            <a:effectLst/>
          </p:spPr>
          <p:txBody>
            <a:bodyPr>
              <a:spAutoFit/>
            </a:bodyPr>
            <a:lstStyle/>
            <a:p>
              <a:pPr algn="just">
                <a:spcBef>
                  <a:spcPct val="0"/>
                </a:spcBef>
              </a:pPr>
              <a:r>
                <a:rPr lang="en-US" altLang="zh-CN" sz="1600" dirty="0">
                  <a:ea typeface="楷体_GB2312" pitchFamily="49" charset="-122"/>
                </a:rPr>
                <a:t>H</a:t>
              </a:r>
            </a:p>
          </p:txBody>
        </p:sp>
        <p:sp>
          <p:nvSpPr>
            <p:cNvPr id="35" name="Text Box 36"/>
            <p:cNvSpPr txBox="1">
              <a:spLocks noChangeArrowheads="1"/>
            </p:cNvSpPr>
            <p:nvPr/>
          </p:nvSpPr>
          <p:spPr bwMode="auto">
            <a:xfrm>
              <a:off x="6811" y="10982"/>
              <a:ext cx="600" cy="237"/>
            </a:xfrm>
            <a:prstGeom prst="rect">
              <a:avLst/>
            </a:prstGeom>
            <a:noFill/>
            <a:ln w="9525">
              <a:noFill/>
              <a:miter lim="800000"/>
              <a:headEnd/>
              <a:tailEnd/>
            </a:ln>
            <a:effectLst/>
          </p:spPr>
          <p:txBody>
            <a:bodyPr>
              <a:spAutoFit/>
            </a:bodyPr>
            <a:lstStyle/>
            <a:p>
              <a:pPr algn="just">
                <a:spcBef>
                  <a:spcPct val="0"/>
                </a:spcBef>
              </a:pPr>
              <a:r>
                <a:rPr lang="en-US" altLang="zh-CN" sz="900">
                  <a:ea typeface="楷体_GB2312" pitchFamily="49" charset="-122"/>
                </a:rPr>
                <a:t>O</a:t>
              </a:r>
              <a:endParaRPr lang="en-US" altLang="zh-CN" sz="1800">
                <a:ea typeface="楷体_GB2312" pitchFamily="49" charset="-122"/>
              </a:endParaRPr>
            </a:p>
          </p:txBody>
        </p:sp>
        <p:sp>
          <p:nvSpPr>
            <p:cNvPr id="37" name="Text Box 38"/>
            <p:cNvSpPr txBox="1">
              <a:spLocks noChangeArrowheads="1"/>
            </p:cNvSpPr>
            <p:nvPr/>
          </p:nvSpPr>
          <p:spPr bwMode="auto">
            <a:xfrm>
              <a:off x="6885" y="8893"/>
              <a:ext cx="736" cy="349"/>
            </a:xfrm>
            <a:prstGeom prst="rect">
              <a:avLst/>
            </a:prstGeom>
            <a:noFill/>
            <a:ln w="9525">
              <a:noFill/>
              <a:miter lim="800000"/>
              <a:headEnd/>
              <a:tailEnd/>
            </a:ln>
            <a:effectLst/>
          </p:spPr>
          <p:txBody>
            <a:bodyPr>
              <a:spAutoFit/>
            </a:bodyPr>
            <a:lstStyle/>
            <a:p>
              <a:pPr algn="just">
                <a:spcBef>
                  <a:spcPct val="0"/>
                </a:spcBef>
              </a:pPr>
              <a:r>
                <a:rPr lang="en-US" altLang="zh-CN" sz="1600" dirty="0">
                  <a:ea typeface="楷体_GB2312" pitchFamily="49" charset="-122"/>
                </a:rPr>
                <a:t>(1,0)</a:t>
              </a:r>
            </a:p>
          </p:txBody>
        </p:sp>
        <p:sp>
          <p:nvSpPr>
            <p:cNvPr id="38" name="Text Box 39"/>
            <p:cNvSpPr txBox="1">
              <a:spLocks noChangeArrowheads="1"/>
            </p:cNvSpPr>
            <p:nvPr/>
          </p:nvSpPr>
          <p:spPr bwMode="auto">
            <a:xfrm>
              <a:off x="6960" y="8426"/>
              <a:ext cx="601" cy="349"/>
            </a:xfrm>
            <a:prstGeom prst="rect">
              <a:avLst/>
            </a:prstGeom>
            <a:noFill/>
            <a:ln w="9525">
              <a:noFill/>
              <a:miter lim="800000"/>
              <a:headEnd/>
              <a:tailEnd/>
            </a:ln>
            <a:effectLst/>
          </p:spPr>
          <p:txBody>
            <a:bodyPr>
              <a:spAutoFit/>
            </a:bodyPr>
            <a:lstStyle/>
            <a:p>
              <a:pPr algn="just">
                <a:spcBef>
                  <a:spcPct val="0"/>
                </a:spcBef>
              </a:pPr>
              <a:r>
                <a:rPr lang="en-US" altLang="zh-CN" sz="1600">
                  <a:ea typeface="楷体_GB2312" pitchFamily="49" charset="-122"/>
                </a:rPr>
                <a:t>V</a:t>
              </a:r>
            </a:p>
          </p:txBody>
        </p:sp>
      </p:grpSp>
      <p:sp>
        <p:nvSpPr>
          <p:cNvPr id="39" name="Text Box 40"/>
          <p:cNvSpPr txBox="1">
            <a:spLocks noChangeArrowheads="1"/>
          </p:cNvSpPr>
          <p:nvPr/>
        </p:nvSpPr>
        <p:spPr bwMode="auto">
          <a:xfrm>
            <a:off x="900113" y="5229200"/>
            <a:ext cx="3548062" cy="336550"/>
          </a:xfrm>
          <a:prstGeom prst="rect">
            <a:avLst/>
          </a:prstGeom>
          <a:noFill/>
          <a:ln w="9525">
            <a:noFill/>
            <a:miter lim="800000"/>
            <a:headEnd/>
            <a:tailEnd/>
          </a:ln>
          <a:effectLst/>
        </p:spPr>
        <p:txBody>
          <a:bodyPr>
            <a:spAutoFit/>
          </a:bodyPr>
          <a:lstStyle/>
          <a:p>
            <a:pPr algn="ctr">
              <a:spcBef>
                <a:spcPct val="0"/>
              </a:spcBef>
            </a:pPr>
            <a:r>
              <a:rPr lang="zh-CN" altLang="en-US" sz="1600" noProof="1">
                <a:ea typeface="楷体_GB2312" pitchFamily="49" charset="-122"/>
              </a:rPr>
              <a:t>色相、色浓和色深之间的关系</a:t>
            </a:r>
            <a:endParaRPr lang="zh-CN" altLang="en-US" sz="1600" dirty="0">
              <a:ea typeface="楷体_GB2312" pitchFamily="49" charset="-122"/>
            </a:endParaRPr>
          </a:p>
        </p:txBody>
      </p:sp>
      <p:sp>
        <p:nvSpPr>
          <p:cNvPr id="40" name="Text Box 41"/>
          <p:cNvSpPr txBox="1">
            <a:spLocks noChangeArrowheads="1"/>
          </p:cNvSpPr>
          <p:nvPr/>
        </p:nvSpPr>
        <p:spPr bwMode="auto">
          <a:xfrm>
            <a:off x="7739012" y="4627984"/>
            <a:ext cx="433388" cy="338554"/>
          </a:xfrm>
          <a:prstGeom prst="rect">
            <a:avLst/>
          </a:prstGeom>
          <a:noFill/>
          <a:ln w="9525">
            <a:noFill/>
            <a:miter lim="800000"/>
            <a:headEnd/>
            <a:tailEnd/>
          </a:ln>
          <a:effectLst/>
        </p:spPr>
        <p:txBody>
          <a:bodyPr>
            <a:spAutoFit/>
          </a:bodyPr>
          <a:lstStyle/>
          <a:p>
            <a:r>
              <a:rPr lang="en-US" altLang="zh-CN" sz="1600" dirty="0"/>
              <a: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HSV</a:t>
            </a:r>
            <a:r>
              <a:rPr lang="zh-CN" altLang="en-US" dirty="0" smtClean="0"/>
              <a:t>模型的解释</a:t>
            </a:r>
            <a:endParaRPr lang="zh-CN" altLang="en-US" dirty="0"/>
          </a:p>
        </p:txBody>
      </p:sp>
      <p:sp>
        <p:nvSpPr>
          <p:cNvPr id="3" name="内容占位符 2"/>
          <p:cNvSpPr>
            <a:spLocks noGrp="1"/>
          </p:cNvSpPr>
          <p:nvPr>
            <p:ph idx="1"/>
          </p:nvPr>
        </p:nvSpPr>
        <p:spPr>
          <a:xfrm>
            <a:off x="611560" y="1196752"/>
            <a:ext cx="8208912" cy="4875436"/>
          </a:xfrm>
        </p:spPr>
        <p:txBody>
          <a:bodyPr/>
          <a:lstStyle/>
          <a:p>
            <a:r>
              <a:rPr lang="en-US" altLang="zh-CN" sz="2800" dirty="0" smtClean="0"/>
              <a:t>HSV</a:t>
            </a:r>
            <a:r>
              <a:rPr lang="zh-CN" altLang="en-US" sz="2800" dirty="0" smtClean="0"/>
              <a:t>模型中，每一种颜色和它的补色相差</a:t>
            </a:r>
            <a:r>
              <a:rPr lang="en-US" altLang="zh-CN" sz="2800" dirty="0" smtClean="0"/>
              <a:t>180</a:t>
            </a:r>
            <a:r>
              <a:rPr lang="zh-CN" altLang="en-US" sz="2800" dirty="0" smtClean="0"/>
              <a:t>度，饱和度（色浓）取值从</a:t>
            </a:r>
            <a:r>
              <a:rPr lang="en-US" altLang="zh-CN" sz="2800" dirty="0" smtClean="0"/>
              <a:t>0</a:t>
            </a:r>
            <a:r>
              <a:rPr lang="zh-CN" altLang="en-US" sz="2800" dirty="0" smtClean="0"/>
              <a:t>到</a:t>
            </a:r>
            <a:r>
              <a:rPr lang="en-US" altLang="zh-CN" sz="2800" dirty="0" smtClean="0"/>
              <a:t>1</a:t>
            </a:r>
          </a:p>
          <a:p>
            <a:r>
              <a:rPr lang="en-US" altLang="zh-CN" sz="2800" dirty="0" smtClean="0"/>
              <a:t>HSV</a:t>
            </a:r>
            <a:r>
              <a:rPr lang="zh-CN" altLang="en-US" sz="2800" dirty="0" smtClean="0"/>
              <a:t>模型所代表的颜色域也是</a:t>
            </a:r>
            <a:r>
              <a:rPr lang="en-US" altLang="zh-CN" sz="2800" dirty="0" smtClean="0"/>
              <a:t>CIE</a:t>
            </a:r>
            <a:r>
              <a:rPr lang="zh-CN" altLang="en-US" sz="2800" dirty="0" smtClean="0"/>
              <a:t>原色空间的一个子集</a:t>
            </a:r>
            <a:endParaRPr lang="en-US" altLang="zh-CN" sz="2800" dirty="0" smtClean="0"/>
          </a:p>
          <a:p>
            <a:r>
              <a:rPr lang="zh-CN" altLang="en-US" sz="2800" dirty="0" smtClean="0"/>
              <a:t>圆锥的顶点处</a:t>
            </a:r>
            <a:r>
              <a:rPr lang="en-US" altLang="zh-CN" sz="2800" dirty="0" smtClean="0"/>
              <a:t>V=0,H</a:t>
            </a:r>
            <a:r>
              <a:rPr lang="zh-CN" altLang="en-US" sz="2800" dirty="0" smtClean="0"/>
              <a:t>和</a:t>
            </a:r>
            <a:r>
              <a:rPr lang="en-US" altLang="zh-CN" sz="2800" dirty="0" smtClean="0"/>
              <a:t>S</a:t>
            </a:r>
            <a:r>
              <a:rPr lang="zh-CN" altLang="en-US" sz="2800" dirty="0" smtClean="0"/>
              <a:t>无定义，代表黑色，圆锥的顶面中心处</a:t>
            </a:r>
            <a:r>
              <a:rPr lang="en-US" altLang="zh-CN" sz="2800" dirty="0" smtClean="0"/>
              <a:t>S=0</a:t>
            </a:r>
            <a:r>
              <a:rPr lang="zh-CN" altLang="en-US" sz="2800" dirty="0" smtClean="0"/>
              <a:t>，</a:t>
            </a:r>
            <a:r>
              <a:rPr lang="en-US" altLang="zh-CN" sz="2800" dirty="0" smtClean="0"/>
              <a:t>V=1</a:t>
            </a:r>
            <a:r>
              <a:rPr lang="zh-CN" altLang="en-US" sz="2800" dirty="0" smtClean="0"/>
              <a:t>，</a:t>
            </a:r>
            <a:r>
              <a:rPr lang="en-US" altLang="zh-CN" sz="2800" dirty="0" smtClean="0"/>
              <a:t>H</a:t>
            </a:r>
            <a:r>
              <a:rPr lang="zh-CN" altLang="en-US" sz="2800" dirty="0" smtClean="0"/>
              <a:t>无定义，代表白色，从该点到原点代表亮度渐暗的白色，即具有不同灰度的白色</a:t>
            </a:r>
            <a:endParaRPr lang="en-US" altLang="zh-CN" sz="2800" dirty="0" smtClean="0"/>
          </a:p>
          <a:p>
            <a:r>
              <a:rPr lang="zh-CN" altLang="en-US" sz="2800" dirty="0" smtClean="0"/>
              <a:t>任何</a:t>
            </a:r>
            <a:r>
              <a:rPr lang="en-US" altLang="zh-CN" sz="2800" dirty="0" smtClean="0"/>
              <a:t>V=1</a:t>
            </a:r>
            <a:r>
              <a:rPr lang="zh-CN" altLang="en-US" sz="2800" dirty="0" smtClean="0"/>
              <a:t>，</a:t>
            </a:r>
            <a:r>
              <a:rPr lang="en-US" altLang="zh-CN" sz="2800" dirty="0" smtClean="0"/>
              <a:t>S=1</a:t>
            </a:r>
            <a:r>
              <a:rPr lang="zh-CN" altLang="en-US" sz="2800" dirty="0" smtClean="0"/>
              <a:t>的颜色是纯色</a:t>
            </a:r>
            <a:endParaRPr lang="en-US" altLang="zh-CN" sz="2800" dirty="0" smtClean="0"/>
          </a:p>
          <a:p>
            <a:r>
              <a:rPr lang="en-US" altLang="zh-CN" sz="2800" dirty="0" smtClean="0"/>
              <a:t>HSV</a:t>
            </a:r>
            <a:r>
              <a:rPr lang="zh-CN" altLang="en-US" sz="2800" dirty="0" smtClean="0"/>
              <a:t>颜色模型的优点</a:t>
            </a:r>
            <a:endParaRPr lang="en-US" altLang="zh-CN" sz="2800" dirty="0" smtClean="0"/>
          </a:p>
          <a:p>
            <a:pPr lvl="1"/>
            <a:r>
              <a:rPr lang="zh-CN" altLang="en-US" sz="2400" dirty="0" smtClean="0"/>
              <a:t>符合人眼对颜色的习惯</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HSV</a:t>
            </a:r>
            <a:r>
              <a:rPr lang="zh-CN" altLang="en-US" dirty="0" smtClean="0"/>
              <a:t>的关系</a:t>
            </a:r>
            <a:endParaRPr lang="zh-CN" altLang="en-US" dirty="0"/>
          </a:p>
        </p:txBody>
      </p:sp>
      <p:sp>
        <p:nvSpPr>
          <p:cNvPr id="3" name="内容占位符 2"/>
          <p:cNvSpPr>
            <a:spLocks noGrp="1"/>
          </p:cNvSpPr>
          <p:nvPr>
            <p:ph idx="1"/>
          </p:nvPr>
        </p:nvSpPr>
        <p:spPr>
          <a:xfrm>
            <a:off x="755576" y="1196752"/>
            <a:ext cx="7931224" cy="1841376"/>
          </a:xfrm>
        </p:spPr>
        <p:txBody>
          <a:bodyPr/>
          <a:lstStyle/>
          <a:p>
            <a:r>
              <a:rPr lang="zh-CN" altLang="en-US" sz="2800" dirty="0" smtClean="0"/>
              <a:t>从</a:t>
            </a:r>
            <a:r>
              <a:rPr lang="en-US" altLang="zh-CN" sz="2800" dirty="0" smtClean="0"/>
              <a:t>RGB</a:t>
            </a:r>
            <a:r>
              <a:rPr lang="zh-CN" altLang="en-US" sz="2800" dirty="0" smtClean="0"/>
              <a:t>立方体的白色顶点，在与主对角线垂直且经过原点的平面上投影，可得到一个正六角形，此正六角形是</a:t>
            </a:r>
            <a:r>
              <a:rPr lang="en-US" altLang="zh-CN" sz="2800" dirty="0" smtClean="0"/>
              <a:t>HSV</a:t>
            </a:r>
            <a:r>
              <a:rPr lang="zh-CN" altLang="en-US" sz="2800" dirty="0" smtClean="0"/>
              <a:t>圆锥顶面的一个真子集</a:t>
            </a:r>
            <a:endParaRPr lang="en-US" altLang="zh-CN" sz="2800" dirty="0" smtClean="0"/>
          </a:p>
          <a:p>
            <a:r>
              <a:rPr lang="en-US" altLang="zh-CN" sz="2800" dirty="0" smtClean="0"/>
              <a:t>RGB</a:t>
            </a:r>
            <a:r>
              <a:rPr lang="zh-CN" altLang="en-US" sz="2800" dirty="0" smtClean="0"/>
              <a:t>空间的主对角线对应于</a:t>
            </a:r>
            <a:r>
              <a:rPr lang="en-US" altLang="zh-CN" sz="2800" dirty="0" smtClean="0"/>
              <a:t>HSV</a:t>
            </a:r>
            <a:r>
              <a:rPr lang="zh-CN" altLang="en-US" sz="2800" dirty="0" smtClean="0"/>
              <a:t>空间的</a:t>
            </a:r>
            <a:r>
              <a:rPr lang="en-US" altLang="zh-CN" sz="2800" dirty="0" smtClean="0"/>
              <a:t>V</a:t>
            </a:r>
            <a:r>
              <a:rPr lang="zh-CN" altLang="en-US" sz="2800" dirty="0" smtClean="0"/>
              <a:t>轴</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a:stretch>
            <a:fillRect/>
          </a:stretch>
        </p:blipFill>
        <p:spPr bwMode="auto">
          <a:xfrm>
            <a:off x="899592" y="3140968"/>
            <a:ext cx="3228975" cy="3152775"/>
          </a:xfrm>
          <a:prstGeom prst="rect">
            <a:avLst/>
          </a:prstGeom>
          <a:noFill/>
        </p:spPr>
      </p:pic>
      <p:pic>
        <p:nvPicPr>
          <p:cNvPr id="473089" name="Picture 1"/>
          <p:cNvPicPr>
            <a:picLocks noChangeAspect="1" noChangeArrowheads="1"/>
          </p:cNvPicPr>
          <p:nvPr/>
        </p:nvPicPr>
        <p:blipFill>
          <a:blip r:embed="rId3" cstate="print"/>
          <a:srcRect l="8333" r="6250" b="20853"/>
          <a:stretch>
            <a:fillRect/>
          </a:stretch>
        </p:blipFill>
        <p:spPr bwMode="auto">
          <a:xfrm>
            <a:off x="5004048" y="3140968"/>
            <a:ext cx="2952328" cy="3054479"/>
          </a:xfrm>
          <a:prstGeom prst="rect">
            <a:avLst/>
          </a:prstGeom>
          <a:noFill/>
          <a:ln w="9525">
            <a:noFill/>
            <a:miter lim="800000"/>
            <a:headEnd/>
            <a:tailEnd/>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三刺激理论</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矩形 4"/>
          <p:cNvSpPr/>
          <p:nvPr/>
        </p:nvSpPr>
        <p:spPr>
          <a:xfrm>
            <a:off x="899592" y="1052736"/>
            <a:ext cx="7560840" cy="1200329"/>
          </a:xfrm>
          <a:prstGeom prst="rect">
            <a:avLst/>
          </a:prstGeom>
        </p:spPr>
        <p:txBody>
          <a:bodyPr wrap="square">
            <a:spAutoFit/>
          </a:bodyPr>
          <a:lstStyle/>
          <a:p>
            <a:r>
              <a:rPr lang="zh-CN" altLang="en-US" dirty="0" smtClean="0"/>
              <a:t>绝大部分可见光谱对眼睛的刺激效果都可以用红（700</a:t>
            </a:r>
            <a:r>
              <a:rPr lang="en-US" altLang="zh-CN" dirty="0" smtClean="0"/>
              <a:t>nm）、</a:t>
            </a:r>
            <a:r>
              <a:rPr lang="zh-CN" altLang="en-US" dirty="0" smtClean="0"/>
              <a:t>绿（546.1</a:t>
            </a:r>
            <a:r>
              <a:rPr lang="en-US" altLang="zh-CN" dirty="0" smtClean="0"/>
              <a:t>nm</a:t>
            </a:r>
            <a:r>
              <a:rPr lang="zh-CN" altLang="en-US" dirty="0" smtClean="0"/>
              <a:t>）、蓝（435.8</a:t>
            </a:r>
            <a:r>
              <a:rPr lang="en-US" altLang="zh-CN" dirty="0" smtClean="0"/>
              <a:t>nm）</a:t>
            </a:r>
            <a:r>
              <a:rPr lang="zh-CN" altLang="en-US" dirty="0" smtClean="0"/>
              <a:t>三色光</a:t>
            </a:r>
            <a:r>
              <a:rPr kumimoji="1" lang="zh-CN" altLang="en-US" dirty="0" smtClean="0">
                <a:latin typeface="宋体" pitchFamily="2" charset="-122"/>
              </a:rPr>
              <a:t>按不同比例和强度的混合来等效表示。</a:t>
            </a:r>
            <a:endParaRPr lang="zh-CN" altLang="en-US" dirty="0"/>
          </a:p>
        </p:txBody>
      </p:sp>
      <p:sp>
        <p:nvSpPr>
          <p:cNvPr id="7" name="TextBox 6"/>
          <p:cNvSpPr txBox="1"/>
          <p:nvPr/>
        </p:nvSpPr>
        <p:spPr>
          <a:xfrm>
            <a:off x="827584" y="2276872"/>
            <a:ext cx="4536504" cy="461665"/>
          </a:xfrm>
          <a:prstGeom prst="rect">
            <a:avLst/>
          </a:prstGeom>
          <a:noFill/>
        </p:spPr>
        <p:txBody>
          <a:bodyPr wrap="square" rtlCol="0">
            <a:spAutoFit/>
          </a:bodyPr>
          <a:lstStyle/>
          <a:p>
            <a:r>
              <a:rPr lang="zh-CN" altLang="en-US" dirty="0" smtClean="0"/>
              <a:t>匹配任意可见光所需三原色比例</a:t>
            </a:r>
            <a:endParaRPr lang="zh-CN" altLang="en-US" dirty="0"/>
          </a:p>
        </p:txBody>
      </p:sp>
      <p:sp>
        <p:nvSpPr>
          <p:cNvPr id="13" name="TextBox 12"/>
          <p:cNvSpPr txBox="1"/>
          <p:nvPr/>
        </p:nvSpPr>
        <p:spPr>
          <a:xfrm>
            <a:off x="1331640" y="2751311"/>
            <a:ext cx="7056784" cy="461665"/>
          </a:xfrm>
          <a:prstGeom prst="rect">
            <a:avLst/>
          </a:prstGeom>
          <a:noFill/>
        </p:spPr>
        <p:txBody>
          <a:bodyPr wrap="square" rtlCol="0">
            <a:spAutoFit/>
          </a:bodyPr>
          <a:lstStyle/>
          <a:p>
            <a:r>
              <a:rPr lang="en-US" altLang="zh-CN" dirty="0" smtClean="0"/>
              <a:t>C(</a:t>
            </a:r>
            <a:r>
              <a:rPr lang="zh-CN" altLang="zh-CN" dirty="0" smtClean="0"/>
              <a:t>入</a:t>
            </a:r>
            <a:r>
              <a:rPr lang="en-US" altLang="zh-CN" dirty="0" smtClean="0"/>
              <a:t>) ≡ r(</a:t>
            </a:r>
            <a:r>
              <a:rPr lang="el-GR" altLang="zh-CN" dirty="0" smtClean="0"/>
              <a:t>λ</a:t>
            </a:r>
            <a:r>
              <a:rPr lang="en-US" altLang="zh-CN" dirty="0" smtClean="0"/>
              <a:t>)</a:t>
            </a:r>
            <a:r>
              <a:rPr lang="zh-CN" altLang="zh-CN" dirty="0" smtClean="0"/>
              <a:t>（</a:t>
            </a:r>
            <a:r>
              <a:rPr lang="en-US" altLang="zh-CN" dirty="0" smtClean="0"/>
              <a:t>R</a:t>
            </a:r>
            <a:r>
              <a:rPr lang="zh-CN" altLang="zh-CN" dirty="0" smtClean="0"/>
              <a:t>）＋ </a:t>
            </a:r>
            <a:r>
              <a:rPr lang="en-US" altLang="zh-CN" dirty="0" smtClean="0"/>
              <a:t>g(</a:t>
            </a:r>
            <a:r>
              <a:rPr lang="el-GR" altLang="zh-CN" dirty="0" smtClean="0"/>
              <a:t>λ</a:t>
            </a:r>
            <a:r>
              <a:rPr lang="en-US" altLang="zh-CN" dirty="0" smtClean="0"/>
              <a:t>) </a:t>
            </a:r>
            <a:r>
              <a:rPr lang="zh-CN" altLang="zh-CN" dirty="0" smtClean="0"/>
              <a:t>（</a:t>
            </a:r>
            <a:r>
              <a:rPr lang="en-US" altLang="zh-CN" dirty="0" smtClean="0"/>
              <a:t>G</a:t>
            </a:r>
            <a:r>
              <a:rPr lang="zh-CN" altLang="zh-CN" dirty="0" smtClean="0"/>
              <a:t>）＋</a:t>
            </a:r>
            <a:r>
              <a:rPr lang="en-US" altLang="zh-CN" dirty="0" smtClean="0"/>
              <a:t> b(</a:t>
            </a:r>
            <a:r>
              <a:rPr lang="el-GR" altLang="zh-CN" dirty="0" smtClean="0"/>
              <a:t>λ</a:t>
            </a:r>
            <a:r>
              <a:rPr lang="en-US" altLang="zh-CN" dirty="0" smtClean="0"/>
              <a:t>) </a:t>
            </a:r>
            <a:r>
              <a:rPr lang="zh-CN" altLang="en-US" dirty="0" smtClean="0"/>
              <a:t>（</a:t>
            </a:r>
            <a:r>
              <a:rPr lang="en-US" altLang="zh-CN" dirty="0" smtClean="0"/>
              <a:t>B</a:t>
            </a:r>
            <a:r>
              <a:rPr lang="zh-CN" altLang="zh-CN" dirty="0" smtClean="0"/>
              <a:t>）</a:t>
            </a:r>
            <a:endParaRPr lang="zh-CN" altLang="en-US" dirty="0"/>
          </a:p>
        </p:txBody>
      </p:sp>
      <p:pic>
        <p:nvPicPr>
          <p:cNvPr id="472072" name="Picture 8" descr="（65）为什么光谱三刺激值会出现负值">
            <a:hlinkClick r:id="rId3"/>
          </p:cNvPr>
          <p:cNvPicPr>
            <a:picLocks noChangeAspect="1" noChangeArrowheads="1"/>
          </p:cNvPicPr>
          <p:nvPr/>
        </p:nvPicPr>
        <p:blipFill>
          <a:blip r:embed="rId4" cstate="print"/>
          <a:srcRect t="8803" b="9769"/>
          <a:stretch>
            <a:fillRect/>
          </a:stretch>
        </p:blipFill>
        <p:spPr bwMode="auto">
          <a:xfrm>
            <a:off x="1979712" y="3284984"/>
            <a:ext cx="5256584" cy="2664296"/>
          </a:xfrm>
          <a:prstGeom prst="rect">
            <a:avLst/>
          </a:prstGeom>
          <a:noFill/>
        </p:spPr>
      </p:pic>
      <p:sp>
        <p:nvSpPr>
          <p:cNvPr id="15" name="TextBox 14"/>
          <p:cNvSpPr txBox="1"/>
          <p:nvPr/>
        </p:nvSpPr>
        <p:spPr>
          <a:xfrm>
            <a:off x="1115616" y="5877272"/>
            <a:ext cx="7282763" cy="461665"/>
          </a:xfrm>
          <a:prstGeom prst="rect">
            <a:avLst/>
          </a:prstGeom>
          <a:noFill/>
        </p:spPr>
        <p:txBody>
          <a:bodyPr wrap="none" rtlCol="0">
            <a:spAutoFit/>
          </a:bodyPr>
          <a:lstStyle/>
          <a:p>
            <a:r>
              <a:rPr lang="en-US" altLang="zh-CN" dirty="0" smtClean="0"/>
              <a:t>1931 CIE-RGB</a:t>
            </a:r>
            <a:r>
              <a:rPr lang="zh-CN" altLang="en-US" dirty="0" smtClean="0"/>
              <a:t>系统标准色度观察者光谱三刺激值</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三刺激理论出现系数为负值的解释</a:t>
            </a:r>
            <a:endParaRPr lang="zh-CN" altLang="en-US" dirty="0"/>
          </a:p>
        </p:txBody>
      </p:sp>
      <p:sp>
        <p:nvSpPr>
          <p:cNvPr id="3" name="内容占位符 2"/>
          <p:cNvSpPr>
            <a:spLocks noGrp="1"/>
          </p:cNvSpPr>
          <p:nvPr>
            <p:ph idx="1"/>
          </p:nvPr>
        </p:nvSpPr>
        <p:spPr>
          <a:xfrm>
            <a:off x="539552" y="3429000"/>
            <a:ext cx="8352928" cy="2355156"/>
          </a:xfrm>
        </p:spPr>
        <p:txBody>
          <a:bodyPr/>
          <a:lstStyle/>
          <a:p>
            <a:r>
              <a:rPr lang="zh-CN" altLang="en-US" sz="2000" dirty="0" smtClean="0"/>
              <a:t>三刺激值负值原理：所谓的红、绿、蓝三种原色光去匹配光谱色，实际上就是用三种非单色的“复合”光进行混合，去匹配一种非单色的“复合”光的行为</a:t>
            </a:r>
            <a:endParaRPr lang="en-US" altLang="zh-CN" sz="2000" dirty="0" smtClean="0"/>
          </a:p>
          <a:p>
            <a:r>
              <a:rPr lang="en-US" altLang="zh-CN" sz="2000" dirty="0" smtClean="0"/>
              <a:t>435.8nm</a:t>
            </a:r>
            <a:r>
              <a:rPr lang="zh-CN" altLang="en-US" sz="2000" dirty="0" smtClean="0"/>
              <a:t>以左：紫色段，只需蓝色和红色光，绿色</a:t>
            </a:r>
            <a:r>
              <a:rPr lang="en-US" altLang="zh-CN" sz="2000" dirty="0" smtClean="0"/>
              <a:t>g(</a:t>
            </a:r>
            <a:r>
              <a:rPr lang="el-GR" altLang="zh-CN" sz="2000" dirty="0" smtClean="0"/>
              <a:t>λ</a:t>
            </a:r>
            <a:r>
              <a:rPr lang="en-US" altLang="zh-CN" sz="2000" dirty="0" smtClean="0"/>
              <a:t>)</a:t>
            </a:r>
            <a:r>
              <a:rPr lang="zh-CN" altLang="en-US" sz="2000" dirty="0" smtClean="0"/>
              <a:t>负值截止在</a:t>
            </a:r>
            <a:r>
              <a:rPr lang="en-US" altLang="zh-CN" sz="2000" dirty="0" smtClean="0"/>
              <a:t>435.8nm</a:t>
            </a:r>
          </a:p>
          <a:p>
            <a:r>
              <a:rPr lang="en-US" altLang="zh-CN" sz="2000" dirty="0" smtClean="0"/>
              <a:t>435.8nm</a:t>
            </a:r>
            <a:r>
              <a:rPr lang="zh-CN" altLang="en-US" sz="2000" dirty="0" smtClean="0"/>
              <a:t>到</a:t>
            </a:r>
            <a:r>
              <a:rPr lang="en-US" altLang="zh-CN" sz="2000" dirty="0" smtClean="0"/>
              <a:t>546.1nm</a:t>
            </a:r>
            <a:r>
              <a:rPr lang="zh-CN" altLang="en-US" sz="2000" dirty="0" smtClean="0"/>
              <a:t>：蓝绿色段，红色</a:t>
            </a:r>
            <a:r>
              <a:rPr lang="en-US" altLang="zh-CN" sz="2000" dirty="0" smtClean="0"/>
              <a:t>r(</a:t>
            </a:r>
            <a:r>
              <a:rPr lang="el-GR" altLang="zh-CN" sz="2000" dirty="0" smtClean="0"/>
              <a:t>λ</a:t>
            </a:r>
            <a:r>
              <a:rPr lang="en-US" altLang="zh-CN" sz="2000" dirty="0" smtClean="0"/>
              <a:t>)</a:t>
            </a:r>
            <a:r>
              <a:rPr lang="zh-CN" altLang="en-US" sz="2000" dirty="0" smtClean="0"/>
              <a:t>负值截止点，应该在</a:t>
            </a:r>
            <a:r>
              <a:rPr lang="en-US" altLang="zh-CN" sz="2000" dirty="0" smtClean="0"/>
              <a:t>435.8nm</a:t>
            </a:r>
            <a:r>
              <a:rPr lang="zh-CN" altLang="en-US" sz="2000" dirty="0" smtClean="0"/>
              <a:t>、</a:t>
            </a:r>
            <a:r>
              <a:rPr lang="en-US" altLang="zh-CN" sz="2000" dirty="0" smtClean="0"/>
              <a:t>546.1nm</a:t>
            </a:r>
            <a:r>
              <a:rPr lang="zh-CN" altLang="en-US" sz="2000" dirty="0" smtClean="0"/>
              <a:t>这两点</a:t>
            </a:r>
            <a:endParaRPr lang="en-US" altLang="zh-CN" sz="2000" dirty="0" smtClean="0"/>
          </a:p>
          <a:p>
            <a:r>
              <a:rPr lang="en-US" altLang="zh-CN" sz="2000" dirty="0" smtClean="0"/>
              <a:t>546.1nm</a:t>
            </a:r>
            <a:r>
              <a:rPr lang="zh-CN" altLang="en-US" sz="2000" dirty="0" smtClean="0"/>
              <a:t>到</a:t>
            </a:r>
            <a:r>
              <a:rPr lang="en-US" altLang="zh-CN" sz="2000" dirty="0" smtClean="0"/>
              <a:t>655nm</a:t>
            </a:r>
            <a:r>
              <a:rPr lang="zh-CN" altLang="en-US" sz="2000" dirty="0" smtClean="0"/>
              <a:t>：黄色段，只需红色和绿色光，蓝色负值截止点在</a:t>
            </a:r>
            <a:r>
              <a:rPr lang="en-US" altLang="zh-CN" sz="2000" dirty="0" smtClean="0"/>
              <a:t>546.1nm</a:t>
            </a:r>
            <a:r>
              <a:rPr lang="zh-CN" altLang="en-US" sz="2000" dirty="0" smtClean="0"/>
              <a:t>、</a:t>
            </a:r>
            <a:r>
              <a:rPr lang="en-US" altLang="zh-CN" sz="2000" dirty="0" smtClean="0"/>
              <a:t> 655nm</a:t>
            </a:r>
          </a:p>
          <a:p>
            <a:r>
              <a:rPr lang="en-US" altLang="zh-CN" sz="2000" dirty="0" smtClean="0"/>
              <a:t>655nm</a:t>
            </a:r>
            <a:r>
              <a:rPr lang="zh-CN" altLang="en-US" sz="2000" dirty="0" smtClean="0"/>
              <a:t>以右：没有蓝、绿曲线延伸到这里，只需红色匹配</a:t>
            </a:r>
            <a:endParaRPr lang="en-US" altLang="zh-CN" sz="2000" dirty="0" smtClean="0"/>
          </a:p>
          <a:p>
            <a:endParaRPr lang="en-US" altLang="zh-CN" sz="2000" dirty="0" smtClean="0"/>
          </a:p>
          <a:p>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1484802" name="Picture 2" descr="（65）为什么光谱三刺激值会出现负值"/>
          <p:cNvPicPr>
            <a:picLocks noChangeAspect="1" noChangeArrowheads="1"/>
          </p:cNvPicPr>
          <p:nvPr/>
        </p:nvPicPr>
        <p:blipFill>
          <a:blip r:embed="rId3" cstate="print"/>
          <a:srcRect t="7673" b="25823"/>
          <a:stretch>
            <a:fillRect/>
          </a:stretch>
        </p:blipFill>
        <p:spPr bwMode="auto">
          <a:xfrm>
            <a:off x="1475656" y="980728"/>
            <a:ext cx="6023746" cy="2088232"/>
          </a:xfrm>
          <a:prstGeom prst="rect">
            <a:avLst/>
          </a:prstGeom>
          <a:noFill/>
        </p:spPr>
      </p:pic>
      <p:sp>
        <p:nvSpPr>
          <p:cNvPr id="6" name="TextBox 5"/>
          <p:cNvSpPr txBox="1"/>
          <p:nvPr/>
        </p:nvSpPr>
        <p:spPr>
          <a:xfrm>
            <a:off x="2339752" y="3039343"/>
            <a:ext cx="3568606" cy="400110"/>
          </a:xfrm>
          <a:prstGeom prst="rect">
            <a:avLst/>
          </a:prstGeom>
          <a:noFill/>
        </p:spPr>
        <p:txBody>
          <a:bodyPr wrap="none" rtlCol="0">
            <a:spAutoFit/>
          </a:bodyPr>
          <a:lstStyle/>
          <a:p>
            <a:r>
              <a:rPr lang="en-US" altLang="zh-CN" sz="2000" dirty="0" smtClean="0"/>
              <a:t>CIE 1931</a:t>
            </a:r>
            <a:r>
              <a:rPr lang="zh-CN" altLang="en-US" sz="2000" dirty="0" smtClean="0"/>
              <a:t>年光三原色的位置</a:t>
            </a:r>
            <a:endParaRPr lang="zh-CN" altLang="en-US" sz="20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dirty="0" smtClean="0">
                <a:latin typeface="Verdana" pitchFamily="34" charset="0"/>
                <a:ea typeface="宋体" pitchFamily="2" charset="-122"/>
              </a:rPr>
              <a:t>1931 CIE–XYZ</a:t>
            </a:r>
            <a:r>
              <a:rPr lang="zh-CN" altLang="en-US" kern="1200" dirty="0" smtClean="0">
                <a:latin typeface="Verdana" pitchFamily="34" charset="0"/>
                <a:ea typeface="宋体" pitchFamily="2" charset="-122"/>
              </a:rPr>
              <a:t>颜色模型</a:t>
            </a:r>
            <a:endParaRPr lang="zh-CN" altLang="en-US" dirty="0"/>
          </a:p>
        </p:txBody>
      </p:sp>
      <p:sp>
        <p:nvSpPr>
          <p:cNvPr id="3" name="内容占位符 2"/>
          <p:cNvSpPr>
            <a:spLocks noGrp="1"/>
          </p:cNvSpPr>
          <p:nvPr>
            <p:ph idx="1"/>
          </p:nvPr>
        </p:nvSpPr>
        <p:spPr>
          <a:xfrm>
            <a:off x="827584" y="1124744"/>
            <a:ext cx="7859216" cy="1584176"/>
          </a:xfrm>
        </p:spPr>
        <p:txBody>
          <a:bodyPr/>
          <a:lstStyle/>
          <a:p>
            <a:r>
              <a:rPr lang="en-US" altLang="zh-CN" sz="2400" kern="1200" dirty="0" smtClean="0">
                <a:latin typeface="Verdana" pitchFamily="34" charset="0"/>
                <a:ea typeface="宋体" pitchFamily="2" charset="-122"/>
              </a:rPr>
              <a:t>1931</a:t>
            </a:r>
            <a:r>
              <a:rPr lang="zh-CN" altLang="en-US" sz="2400" kern="1200" dirty="0" smtClean="0">
                <a:latin typeface="Verdana" pitchFamily="34" charset="0"/>
                <a:ea typeface="宋体" pitchFamily="2" charset="-122"/>
              </a:rPr>
              <a:t>年（</a:t>
            </a:r>
            <a:r>
              <a:rPr lang="en-US" altLang="zh-CN" sz="2400" kern="1200" dirty="0" smtClean="0">
                <a:latin typeface="Verdana" pitchFamily="34" charset="0"/>
                <a:ea typeface="宋体" pitchFamily="2" charset="-122"/>
              </a:rPr>
              <a:t>CIE)</a:t>
            </a:r>
            <a:r>
              <a:rPr lang="zh-CN" altLang="en-US" sz="2400" kern="1200" dirty="0" smtClean="0">
                <a:latin typeface="Verdana" pitchFamily="34" charset="0"/>
                <a:ea typeface="宋体" pitchFamily="2" charset="-122"/>
              </a:rPr>
              <a:t>组织，为了避免光谱三刺激值出现“负值”，因而给对色度计算带来困难。于是无奈的，便把</a:t>
            </a:r>
            <a:r>
              <a:rPr lang="en-US" altLang="zh-CN" sz="2400" kern="1200" dirty="0" smtClean="0">
                <a:latin typeface="Verdana" pitchFamily="34" charset="0"/>
                <a:ea typeface="宋体" pitchFamily="2" charset="-122"/>
              </a:rPr>
              <a:t>1931CIE–RGB</a:t>
            </a:r>
            <a:r>
              <a:rPr lang="zh-CN" altLang="en-US" sz="2400" kern="1200" dirty="0" smtClean="0">
                <a:latin typeface="Verdana" pitchFamily="34" charset="0"/>
                <a:ea typeface="宋体" pitchFamily="2" charset="-122"/>
              </a:rPr>
              <a:t>颜色系统转换成</a:t>
            </a:r>
            <a:r>
              <a:rPr lang="en-US" altLang="zh-CN" sz="2400" kern="1200" dirty="0" smtClean="0">
                <a:latin typeface="Verdana" pitchFamily="34" charset="0"/>
                <a:ea typeface="宋体" pitchFamily="2" charset="-122"/>
              </a:rPr>
              <a:t>1931 CIE–XYZ</a:t>
            </a:r>
            <a:r>
              <a:rPr lang="zh-CN" altLang="en-US" sz="2400" kern="1200" dirty="0" smtClean="0">
                <a:latin typeface="Verdana" pitchFamily="34" charset="0"/>
                <a:ea typeface="宋体" pitchFamily="2" charset="-122"/>
              </a:rPr>
              <a:t>颜色系统</a:t>
            </a:r>
            <a:endParaRPr lang="en-US" altLang="zh-CN" sz="2400" kern="1200" dirty="0" smtClean="0">
              <a:latin typeface="Verdana" pitchFamily="34" charset="0"/>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8"/>
          <p:cNvPicPr>
            <a:picLocks noChangeAspect="1" noChangeArrowheads="1"/>
          </p:cNvPicPr>
          <p:nvPr/>
        </p:nvPicPr>
        <p:blipFill>
          <a:blip r:embed="rId3" cstate="print"/>
          <a:srcRect/>
          <a:stretch>
            <a:fillRect/>
          </a:stretch>
        </p:blipFill>
        <p:spPr bwMode="auto">
          <a:xfrm>
            <a:off x="1763688" y="2667024"/>
            <a:ext cx="5761038" cy="3570288"/>
          </a:xfrm>
          <a:prstGeom prst="rect">
            <a:avLst/>
          </a:prstGeom>
          <a:no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色度图的来历</a:t>
            </a:r>
            <a:endParaRPr lang="zh-CN" altLang="en-US" dirty="0"/>
          </a:p>
        </p:txBody>
      </p:sp>
      <p:sp>
        <p:nvSpPr>
          <p:cNvPr id="3" name="内容占位符 2"/>
          <p:cNvSpPr>
            <a:spLocks noGrp="1"/>
          </p:cNvSpPr>
          <p:nvPr>
            <p:ph idx="1"/>
          </p:nvPr>
        </p:nvSpPr>
        <p:spPr>
          <a:xfrm>
            <a:off x="755576" y="1052736"/>
            <a:ext cx="7908032" cy="1296144"/>
          </a:xfrm>
        </p:spPr>
        <p:txBody>
          <a:bodyPr/>
          <a:lstStyle/>
          <a:p>
            <a:r>
              <a:rPr lang="zh-CN" altLang="en-US" sz="2400" kern="1200" dirty="0" smtClean="0">
                <a:latin typeface="Verdana" pitchFamily="34" charset="0"/>
                <a:ea typeface="宋体" pitchFamily="2" charset="-122"/>
              </a:rPr>
              <a:t>对于可见光谱中的任意一种颜色</a:t>
            </a:r>
            <a:r>
              <a:rPr lang="en-US" altLang="zh-CN" sz="2400" kern="1200" dirty="0" smtClean="0">
                <a:latin typeface="Verdana" pitchFamily="34" charset="0"/>
                <a:ea typeface="宋体" pitchFamily="2" charset="-122"/>
              </a:rPr>
              <a:t>C</a:t>
            </a:r>
            <a:r>
              <a:rPr lang="zh-CN" altLang="en-US" sz="2400" kern="1200" dirty="0" smtClean="0">
                <a:latin typeface="Verdana" pitchFamily="34" charset="0"/>
                <a:ea typeface="宋体" pitchFamily="2" charset="-122"/>
              </a:rPr>
              <a:t>，可以找到一组权（</a:t>
            </a:r>
            <a:r>
              <a:rPr lang="en-US" altLang="zh-CN" sz="2400" kern="1200" dirty="0" smtClean="0">
                <a:latin typeface="Verdana" pitchFamily="34" charset="0"/>
                <a:ea typeface="宋体" pitchFamily="2" charset="-122"/>
              </a:rPr>
              <a:t>x</a:t>
            </a:r>
            <a:r>
              <a:rPr lang="zh-CN" altLang="en-US" sz="2400" kern="1200" dirty="0" smtClean="0">
                <a:latin typeface="Verdana" pitchFamily="34" charset="0"/>
                <a:ea typeface="宋体" pitchFamily="2" charset="-122"/>
              </a:rPr>
              <a:t>，</a:t>
            </a:r>
            <a:r>
              <a:rPr lang="en-US" altLang="zh-CN" sz="2400" kern="1200" dirty="0" smtClean="0">
                <a:latin typeface="Verdana" pitchFamily="34" charset="0"/>
                <a:ea typeface="宋体" pitchFamily="2" charset="-122"/>
              </a:rPr>
              <a:t>y</a:t>
            </a:r>
            <a:r>
              <a:rPr lang="zh-CN" altLang="en-US" sz="2400" kern="1200" dirty="0" smtClean="0">
                <a:latin typeface="Verdana" pitchFamily="34" charset="0"/>
                <a:ea typeface="宋体" pitchFamily="2" charset="-122"/>
              </a:rPr>
              <a:t>，</a:t>
            </a:r>
            <a:r>
              <a:rPr lang="en-US" altLang="zh-CN" sz="2400" kern="1200" dirty="0" smtClean="0">
                <a:latin typeface="Verdana" pitchFamily="34" charset="0"/>
                <a:ea typeface="宋体" pitchFamily="2" charset="-122"/>
              </a:rPr>
              <a:t>z</a:t>
            </a:r>
            <a:r>
              <a:rPr lang="zh-CN" altLang="en-US" sz="2400" kern="1200" dirty="0" smtClean="0">
                <a:latin typeface="Verdana" pitchFamily="34" charset="0"/>
                <a:ea typeface="宋体" pitchFamily="2" charset="-122"/>
              </a:rPr>
              <a:t>），使得：</a:t>
            </a:r>
            <a:r>
              <a:rPr lang="en-US" altLang="zh-CN" sz="2400" kern="1200" dirty="0" smtClean="0">
                <a:latin typeface="Verdana" pitchFamily="34" charset="0"/>
                <a:ea typeface="宋体" pitchFamily="2" charset="-122"/>
              </a:rPr>
              <a:t>C=</a:t>
            </a:r>
            <a:r>
              <a:rPr lang="en-US" altLang="zh-CN" sz="2400" kern="1200" dirty="0" err="1" smtClean="0">
                <a:latin typeface="Verdana" pitchFamily="34" charset="0"/>
                <a:ea typeface="宋体" pitchFamily="2" charset="-122"/>
              </a:rPr>
              <a:t>xX+yY+zZ</a:t>
            </a:r>
            <a:r>
              <a:rPr lang="zh-CN" altLang="en-US" sz="2400" kern="1200" dirty="0" smtClean="0">
                <a:latin typeface="Verdana" pitchFamily="34" charset="0"/>
                <a:ea typeface="宋体" pitchFamily="2" charset="-122"/>
              </a:rPr>
              <a:t>，即用</a:t>
            </a:r>
            <a:r>
              <a:rPr lang="en-US" altLang="zh-CN" sz="2400" kern="1200" dirty="0" smtClean="0">
                <a:latin typeface="Verdana" pitchFamily="34" charset="0"/>
                <a:ea typeface="宋体" pitchFamily="2" charset="-122"/>
              </a:rPr>
              <a:t>CIE</a:t>
            </a:r>
            <a:r>
              <a:rPr lang="zh-CN" altLang="en-US" sz="2400" kern="1200" dirty="0" smtClean="0">
                <a:latin typeface="Verdana" pitchFamily="34" charset="0"/>
                <a:ea typeface="宋体" pitchFamily="2" charset="-122"/>
              </a:rPr>
              <a:t>原色匹配</a:t>
            </a:r>
            <a:r>
              <a:rPr lang="en-US" altLang="zh-CN" sz="2400" kern="1200" dirty="0" smtClean="0">
                <a:latin typeface="Verdana" pitchFamily="34" charset="0"/>
                <a:ea typeface="宋体" pitchFamily="2" charset="-122"/>
              </a:rPr>
              <a:t>C</a:t>
            </a:r>
            <a:r>
              <a:rPr lang="zh-CN" altLang="en-US" sz="2400" kern="1200" dirty="0" smtClean="0">
                <a:latin typeface="Verdana" pitchFamily="34" charset="0"/>
                <a:ea typeface="宋体" pitchFamily="2" charset="-122"/>
              </a:rPr>
              <a:t>，下图为</a:t>
            </a:r>
            <a:r>
              <a:rPr lang="en-US" altLang="zh-CN" sz="2400" kern="1200" dirty="0" smtClean="0">
                <a:latin typeface="Verdana" pitchFamily="34" charset="0"/>
                <a:ea typeface="宋体" pitchFamily="2" charset="-122"/>
              </a:rPr>
              <a:t>XYZ</a:t>
            </a:r>
            <a:r>
              <a:rPr lang="zh-CN" altLang="en-US" sz="2400" kern="1200" dirty="0" smtClean="0">
                <a:latin typeface="Verdana" pitchFamily="34" charset="0"/>
                <a:ea typeface="宋体" pitchFamily="2" charset="-122"/>
              </a:rPr>
              <a:t>空间中包含所有可见光的锥体</a:t>
            </a:r>
            <a:endParaRPr lang="en-US" altLang="zh-CN" sz="2400" kern="1200" dirty="0" smtClean="0">
              <a:latin typeface="Verdana" pitchFamily="34" charset="0"/>
              <a:ea typeface="宋体" pitchFamily="2" charset="-122"/>
            </a:endParaRPr>
          </a:p>
          <a:p>
            <a:endParaRPr lang="zh-CN" altLang="en-US" sz="2400" kern="1200" dirty="0" smtClean="0">
              <a:latin typeface="Verdana" pitchFamily="34" charset="0"/>
              <a:ea typeface="宋体" pitchFamily="2" charset="-122"/>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755576" y="2276872"/>
            <a:ext cx="4896544" cy="345638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dirty="0" smtClean="0"/>
              <a:t>整个锥体落在第一象限，从原点引一条任意射线穿过该锥体，则射线上任意两点代表的色光具有相同的主波长和纯度</a:t>
            </a:r>
            <a:endParaRPr lang="en-US" altLang="zh-CN" dirty="0" smtClean="0"/>
          </a:p>
          <a:p>
            <a:pPr marL="342900" lvl="0" indent="-342900" eaLnBrk="0" hangingPunct="0">
              <a:spcBef>
                <a:spcPct val="20000"/>
              </a:spcBef>
              <a:buClr>
                <a:schemeClr val="tx2"/>
              </a:buClr>
              <a:buFont typeface="Wingdings" pitchFamily="2" charset="2"/>
              <a:buChar char="v"/>
            </a:pPr>
            <a:r>
              <a:rPr lang="zh-CN" altLang="en-US" dirty="0" smtClean="0"/>
              <a:t>在每条射线上各取一点即可代表所有的可见光，习惯上，这一点取做射线与平面</a:t>
            </a:r>
            <a:r>
              <a:rPr lang="en-US" altLang="zh-CN" dirty="0" smtClean="0"/>
              <a:t>X+Y+Z=1</a:t>
            </a:r>
            <a:r>
              <a:rPr lang="zh-CN" altLang="en-US" dirty="0" smtClean="0"/>
              <a:t>的交点，其坐标称为色度值，归一化坐标表示为</a:t>
            </a:r>
            <a:endParaRPr kumimoji="0" lang="zh-CN" altLang="en-US" sz="2400" b="1" i="0" u="none" strike="noStrike" kern="1200" cap="none" spc="0" normalizeH="0" baseline="0" noProof="0" dirty="0" smtClean="0">
              <a:ln>
                <a:noFill/>
              </a:ln>
              <a:solidFill>
                <a:schemeClr val="tx1"/>
              </a:solidFill>
              <a:effectLst/>
              <a:uLnTx/>
              <a:uFillTx/>
              <a:latin typeface="Verdana" pitchFamily="34" charset="0"/>
              <a:ea typeface="宋体" pitchFamily="2" charset="-122"/>
              <a:cs typeface="+mn-cs"/>
            </a:endParaRPr>
          </a:p>
        </p:txBody>
      </p:sp>
      <p:pic>
        <p:nvPicPr>
          <p:cNvPr id="6" name="Picture 6"/>
          <p:cNvPicPr>
            <a:picLocks noChangeAspect="1" noChangeArrowheads="1"/>
          </p:cNvPicPr>
          <p:nvPr/>
        </p:nvPicPr>
        <p:blipFill>
          <a:blip r:embed="rId2" cstate="print"/>
          <a:srcRect/>
          <a:stretch>
            <a:fillRect/>
          </a:stretch>
        </p:blipFill>
        <p:spPr bwMode="auto">
          <a:xfrm>
            <a:off x="5580112" y="2276872"/>
            <a:ext cx="3312368" cy="3275859"/>
          </a:xfrm>
          <a:prstGeom prst="rect">
            <a:avLst/>
          </a:prstGeom>
          <a:noFill/>
        </p:spPr>
      </p:pic>
      <p:pic>
        <p:nvPicPr>
          <p:cNvPr id="7" name="Picture 8"/>
          <p:cNvPicPr>
            <a:picLocks noChangeAspect="1" noChangeArrowheads="1"/>
          </p:cNvPicPr>
          <p:nvPr/>
        </p:nvPicPr>
        <p:blipFill>
          <a:blip r:embed="rId3" cstate="print"/>
          <a:srcRect/>
          <a:stretch>
            <a:fillRect/>
          </a:stretch>
        </p:blipFill>
        <p:spPr bwMode="auto">
          <a:xfrm>
            <a:off x="970508" y="5718770"/>
            <a:ext cx="5473700" cy="590550"/>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a:t>
            </a:r>
            <a:endParaRPr lang="zh-CN" altLang="en-US" dirty="0"/>
          </a:p>
        </p:txBody>
      </p:sp>
      <p:sp>
        <p:nvSpPr>
          <p:cNvPr id="3" name="内容占位符 2"/>
          <p:cNvSpPr>
            <a:spLocks noGrp="1"/>
          </p:cNvSpPr>
          <p:nvPr>
            <p:ph idx="1"/>
          </p:nvPr>
        </p:nvSpPr>
        <p:spPr>
          <a:xfrm>
            <a:off x="827584" y="1196752"/>
            <a:ext cx="7848872" cy="905272"/>
          </a:xfrm>
        </p:spPr>
        <p:txBody>
          <a:bodyPr/>
          <a:lstStyle/>
          <a:p>
            <a:r>
              <a:rPr lang="zh-CN" altLang="en-US" sz="2400" kern="1200" dirty="0" smtClean="0">
                <a:latin typeface="Verdana" pitchFamily="34" charset="0"/>
                <a:ea typeface="宋体" pitchFamily="2" charset="-122"/>
              </a:rPr>
              <a:t>可以把与平面</a:t>
            </a:r>
            <a:r>
              <a:rPr lang="en-US" altLang="zh-CN" sz="2400" kern="1200" dirty="0" smtClean="0">
                <a:latin typeface="Verdana" pitchFamily="34" charset="0"/>
                <a:ea typeface="宋体" pitchFamily="2" charset="-122"/>
              </a:rPr>
              <a:t>X+Y+Z=1</a:t>
            </a:r>
            <a:r>
              <a:rPr lang="zh-CN" altLang="en-US" sz="2400" kern="1200" dirty="0" smtClean="0">
                <a:latin typeface="Verdana" pitchFamily="34" charset="0"/>
                <a:ea typeface="宋体" pitchFamily="2" charset="-122"/>
              </a:rPr>
              <a:t>相交的色度值</a:t>
            </a:r>
            <a:r>
              <a:rPr lang="en-US" altLang="zh-CN" sz="2400" kern="1200" dirty="0" smtClean="0">
                <a:latin typeface="Verdana" pitchFamily="34" charset="0"/>
                <a:ea typeface="宋体" pitchFamily="2" charset="-122"/>
              </a:rPr>
              <a:t>(</a:t>
            </a:r>
            <a:r>
              <a:rPr lang="en-US" altLang="zh-CN" sz="2400" kern="1200" dirty="0" err="1" smtClean="0">
                <a:latin typeface="Verdana" pitchFamily="34" charset="0"/>
                <a:ea typeface="宋体" pitchFamily="2" charset="-122"/>
              </a:rPr>
              <a:t>x,y,z</a:t>
            </a:r>
            <a:r>
              <a:rPr lang="en-US" altLang="zh-CN" sz="2400" kern="1200" dirty="0" smtClean="0">
                <a:latin typeface="Verdana" pitchFamily="34" charset="0"/>
                <a:ea typeface="宋体" pitchFamily="2" charset="-122"/>
              </a:rPr>
              <a:t>)</a:t>
            </a:r>
            <a:r>
              <a:rPr lang="zh-CN" altLang="en-US" sz="2400" kern="1200" dirty="0" smtClean="0">
                <a:latin typeface="Verdana" pitchFamily="34" charset="0"/>
                <a:ea typeface="宋体" pitchFamily="2" charset="-122"/>
              </a:rPr>
              <a:t>中的</a:t>
            </a:r>
            <a:r>
              <a:rPr lang="en-US" altLang="zh-CN" sz="2400" kern="1200" dirty="0" smtClean="0">
                <a:latin typeface="Verdana" pitchFamily="34" charset="0"/>
                <a:ea typeface="宋体" pitchFamily="2" charset="-122"/>
              </a:rPr>
              <a:t>(</a:t>
            </a:r>
            <a:r>
              <a:rPr lang="en-US" altLang="zh-CN" sz="2400" kern="1200" dirty="0" err="1" smtClean="0">
                <a:latin typeface="Verdana" pitchFamily="34" charset="0"/>
                <a:ea typeface="宋体" pitchFamily="2" charset="-122"/>
              </a:rPr>
              <a:t>x,y</a:t>
            </a:r>
            <a:r>
              <a:rPr lang="en-US" altLang="zh-CN" sz="2400" kern="1200" dirty="0" smtClean="0">
                <a:latin typeface="Verdana" pitchFamily="34" charset="0"/>
                <a:ea typeface="宋体" pitchFamily="2" charset="-122"/>
              </a:rPr>
              <a:t>)</a:t>
            </a:r>
            <a:r>
              <a:rPr lang="zh-CN" altLang="en-US" sz="2400" kern="1200" dirty="0" smtClean="0">
                <a:latin typeface="Verdana" pitchFamily="34" charset="0"/>
                <a:ea typeface="宋体" pitchFamily="2" charset="-122"/>
              </a:rPr>
              <a:t>绘制成</a:t>
            </a:r>
            <a:r>
              <a:rPr lang="en-US" altLang="zh-CN" sz="2400" kern="1200" dirty="0" smtClean="0">
                <a:latin typeface="Verdana" pitchFamily="34" charset="0"/>
                <a:ea typeface="宋体" pitchFamily="2" charset="-122"/>
              </a:rPr>
              <a:t>CIE</a:t>
            </a:r>
            <a:r>
              <a:rPr lang="zh-CN" altLang="en-US" sz="2400" kern="1200" dirty="0" smtClean="0">
                <a:latin typeface="Verdana" pitchFamily="34" charset="0"/>
                <a:ea typeface="宋体" pitchFamily="2" charset="-122"/>
              </a:rPr>
              <a:t>色度图</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a:stretch>
            <a:fillRect/>
          </a:stretch>
        </p:blipFill>
        <p:spPr bwMode="auto">
          <a:xfrm>
            <a:off x="179388" y="2061096"/>
            <a:ext cx="4176588" cy="4176589"/>
          </a:xfrm>
          <a:prstGeom prst="rect">
            <a:avLst/>
          </a:prstGeom>
          <a:noFill/>
        </p:spPr>
      </p:pic>
      <p:sp>
        <p:nvSpPr>
          <p:cNvPr id="6" name="内容占位符 2"/>
          <p:cNvSpPr txBox="1">
            <a:spLocks/>
          </p:cNvSpPr>
          <p:nvPr/>
        </p:nvSpPr>
        <p:spPr bwMode="gray">
          <a:xfrm>
            <a:off x="4572000" y="1988840"/>
            <a:ext cx="4427984" cy="36724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2"/>
              </a:buClr>
              <a:buFont typeface="Wingdings" pitchFamily="2" charset="2"/>
              <a:buChar char="v"/>
            </a:pPr>
            <a:r>
              <a:rPr lang="zh-CN" altLang="en-US" dirty="0" smtClean="0"/>
              <a:t>边界和内部代表了所有可见光的色度值，</a:t>
            </a:r>
            <a:r>
              <a:rPr lang="en-US" altLang="zh-CN" dirty="0" smtClean="0"/>
              <a:t>z=1-x-y</a:t>
            </a:r>
          </a:p>
          <a:p>
            <a:pPr marL="342900" lvl="0" indent="-342900" eaLnBrk="0" hangingPunct="0">
              <a:spcBef>
                <a:spcPct val="20000"/>
              </a:spcBef>
              <a:buClr>
                <a:schemeClr val="tx2"/>
              </a:buClr>
              <a:buFont typeface="Wingdings" pitchFamily="2" charset="2"/>
              <a:buChar char="v"/>
            </a:pPr>
            <a:r>
              <a:rPr lang="zh-CN" altLang="en-US" dirty="0" smtClean="0"/>
              <a:t>边界弯曲部分上的每一点，对应光谱在某种纯度为百分之百的色光，线上标明的数字为对应的主波长</a:t>
            </a:r>
            <a:endParaRPr lang="en-US" altLang="zh-CN" dirty="0" smtClean="0"/>
          </a:p>
          <a:p>
            <a:pPr marL="342900" lvl="0" indent="-342900" eaLnBrk="0" hangingPunct="0">
              <a:spcBef>
                <a:spcPct val="20000"/>
              </a:spcBef>
              <a:buClr>
                <a:schemeClr val="tx2"/>
              </a:buClr>
              <a:buFont typeface="Wingdings" pitchFamily="2" charset="2"/>
              <a:buChar char="v"/>
            </a:pPr>
            <a:r>
              <a:rPr lang="zh-CN" altLang="en-US" dirty="0" smtClean="0"/>
              <a:t>中央一点</a:t>
            </a:r>
            <a:r>
              <a:rPr lang="en-US" altLang="zh-CN" dirty="0" smtClean="0"/>
              <a:t>C</a:t>
            </a:r>
            <a:r>
              <a:rPr lang="zh-CN" altLang="en-US" dirty="0" smtClean="0"/>
              <a:t>代表白光，</a:t>
            </a:r>
            <a:r>
              <a:rPr lang="en-US" altLang="zh-CN" dirty="0" smtClean="0"/>
              <a:t>C</a:t>
            </a:r>
            <a:r>
              <a:rPr lang="zh-CN" altLang="en-US" dirty="0" smtClean="0"/>
              <a:t>点接近于</a:t>
            </a:r>
            <a:r>
              <a:rPr lang="en-US" altLang="zh-CN" dirty="0" smtClean="0"/>
              <a:t>x=y=z=1/3</a:t>
            </a:r>
            <a:endParaRPr lang="zh-CN" altLang="en-US" dirty="0" smtClean="0"/>
          </a:p>
          <a:p>
            <a:pPr marL="342900" indent="-342900">
              <a:spcBef>
                <a:spcPct val="20000"/>
              </a:spcBef>
              <a:buFont typeface="Wingdings" pitchFamily="2" charset="2"/>
              <a:buChar char="ü"/>
            </a:pPr>
            <a:endParaRPr lang="zh-CN" altLang="en-US" dirty="0" smtClean="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色度图的用途</a:t>
            </a:r>
            <a:endParaRPr lang="zh-CN" altLang="en-US" dirty="0"/>
          </a:p>
        </p:txBody>
      </p:sp>
      <p:sp>
        <p:nvSpPr>
          <p:cNvPr id="3" name="内容占位符 2"/>
          <p:cNvSpPr>
            <a:spLocks noGrp="1"/>
          </p:cNvSpPr>
          <p:nvPr>
            <p:ph idx="1"/>
          </p:nvPr>
        </p:nvSpPr>
        <p:spPr>
          <a:xfrm>
            <a:off x="1066800" y="980728"/>
            <a:ext cx="7620000" cy="1152128"/>
          </a:xfrm>
        </p:spPr>
        <p:txBody>
          <a:bodyPr/>
          <a:lstStyle/>
          <a:p>
            <a:r>
              <a:rPr lang="zh-CN" altLang="en-US" sz="2400" dirty="0" smtClean="0">
                <a:solidFill>
                  <a:srgbClr val="FF0000"/>
                </a:solidFill>
              </a:rPr>
              <a:t>得到光谱色的互补色</a:t>
            </a:r>
            <a:r>
              <a:rPr lang="zh-CN" altLang="en-US" sz="2400" dirty="0" smtClean="0"/>
              <a:t>，只要从该颜色点过</a:t>
            </a:r>
            <a:r>
              <a:rPr lang="en-US" altLang="zh-CN" sz="2400" dirty="0" smtClean="0"/>
              <a:t>C</a:t>
            </a:r>
            <a:r>
              <a:rPr lang="zh-CN" altLang="en-US" sz="2400" dirty="0" smtClean="0"/>
              <a:t>点作一条直线，求其与对侧光谱曲线的交点，即可得到补色的波长。</a:t>
            </a:r>
            <a:r>
              <a:rPr lang="en-US" altLang="zh-CN" sz="2400" dirty="0" smtClean="0"/>
              <a:t>D</a:t>
            </a:r>
            <a:r>
              <a:rPr lang="zh-CN" altLang="en-US" sz="2400" dirty="0" smtClean="0"/>
              <a:t>的补色为</a:t>
            </a:r>
            <a:r>
              <a:rPr lang="en-US" altLang="zh-CN" sz="2400" dirty="0" smtClean="0"/>
              <a:t>E</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56706" name="Picture 2" descr="http://www.cnpdb.com/doc/h000/h12/img200608251542334.JPG"/>
          <p:cNvPicPr>
            <a:picLocks noChangeAspect="1" noChangeArrowheads="1"/>
          </p:cNvPicPr>
          <p:nvPr/>
        </p:nvPicPr>
        <p:blipFill>
          <a:blip r:embed="rId2" cstate="print"/>
          <a:srcRect/>
          <a:stretch>
            <a:fillRect/>
          </a:stretch>
        </p:blipFill>
        <p:spPr bwMode="auto">
          <a:xfrm>
            <a:off x="251521" y="2273772"/>
            <a:ext cx="3744416" cy="3707434"/>
          </a:xfrm>
          <a:prstGeom prst="rect">
            <a:avLst/>
          </a:prstGeom>
          <a:noFill/>
        </p:spPr>
      </p:pic>
      <p:sp>
        <p:nvSpPr>
          <p:cNvPr id="6" name="内容占位符 2"/>
          <p:cNvSpPr txBox="1">
            <a:spLocks/>
          </p:cNvSpPr>
          <p:nvPr/>
        </p:nvSpPr>
        <p:spPr bwMode="gray">
          <a:xfrm>
            <a:off x="3744416" y="2132856"/>
            <a:ext cx="5292080" cy="41764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en-US" dirty="0" smtClean="0">
                <a:solidFill>
                  <a:srgbClr val="FF0000"/>
                </a:solidFill>
              </a:rPr>
              <a:t>确定所选颜色的主波长和纯度</a:t>
            </a:r>
            <a:r>
              <a:rPr lang="zh-CN" altLang="en-US" dirty="0" smtClean="0"/>
              <a:t>。颜色</a:t>
            </a:r>
            <a:r>
              <a:rPr lang="en-US" altLang="zh-CN" dirty="0" smtClean="0"/>
              <a:t>A</a:t>
            </a:r>
            <a:r>
              <a:rPr lang="zh-CN" altLang="en-US" dirty="0" smtClean="0"/>
              <a:t>的主波长，从标准白光点</a:t>
            </a:r>
            <a:r>
              <a:rPr lang="en-US" altLang="zh-CN" dirty="0" smtClean="0"/>
              <a:t>C</a:t>
            </a:r>
            <a:r>
              <a:rPr lang="zh-CN" altLang="en-US" dirty="0" smtClean="0"/>
              <a:t>过</a:t>
            </a:r>
            <a:r>
              <a:rPr lang="en-US" altLang="zh-CN" dirty="0" smtClean="0"/>
              <a:t>A</a:t>
            </a:r>
            <a:r>
              <a:rPr lang="zh-CN" altLang="en-US" dirty="0" smtClean="0"/>
              <a:t>作直线与光谱曲线相交于</a:t>
            </a:r>
            <a:r>
              <a:rPr lang="en-US" altLang="zh-CN" dirty="0" smtClean="0"/>
              <a:t>B</a:t>
            </a:r>
            <a:r>
              <a:rPr lang="zh-CN" altLang="en-US" dirty="0" smtClean="0"/>
              <a:t>（</a:t>
            </a:r>
            <a:r>
              <a:rPr lang="en-US" altLang="zh-CN" dirty="0" smtClean="0"/>
              <a:t>A</a:t>
            </a:r>
            <a:r>
              <a:rPr lang="zh-CN" altLang="en-US" dirty="0" smtClean="0"/>
              <a:t>与</a:t>
            </a:r>
            <a:r>
              <a:rPr lang="en-US" altLang="zh-CN" dirty="0" smtClean="0"/>
              <a:t>B</a:t>
            </a:r>
            <a:r>
              <a:rPr lang="zh-CN" altLang="en-US" dirty="0" smtClean="0"/>
              <a:t>在</a:t>
            </a:r>
            <a:r>
              <a:rPr lang="en-US" altLang="zh-CN" dirty="0" smtClean="0"/>
              <a:t>C</a:t>
            </a:r>
            <a:r>
              <a:rPr lang="zh-CN" altLang="en-US" dirty="0" smtClean="0"/>
              <a:t>的同侧），这样颜色</a:t>
            </a:r>
            <a:r>
              <a:rPr lang="en-US" altLang="zh-CN" dirty="0" smtClean="0"/>
              <a:t>A</a:t>
            </a:r>
            <a:r>
              <a:rPr lang="zh-CN" altLang="en-US" dirty="0" smtClean="0"/>
              <a:t>可以表示为纯色光</a:t>
            </a:r>
            <a:r>
              <a:rPr lang="en-US" altLang="zh-CN" dirty="0" smtClean="0"/>
              <a:t>B</a:t>
            </a:r>
            <a:r>
              <a:rPr lang="zh-CN" altLang="en-US" dirty="0" smtClean="0"/>
              <a:t>和白光</a:t>
            </a:r>
            <a:r>
              <a:rPr lang="en-US" altLang="zh-CN" dirty="0" smtClean="0"/>
              <a:t>C</a:t>
            </a:r>
            <a:r>
              <a:rPr lang="zh-CN" altLang="en-US" dirty="0" smtClean="0"/>
              <a:t>的混合，</a:t>
            </a:r>
            <a:r>
              <a:rPr lang="en-US" altLang="zh-CN" dirty="0" smtClean="0"/>
              <a:t>B</a:t>
            </a:r>
            <a:r>
              <a:rPr lang="zh-CN" altLang="en-US" dirty="0" smtClean="0"/>
              <a:t>就定义了颜色</a:t>
            </a:r>
            <a:r>
              <a:rPr lang="en-US" altLang="zh-CN" dirty="0" smtClean="0"/>
              <a:t>A</a:t>
            </a:r>
            <a:r>
              <a:rPr lang="zh-CN" altLang="en-US" dirty="0" smtClean="0"/>
              <a:t>的主波长</a:t>
            </a:r>
            <a:endParaRPr lang="en-US" altLang="zh-CN" dirty="0" smtClean="0"/>
          </a:p>
          <a:p>
            <a:pPr marL="342900" indent="-342900" eaLnBrk="0" hangingPunct="0">
              <a:spcBef>
                <a:spcPct val="20000"/>
              </a:spcBef>
              <a:buClr>
                <a:schemeClr val="tx2"/>
              </a:buClr>
              <a:buFont typeface="Wingdings" pitchFamily="2" charset="2"/>
              <a:buChar char="v"/>
            </a:pPr>
            <a:r>
              <a:rPr lang="zh-CN" altLang="en-US" dirty="0" smtClean="0">
                <a:solidFill>
                  <a:srgbClr val="FF0000"/>
                </a:solidFill>
              </a:rPr>
              <a:t>定义一个颜色域</a:t>
            </a:r>
            <a:r>
              <a:rPr lang="zh-CN" altLang="en-US" dirty="0" smtClean="0"/>
              <a:t>。通过调整混合比例，任意两种颜色：</a:t>
            </a:r>
            <a:r>
              <a:rPr lang="en-US" altLang="zh-CN" dirty="0" smtClean="0"/>
              <a:t> I</a:t>
            </a:r>
            <a:r>
              <a:rPr lang="zh-CN" altLang="en-US" dirty="0" smtClean="0"/>
              <a:t>和</a:t>
            </a:r>
            <a:r>
              <a:rPr lang="en-US" altLang="zh-CN" dirty="0" smtClean="0"/>
              <a:t>J</a:t>
            </a:r>
            <a:r>
              <a:rPr lang="zh-CN" altLang="en-US" dirty="0" smtClean="0"/>
              <a:t>加在一起能够产生它们连线上的颜色，再加入第三种颜色</a:t>
            </a:r>
            <a:r>
              <a:rPr lang="en-US" altLang="zh-CN" dirty="0" smtClean="0"/>
              <a:t>K</a:t>
            </a:r>
            <a:r>
              <a:rPr lang="zh-CN" altLang="en-US" dirty="0" smtClean="0"/>
              <a:t>，就产生三者（</a:t>
            </a:r>
            <a:r>
              <a:rPr lang="en-US" altLang="zh-CN" dirty="0" smtClean="0"/>
              <a:t>I</a:t>
            </a:r>
            <a:r>
              <a:rPr lang="zh-CN" altLang="en-US" dirty="0" smtClean="0"/>
              <a:t>、</a:t>
            </a:r>
            <a:r>
              <a:rPr lang="en-US" altLang="zh-CN" dirty="0" smtClean="0"/>
              <a:t>J</a:t>
            </a:r>
            <a:r>
              <a:rPr lang="zh-CN" altLang="en-US" dirty="0" smtClean="0"/>
              <a:t>和</a:t>
            </a:r>
            <a:r>
              <a:rPr lang="en-US" altLang="zh-CN" dirty="0" smtClean="0"/>
              <a:t>K</a:t>
            </a:r>
            <a:r>
              <a:rPr lang="zh-CN" altLang="en-US" dirty="0" smtClean="0"/>
              <a:t>）构成的三角形区域的颜色</a:t>
            </a: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色度图的限制</a:t>
            </a:r>
            <a:endParaRPr lang="zh-CN" altLang="en-US" dirty="0"/>
          </a:p>
        </p:txBody>
      </p:sp>
      <p:sp>
        <p:nvSpPr>
          <p:cNvPr id="3" name="内容占位符 2"/>
          <p:cNvSpPr>
            <a:spLocks noGrp="1"/>
          </p:cNvSpPr>
          <p:nvPr>
            <p:ph idx="1"/>
          </p:nvPr>
        </p:nvSpPr>
        <p:spPr>
          <a:xfrm>
            <a:off x="4067944" y="1371600"/>
            <a:ext cx="5004048" cy="4649688"/>
          </a:xfrm>
        </p:spPr>
        <p:txBody>
          <a:bodyPr/>
          <a:lstStyle/>
          <a:p>
            <a:r>
              <a:rPr lang="zh-CN" altLang="en-US" sz="2400" dirty="0" smtClean="0"/>
              <a:t>对于任意一个三角形，如果其三个顶点均落在可见光区域内，则其混合所产生的颜色不能覆盖整个可见光区域。因此，可见的红、绿、蓝三种颜色不能通过加法混合来匹配所有的颜色。 </a:t>
            </a:r>
          </a:p>
          <a:p>
            <a:r>
              <a:rPr lang="zh-CN" altLang="en-US" sz="2400" dirty="0" smtClean="0"/>
              <a:t>虽然色度图和三刺激值给出了描述颜色的标准精确方法，但是，它的应用还是比较复杂。在计算机图形学中，通常使用一些通俗易懂的颜色系统</a:t>
            </a:r>
            <a:r>
              <a:rPr lang="en-US" altLang="zh-CN" sz="2400" dirty="0" smtClean="0"/>
              <a:t>——</a:t>
            </a:r>
            <a:r>
              <a:rPr lang="zh-CN" altLang="en-US" sz="2400" dirty="0" smtClean="0"/>
              <a:t>颜色模型，它们都基于三维颜色空间</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a:stretch>
            <a:fillRect/>
          </a:stretch>
        </p:blipFill>
        <p:spPr bwMode="auto">
          <a:xfrm>
            <a:off x="251520" y="1916832"/>
            <a:ext cx="3889375" cy="3868738"/>
          </a:xfrm>
          <a:prstGeom prst="rect">
            <a:avLst/>
          </a:prstGeom>
          <a:noFill/>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光的特性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a:spLocks noGrp="1"/>
          </p:cNvSpPr>
          <p:nvPr>
            <p:ph idx="1"/>
          </p:nvPr>
        </p:nvSpPr>
        <p:spPr>
          <a:xfrm>
            <a:off x="683568" y="1052736"/>
            <a:ext cx="8003232" cy="5019452"/>
          </a:xfrm>
        </p:spPr>
        <p:txBody>
          <a:bodyPr/>
          <a:lstStyle/>
          <a:p>
            <a:r>
              <a:rPr lang="zh-CN" altLang="en-US" sz="2400" dirty="0" smtClean="0"/>
              <a:t>光的本质：电磁波</a:t>
            </a:r>
            <a:endParaRPr lang="en-US" altLang="zh-CN" sz="2400" dirty="0" smtClean="0"/>
          </a:p>
          <a:p>
            <a:r>
              <a:rPr lang="zh-CN" altLang="en-US" sz="2400" dirty="0" smtClean="0"/>
              <a:t>可见光：</a:t>
            </a:r>
            <a:r>
              <a:rPr lang="en-US" altLang="zh-CN" sz="2400" dirty="0" smtClean="0"/>
              <a:t>380nm</a:t>
            </a:r>
            <a:r>
              <a:rPr lang="zh-CN" altLang="en-US" sz="2400" dirty="0" smtClean="0"/>
              <a:t>（紫光）～</a:t>
            </a:r>
            <a:r>
              <a:rPr lang="en-US" altLang="zh-CN" sz="2400" dirty="0" smtClean="0"/>
              <a:t>780nm</a:t>
            </a:r>
            <a:r>
              <a:rPr lang="zh-CN" altLang="en-US" sz="2400" dirty="0" smtClean="0"/>
              <a:t>（红光），仅占很窄的电磁波谱范围</a:t>
            </a:r>
            <a:endParaRPr lang="en-US" altLang="zh-CN" sz="2400" dirty="0" smtClean="0"/>
          </a:p>
          <a:p>
            <a:r>
              <a:rPr lang="zh-CN" altLang="en-US" sz="2400" dirty="0" smtClean="0"/>
              <a:t>大多数自然光都是由不同波长的光组合而成</a:t>
            </a:r>
          </a:p>
        </p:txBody>
      </p:sp>
      <p:pic>
        <p:nvPicPr>
          <p:cNvPr id="6" name="Picture 2" descr="红外摄影">
            <a:hlinkClick r:id="rId2"/>
          </p:cNvPr>
          <p:cNvPicPr>
            <a:picLocks noChangeAspect="1" noChangeArrowheads="1"/>
          </p:cNvPicPr>
          <p:nvPr/>
        </p:nvPicPr>
        <p:blipFill>
          <a:blip r:embed="rId3" cstate="print"/>
          <a:srcRect/>
          <a:stretch>
            <a:fillRect/>
          </a:stretch>
        </p:blipFill>
        <p:spPr bwMode="auto">
          <a:xfrm>
            <a:off x="1475656" y="2821469"/>
            <a:ext cx="5760640" cy="3775883"/>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三色学说与</a:t>
            </a:r>
            <a:r>
              <a:rPr lang="en-US" altLang="zh-CN" dirty="0" smtClean="0"/>
              <a:t>CIE-XYZ</a:t>
            </a:r>
            <a:r>
              <a:rPr lang="zh-CN" altLang="en-US" dirty="0" smtClean="0"/>
              <a:t>模型小结</a:t>
            </a:r>
            <a:endParaRPr lang="zh-CN" altLang="en-US" dirty="0"/>
          </a:p>
        </p:txBody>
      </p:sp>
      <p:sp>
        <p:nvSpPr>
          <p:cNvPr id="3" name="内容占位符 2"/>
          <p:cNvSpPr>
            <a:spLocks noGrp="1"/>
          </p:cNvSpPr>
          <p:nvPr>
            <p:ph idx="1"/>
          </p:nvPr>
        </p:nvSpPr>
        <p:spPr/>
        <p:txBody>
          <a:bodyPr/>
          <a:lstStyle/>
          <a:p>
            <a:r>
              <a:rPr lang="zh-CN" altLang="en-US" dirty="0" smtClean="0"/>
              <a:t>三色学说</a:t>
            </a:r>
            <a:endParaRPr lang="en-US" altLang="zh-CN" dirty="0" smtClean="0"/>
          </a:p>
          <a:p>
            <a:pPr lvl="1"/>
            <a:r>
              <a:rPr lang="zh-CN" altLang="en-US" dirty="0" smtClean="0"/>
              <a:t>可能存在的悖论：光谱色并不是单色（光谱色可以由光的三原色混合获得）</a:t>
            </a:r>
            <a:r>
              <a:rPr lang="en-US" altLang="zh-CN" dirty="0" err="1" smtClean="0"/>
              <a:t>v.s</a:t>
            </a:r>
            <a:r>
              <a:rPr lang="en-US" altLang="zh-CN" dirty="0" smtClean="0"/>
              <a:t>.</a:t>
            </a:r>
            <a:r>
              <a:rPr lang="zh-CN" altLang="en-US" dirty="0" smtClean="0"/>
              <a:t>光谱中的全部颜色都是单色，若光谱中的颜色不是单色，人们一直在从光谱的颜色当中，去选择理想的光的三原色</a:t>
            </a:r>
            <a:endParaRPr lang="en-US" altLang="zh-CN" dirty="0" smtClean="0"/>
          </a:p>
          <a:p>
            <a:r>
              <a:rPr lang="en-US" altLang="zh-CN" dirty="0" smtClean="0"/>
              <a:t>CIE-XYZ</a:t>
            </a:r>
          </a:p>
          <a:p>
            <a:pPr lvl="1"/>
            <a:r>
              <a:rPr lang="zh-CN" altLang="en-US" dirty="0" smtClean="0"/>
              <a:t>产生背景：减缓三刺激理论中系数值出现“负值”问题所带来的麻烦</a:t>
            </a:r>
            <a:endParaRPr lang="en-US" altLang="zh-CN" dirty="0" smtClean="0"/>
          </a:p>
          <a:p>
            <a:pPr lvl="1"/>
            <a:r>
              <a:rPr lang="zh-CN" altLang="en-US" dirty="0" smtClean="0"/>
              <a:t>缺陷：计算复杂，亮度空间不均匀，色度空间也不均匀</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itchFamily="2" charset="-122"/>
              </a:rPr>
              <a:t>亮度的表示</a:t>
            </a:r>
          </a:p>
        </p:txBody>
      </p:sp>
      <p:sp>
        <p:nvSpPr>
          <p:cNvPr id="30723" name="内容占位符 2"/>
          <p:cNvSpPr>
            <a:spLocks noGrp="1"/>
          </p:cNvSpPr>
          <p:nvPr>
            <p:ph idx="1"/>
          </p:nvPr>
        </p:nvSpPr>
        <p:spPr>
          <a:xfrm>
            <a:off x="827584" y="1124744"/>
            <a:ext cx="7859216" cy="4947444"/>
          </a:xfrm>
        </p:spPr>
        <p:txBody>
          <a:bodyPr/>
          <a:lstStyle/>
          <a:p>
            <a:pPr>
              <a:spcBef>
                <a:spcPts val="1200"/>
              </a:spcBef>
            </a:pPr>
            <a:r>
              <a:rPr lang="zh-CN" altLang="en-US" sz="2800" dirty="0" smtClean="0">
                <a:ea typeface="宋体" pitchFamily="2" charset="-122"/>
              </a:rPr>
              <a:t>为了使用人的视觉特性而降低数据量，通常把</a:t>
            </a:r>
            <a:r>
              <a:rPr lang="en-US" altLang="zh-CN" sz="2800" dirty="0" smtClean="0">
                <a:ea typeface="宋体" pitchFamily="2" charset="-122"/>
              </a:rPr>
              <a:t>RGB</a:t>
            </a:r>
            <a:r>
              <a:rPr lang="zh-CN" altLang="en-US" sz="2800" dirty="0" smtClean="0">
                <a:ea typeface="宋体" pitchFamily="2" charset="-122"/>
              </a:rPr>
              <a:t>表示的彩色空间转换到其他彩色空间，如</a:t>
            </a:r>
            <a:r>
              <a:rPr lang="en-US" altLang="zh-CN" sz="2800" dirty="0" smtClean="0">
                <a:ea typeface="宋体" pitchFamily="2" charset="-122"/>
              </a:rPr>
              <a:t>YUV</a:t>
            </a:r>
            <a:r>
              <a:rPr lang="zh-CN" altLang="en-US" sz="2800" dirty="0" smtClean="0">
                <a:ea typeface="宋体" pitchFamily="2" charset="-122"/>
              </a:rPr>
              <a:t>，</a:t>
            </a:r>
            <a:r>
              <a:rPr lang="en-US" altLang="zh-CN" sz="2800" dirty="0" smtClean="0">
                <a:ea typeface="宋体" pitchFamily="2" charset="-122"/>
              </a:rPr>
              <a:t>YIQ</a:t>
            </a:r>
          </a:p>
          <a:p>
            <a:pPr>
              <a:spcBef>
                <a:spcPts val="1200"/>
              </a:spcBef>
            </a:pPr>
            <a:r>
              <a:rPr lang="zh-CN" altLang="en-US" sz="2800" dirty="0" smtClean="0">
                <a:ea typeface="宋体" pitchFamily="2" charset="-122"/>
              </a:rPr>
              <a:t>混色后白光亮度定义为</a:t>
            </a:r>
            <a:r>
              <a:rPr lang="en-US" altLang="zh-CN" sz="2800" dirty="0" smtClean="0">
                <a:ea typeface="宋体" pitchFamily="2" charset="-122"/>
              </a:rPr>
              <a:t>100%</a:t>
            </a:r>
            <a:r>
              <a:rPr lang="zh-CN" altLang="en-US" sz="2800" dirty="0" smtClean="0">
                <a:ea typeface="宋体" pitchFamily="2" charset="-122"/>
              </a:rPr>
              <a:t>，那么人的主观感觉绿光亮度为</a:t>
            </a:r>
            <a:r>
              <a:rPr lang="en-US" altLang="zh-CN" sz="2800" dirty="0" smtClean="0">
                <a:ea typeface="宋体" pitchFamily="2" charset="-122"/>
              </a:rPr>
              <a:t>59%</a:t>
            </a:r>
            <a:r>
              <a:rPr lang="zh-CN" altLang="en-US" sz="2800" dirty="0" smtClean="0">
                <a:ea typeface="宋体" pitchFamily="2" charset="-122"/>
              </a:rPr>
              <a:t>，红光亮度为</a:t>
            </a:r>
            <a:r>
              <a:rPr lang="en-US" altLang="zh-CN" sz="2800" dirty="0" smtClean="0">
                <a:ea typeface="宋体" pitchFamily="2" charset="-122"/>
              </a:rPr>
              <a:t>30%</a:t>
            </a:r>
            <a:r>
              <a:rPr lang="zh-CN" altLang="en-US" sz="2800" dirty="0" smtClean="0">
                <a:ea typeface="宋体" pitchFamily="2" charset="-122"/>
              </a:rPr>
              <a:t>，蓝光亮度为</a:t>
            </a:r>
            <a:r>
              <a:rPr lang="en-US" altLang="zh-CN" sz="2800" dirty="0" smtClean="0">
                <a:ea typeface="宋体" pitchFamily="2" charset="-122"/>
              </a:rPr>
              <a:t>11%</a:t>
            </a:r>
          </a:p>
          <a:p>
            <a:pPr>
              <a:spcBef>
                <a:spcPts val="1200"/>
              </a:spcBef>
            </a:pPr>
            <a:r>
              <a:rPr lang="zh-CN" altLang="en-US" sz="2800" dirty="0" smtClean="0">
                <a:ea typeface="宋体" pitchFamily="2" charset="-122"/>
              </a:rPr>
              <a:t>白光的亮度用</a:t>
            </a:r>
            <a:r>
              <a:rPr lang="en-US" altLang="zh-CN" sz="2800" dirty="0" smtClean="0">
                <a:ea typeface="宋体" pitchFamily="2" charset="-122"/>
              </a:rPr>
              <a:t>Y</a:t>
            </a:r>
            <a:r>
              <a:rPr lang="zh-CN" altLang="en-US" sz="2800" dirty="0" smtClean="0">
                <a:ea typeface="宋体" pitchFamily="2" charset="-122"/>
              </a:rPr>
              <a:t>来表示时，它和红、绿、蓝三色的关系：</a:t>
            </a:r>
            <a:endParaRPr lang="en-US" altLang="zh-CN" sz="2800" dirty="0" smtClean="0">
              <a:ea typeface="宋体" pitchFamily="2" charset="-122"/>
            </a:endParaRPr>
          </a:p>
          <a:p>
            <a:pPr lvl="1">
              <a:spcBef>
                <a:spcPts val="1200"/>
              </a:spcBef>
            </a:pPr>
            <a:r>
              <a:rPr lang="en-US" altLang="zh-CN" sz="2400" dirty="0" smtClean="0">
                <a:ea typeface="宋体" pitchFamily="2" charset="-122"/>
              </a:rPr>
              <a:t>Y=0.299R+0.587G+0.11B</a:t>
            </a:r>
            <a:r>
              <a:rPr lang="zh-CN" altLang="en-US" sz="2400" dirty="0" smtClean="0">
                <a:ea typeface="宋体" pitchFamily="2" charset="-122"/>
              </a:rPr>
              <a:t>（</a:t>
            </a:r>
            <a:r>
              <a:rPr lang="en-US" altLang="zh-CN" sz="2400" dirty="0" smtClean="0">
                <a:ea typeface="宋体" pitchFamily="2" charset="-122"/>
              </a:rPr>
              <a:t> NTSC</a:t>
            </a:r>
            <a:r>
              <a:rPr lang="zh-CN" altLang="en-US" sz="2400" dirty="0" smtClean="0">
                <a:ea typeface="宋体" pitchFamily="2" charset="-122"/>
              </a:rPr>
              <a:t>美制电视制式亮度公式）</a:t>
            </a:r>
            <a:endParaRPr lang="en-US" altLang="zh-CN" sz="2400" dirty="0" smtClean="0">
              <a:ea typeface="宋体" pitchFamily="2" charset="-122"/>
            </a:endParaRPr>
          </a:p>
          <a:p>
            <a:pPr lvl="1">
              <a:spcBef>
                <a:spcPts val="1200"/>
              </a:spcBef>
            </a:pPr>
            <a:r>
              <a:rPr lang="en-US" altLang="zh-CN" sz="2400" dirty="0" smtClean="0">
                <a:ea typeface="宋体" pitchFamily="2" charset="-122"/>
              </a:rPr>
              <a:t>Y=0.222R+0.707G+0.071B</a:t>
            </a:r>
            <a:r>
              <a:rPr lang="zh-CN" altLang="en-US" sz="2400" dirty="0" smtClean="0">
                <a:ea typeface="宋体" pitchFamily="2" charset="-122"/>
              </a:rPr>
              <a:t>（</a:t>
            </a:r>
            <a:r>
              <a:rPr lang="en-US" altLang="zh-CN" sz="2400" dirty="0" smtClean="0">
                <a:ea typeface="宋体" pitchFamily="2" charset="-122"/>
              </a:rPr>
              <a:t> PAL</a:t>
            </a:r>
            <a:r>
              <a:rPr lang="zh-CN" altLang="en-US" sz="2400" dirty="0" smtClean="0">
                <a:ea typeface="宋体" pitchFamily="2" charset="-122"/>
              </a:rPr>
              <a:t>电视制式亮度公式）</a:t>
            </a:r>
          </a:p>
          <a:p>
            <a:endParaRPr lang="zh-CN" altLang="en-US" dirty="0" smtClean="0">
              <a:ea typeface="宋体"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dirty="0" smtClean="0">
                <a:ea typeface="宋体" pitchFamily="2" charset="-122"/>
              </a:rPr>
              <a:t>YUV</a:t>
            </a:r>
            <a:r>
              <a:rPr lang="zh-CN" altLang="en-US" dirty="0" smtClean="0">
                <a:ea typeface="宋体" pitchFamily="2" charset="-122"/>
              </a:rPr>
              <a:t>颜色模型</a:t>
            </a:r>
          </a:p>
        </p:txBody>
      </p:sp>
      <p:sp>
        <p:nvSpPr>
          <p:cNvPr id="36867" name="内容占位符 2"/>
          <p:cNvSpPr>
            <a:spLocks noGrp="1"/>
          </p:cNvSpPr>
          <p:nvPr>
            <p:ph idx="1"/>
          </p:nvPr>
        </p:nvSpPr>
        <p:spPr>
          <a:xfrm>
            <a:off x="500063" y="1071563"/>
            <a:ext cx="8286750" cy="4929187"/>
          </a:xfrm>
        </p:spPr>
        <p:txBody>
          <a:bodyPr/>
          <a:lstStyle/>
          <a:p>
            <a:r>
              <a:rPr lang="en-US" altLang="zh-CN" sz="2800" dirty="0" smtClean="0">
                <a:ea typeface="宋体" pitchFamily="2" charset="-122"/>
              </a:rPr>
              <a:t>PAL</a:t>
            </a:r>
            <a:r>
              <a:rPr lang="zh-CN" altLang="en-US" sz="2800" dirty="0" smtClean="0">
                <a:latin typeface="宋体" pitchFamily="2" charset="-122"/>
                <a:ea typeface="宋体" pitchFamily="2" charset="-122"/>
              </a:rPr>
              <a:t>彩色电视制式使用</a:t>
            </a:r>
            <a:r>
              <a:rPr lang="en-US" altLang="zh-CN" sz="2800" dirty="0" smtClean="0">
                <a:ea typeface="宋体" pitchFamily="2" charset="-122"/>
              </a:rPr>
              <a:t>YUV</a:t>
            </a:r>
            <a:r>
              <a:rPr lang="zh-CN" altLang="en-US" sz="2800" dirty="0" smtClean="0">
                <a:latin typeface="宋体" pitchFamily="2" charset="-122"/>
                <a:ea typeface="宋体" pitchFamily="2" charset="-122"/>
              </a:rPr>
              <a:t>模型，</a:t>
            </a:r>
            <a:r>
              <a:rPr lang="en-US" altLang="zh-CN" sz="2800" dirty="0" smtClean="0">
                <a:solidFill>
                  <a:srgbClr val="FF0000"/>
                </a:solidFill>
                <a:ea typeface="宋体" pitchFamily="2" charset="-122"/>
              </a:rPr>
              <a:t>Y</a:t>
            </a:r>
            <a:r>
              <a:rPr lang="zh-CN" altLang="en-US" sz="2800" dirty="0" smtClean="0">
                <a:solidFill>
                  <a:srgbClr val="FF0000"/>
                </a:solidFill>
                <a:latin typeface="宋体" pitchFamily="2" charset="-122"/>
                <a:ea typeface="宋体" pitchFamily="2" charset="-122"/>
              </a:rPr>
              <a:t>表示亮度，</a:t>
            </a:r>
            <a:r>
              <a:rPr lang="en-US" altLang="zh-CN" sz="2800" dirty="0" smtClean="0">
                <a:solidFill>
                  <a:srgbClr val="FF0000"/>
                </a:solidFill>
                <a:ea typeface="宋体" pitchFamily="2" charset="-122"/>
              </a:rPr>
              <a:t>UV</a:t>
            </a:r>
            <a:r>
              <a:rPr lang="zh-CN" altLang="en-US" sz="2800" dirty="0" smtClean="0">
                <a:solidFill>
                  <a:srgbClr val="FF0000"/>
                </a:solidFill>
                <a:latin typeface="宋体" pitchFamily="2" charset="-122"/>
                <a:ea typeface="宋体" pitchFamily="2" charset="-122"/>
              </a:rPr>
              <a:t>用来表示色差，</a:t>
            </a:r>
            <a:r>
              <a:rPr lang="en-US" altLang="zh-CN" sz="2800" dirty="0" smtClean="0">
                <a:solidFill>
                  <a:srgbClr val="FF0000"/>
                </a:solidFill>
                <a:ea typeface="宋体" pitchFamily="2" charset="-122"/>
              </a:rPr>
              <a:t>U</a:t>
            </a:r>
            <a:r>
              <a:rPr lang="en-US" altLang="zh-CN" sz="2800" dirty="0" smtClean="0">
                <a:solidFill>
                  <a:srgbClr val="FF0000"/>
                </a:solidFill>
                <a:latin typeface="宋体" pitchFamily="2" charset="-122"/>
                <a:ea typeface="宋体" pitchFamily="2" charset="-122"/>
              </a:rPr>
              <a:t>、</a:t>
            </a:r>
            <a:r>
              <a:rPr lang="en-US" altLang="zh-CN" sz="2800" dirty="0" smtClean="0">
                <a:solidFill>
                  <a:srgbClr val="FF0000"/>
                </a:solidFill>
                <a:ea typeface="宋体" pitchFamily="2" charset="-122"/>
              </a:rPr>
              <a:t>V</a:t>
            </a:r>
            <a:r>
              <a:rPr lang="zh-CN" altLang="en-US" sz="2800" dirty="0" smtClean="0">
                <a:solidFill>
                  <a:srgbClr val="FF0000"/>
                </a:solidFill>
                <a:latin typeface="宋体" pitchFamily="2" charset="-122"/>
                <a:ea typeface="宋体" pitchFamily="2" charset="-122"/>
              </a:rPr>
              <a:t>是构成彩色的两个分量</a:t>
            </a:r>
            <a:endParaRPr lang="en-US" altLang="zh-CN" sz="2800" dirty="0" smtClean="0">
              <a:latin typeface="宋体" pitchFamily="2" charset="-122"/>
              <a:ea typeface="宋体" pitchFamily="2" charset="-122"/>
            </a:endParaRPr>
          </a:p>
          <a:p>
            <a:r>
              <a:rPr lang="zh-CN" altLang="en-US" sz="2800" dirty="0" smtClean="0">
                <a:ea typeface="宋体" pitchFamily="2" charset="-122"/>
              </a:rPr>
              <a:t>在现代彩色电视系统中，通常采用三管彩色摄像机或</a:t>
            </a:r>
            <a:r>
              <a:rPr lang="en-US" altLang="zh-CN" sz="2800" dirty="0" smtClean="0">
                <a:ea typeface="宋体" pitchFamily="2" charset="-122"/>
              </a:rPr>
              <a:t>CCD</a:t>
            </a:r>
            <a:r>
              <a:rPr lang="zh-CN" altLang="en-US" sz="2800" dirty="0" smtClean="0">
                <a:ea typeface="宋体" pitchFamily="2" charset="-122"/>
              </a:rPr>
              <a:t>摄象机，它把摄得的彩色图像信号，经分色棱镜分成</a:t>
            </a:r>
            <a:r>
              <a:rPr lang="en-US" altLang="zh-CN" sz="2800" dirty="0" smtClean="0">
                <a:ea typeface="宋体" pitchFamily="2" charset="-122"/>
              </a:rPr>
              <a:t>R</a:t>
            </a:r>
            <a:r>
              <a:rPr lang="en-US" altLang="zh-CN" baseline="-25000" dirty="0" smtClean="0">
                <a:ea typeface="宋体" pitchFamily="2" charset="-122"/>
              </a:rPr>
              <a:t>0</a:t>
            </a:r>
            <a:r>
              <a:rPr lang="en-US" altLang="zh-CN" sz="2800" dirty="0" smtClean="0">
                <a:ea typeface="宋体" pitchFamily="2" charset="-122"/>
              </a:rPr>
              <a:t>B</a:t>
            </a:r>
            <a:r>
              <a:rPr lang="en-US" altLang="zh-CN" baseline="-25000" dirty="0" smtClean="0">
                <a:ea typeface="宋体" pitchFamily="2" charset="-122"/>
              </a:rPr>
              <a:t>0</a:t>
            </a:r>
            <a:r>
              <a:rPr lang="en-US" altLang="zh-CN" sz="2800" dirty="0" smtClean="0">
                <a:ea typeface="宋体" pitchFamily="2" charset="-122"/>
              </a:rPr>
              <a:t>G</a:t>
            </a:r>
            <a:r>
              <a:rPr lang="en-US" altLang="zh-CN" baseline="-25000" dirty="0" smtClean="0">
                <a:ea typeface="宋体" pitchFamily="2" charset="-122"/>
              </a:rPr>
              <a:t>0</a:t>
            </a:r>
            <a:r>
              <a:rPr lang="zh-CN" altLang="en-US" sz="2800" dirty="0" smtClean="0">
                <a:ea typeface="宋体" pitchFamily="2" charset="-122"/>
              </a:rPr>
              <a:t>三个分量的信号，分别经放大和</a:t>
            </a:r>
            <a:r>
              <a:rPr lang="en-US" altLang="zh-CN" sz="2800" i="1" dirty="0" smtClean="0">
                <a:solidFill>
                  <a:srgbClr val="1B03C9"/>
                </a:solidFill>
                <a:latin typeface="宋体" pitchFamily="2" charset="-122"/>
                <a:ea typeface="宋体" pitchFamily="2" charset="-122"/>
              </a:rPr>
              <a:t>γ</a:t>
            </a:r>
            <a:r>
              <a:rPr lang="zh-CN" altLang="en-US" sz="2800" dirty="0" smtClean="0">
                <a:ea typeface="宋体" pitchFamily="2" charset="-122"/>
              </a:rPr>
              <a:t>校正得到</a:t>
            </a:r>
            <a:r>
              <a:rPr lang="en-US" altLang="zh-CN" sz="2800" dirty="0" smtClean="0">
                <a:ea typeface="宋体" pitchFamily="2" charset="-122"/>
              </a:rPr>
              <a:t>RGB</a:t>
            </a:r>
            <a:r>
              <a:rPr lang="zh-CN" altLang="en-US" sz="2800" dirty="0" smtClean="0">
                <a:ea typeface="宋体" pitchFamily="2" charset="-122"/>
              </a:rPr>
              <a:t>，再经过矩阵变换电路得到亮度信号</a:t>
            </a:r>
            <a:r>
              <a:rPr lang="en-US" altLang="zh-CN" sz="2800" dirty="0" smtClean="0">
                <a:ea typeface="宋体" pitchFamily="2" charset="-122"/>
              </a:rPr>
              <a:t>Y</a:t>
            </a:r>
            <a:r>
              <a:rPr lang="zh-CN" altLang="en-US" sz="2800" dirty="0" smtClean="0">
                <a:ea typeface="宋体" pitchFamily="2" charset="-122"/>
              </a:rPr>
              <a:t>、色差信号</a:t>
            </a:r>
            <a:r>
              <a:rPr lang="en-US" altLang="zh-CN" sz="2800" dirty="0" smtClean="0">
                <a:ea typeface="宋体" pitchFamily="2" charset="-122"/>
              </a:rPr>
              <a:t>R-Y</a:t>
            </a:r>
            <a:r>
              <a:rPr lang="zh-CN" altLang="en-US" sz="2800" dirty="0" smtClean="0">
                <a:ea typeface="宋体" pitchFamily="2" charset="-122"/>
              </a:rPr>
              <a:t>和</a:t>
            </a:r>
            <a:r>
              <a:rPr lang="en-US" altLang="zh-CN" sz="2800" dirty="0" smtClean="0">
                <a:ea typeface="宋体" pitchFamily="2" charset="-122"/>
              </a:rPr>
              <a:t>B-Y</a:t>
            </a:r>
            <a:r>
              <a:rPr lang="zh-CN" altLang="en-US" sz="2800" dirty="0" smtClean="0">
                <a:ea typeface="宋体" pitchFamily="2" charset="-122"/>
              </a:rPr>
              <a:t>，最后发送端将</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R-Y</a:t>
            </a:r>
            <a:r>
              <a:rPr lang="zh-CN" altLang="en-US" sz="2800" dirty="0" smtClean="0">
                <a:ea typeface="宋体" pitchFamily="2" charset="-122"/>
              </a:rPr>
              <a:t>及</a:t>
            </a:r>
            <a:r>
              <a:rPr lang="en-US" altLang="zh-CN" sz="2800" dirty="0" smtClean="0">
                <a:ea typeface="宋体" pitchFamily="2" charset="-122"/>
              </a:rPr>
              <a:t>B-Y</a:t>
            </a:r>
            <a:r>
              <a:rPr lang="zh-CN" altLang="en-US" sz="2800" dirty="0" smtClean="0">
                <a:ea typeface="宋体" pitchFamily="2" charset="-122"/>
              </a:rPr>
              <a:t>三个信号进行编码，用同一信道发送出去。</a:t>
            </a:r>
            <a:endParaRPr lang="en-US" altLang="zh-CN" sz="2800" dirty="0" smtClean="0">
              <a:ea typeface="宋体" pitchFamily="2" charset="-122"/>
            </a:endParaRPr>
          </a:p>
          <a:p>
            <a:r>
              <a:rPr lang="zh-CN" altLang="en-US" sz="2800" dirty="0" smtClean="0">
                <a:ea typeface="宋体" pitchFamily="2" charset="-122"/>
              </a:rPr>
              <a:t>在多媒体计算机中采用了</a:t>
            </a:r>
            <a:r>
              <a:rPr lang="en-US" altLang="zh-CN" sz="2800" dirty="0" smtClean="0">
                <a:ea typeface="宋体" pitchFamily="2" charset="-122"/>
              </a:rPr>
              <a:t>YUV</a:t>
            </a:r>
            <a:r>
              <a:rPr lang="zh-CN" altLang="en-US" sz="2800" dirty="0" smtClean="0">
                <a:ea typeface="宋体" pitchFamily="2" charset="-122"/>
              </a:rPr>
              <a:t>彩色空间，数字化后通常为 </a:t>
            </a:r>
            <a:r>
              <a:rPr lang="en-US" altLang="zh-CN" sz="2800" dirty="0" smtClean="0">
                <a:ea typeface="宋体" pitchFamily="2" charset="-122"/>
              </a:rPr>
              <a:t>Y</a:t>
            </a:r>
            <a:r>
              <a:rPr lang="zh-CN" altLang="en-US" sz="2800" dirty="0" smtClean="0">
                <a:ea typeface="宋体" pitchFamily="2" charset="-122"/>
              </a:rPr>
              <a:t>：</a:t>
            </a:r>
            <a:r>
              <a:rPr lang="en-US" altLang="zh-CN" sz="2800" dirty="0" smtClean="0">
                <a:ea typeface="宋体" pitchFamily="2" charset="-122"/>
              </a:rPr>
              <a:t>U</a:t>
            </a:r>
            <a:r>
              <a:rPr lang="zh-CN" altLang="en-US" sz="2800" dirty="0" smtClean="0">
                <a:ea typeface="宋体" pitchFamily="2" charset="-122"/>
              </a:rPr>
              <a:t>：</a:t>
            </a:r>
            <a:r>
              <a:rPr lang="en-US" altLang="zh-CN" sz="2800" dirty="0" smtClean="0">
                <a:ea typeface="宋体" pitchFamily="2" charset="-122"/>
              </a:rPr>
              <a:t>V=8</a:t>
            </a:r>
            <a:r>
              <a:rPr lang="zh-CN" altLang="en-US" sz="2800" dirty="0" smtClean="0">
                <a:ea typeface="宋体" pitchFamily="2" charset="-122"/>
              </a:rPr>
              <a:t>：</a:t>
            </a:r>
            <a:r>
              <a:rPr lang="en-US" altLang="zh-CN" sz="2800" dirty="0" smtClean="0">
                <a:ea typeface="宋体" pitchFamily="2" charset="-122"/>
              </a:rPr>
              <a:t>4</a:t>
            </a:r>
            <a:r>
              <a:rPr lang="zh-CN" altLang="en-US" sz="2800" dirty="0" smtClean="0">
                <a:ea typeface="宋体" pitchFamily="2" charset="-122"/>
              </a:rPr>
              <a:t>：</a:t>
            </a:r>
            <a:r>
              <a:rPr lang="en-US" altLang="zh-CN" sz="2800" dirty="0" smtClean="0">
                <a:ea typeface="宋体" pitchFamily="2" charset="-122"/>
              </a:rPr>
              <a:t>4 </a:t>
            </a:r>
            <a:r>
              <a:rPr lang="zh-CN" altLang="en-US" sz="2800" dirty="0" smtClean="0">
                <a:ea typeface="宋体" pitchFamily="2" charset="-122"/>
              </a:rPr>
              <a:t>或者是 </a:t>
            </a:r>
            <a:r>
              <a:rPr lang="en-US" altLang="zh-CN" sz="2800" dirty="0" smtClean="0">
                <a:ea typeface="宋体" pitchFamily="2" charset="-122"/>
              </a:rPr>
              <a:t>8</a:t>
            </a:r>
            <a:r>
              <a:rPr lang="zh-CN" altLang="en-US" sz="2800" dirty="0" smtClean="0">
                <a:ea typeface="宋体" pitchFamily="2" charset="-122"/>
              </a:rPr>
              <a:t>：</a:t>
            </a:r>
            <a:r>
              <a:rPr lang="en-US" altLang="zh-CN" sz="2800" dirty="0" smtClean="0">
                <a:ea typeface="宋体" pitchFamily="2" charset="-122"/>
              </a:rPr>
              <a:t>2</a:t>
            </a:r>
            <a:r>
              <a:rPr lang="zh-CN" altLang="en-US" sz="2800" dirty="0" smtClean="0">
                <a:ea typeface="宋体" pitchFamily="2" charset="-122"/>
              </a:rPr>
              <a:t>：</a:t>
            </a:r>
            <a:r>
              <a:rPr lang="en-US" altLang="zh-CN" sz="2800" dirty="0" smtClean="0">
                <a:ea typeface="宋体" pitchFamily="2" charset="-122"/>
              </a:rPr>
              <a:t>2</a:t>
            </a:r>
            <a:endParaRPr lang="en-US" altLang="zh-CN" sz="2800" dirty="0" smtClean="0">
              <a:latin typeface="宋体" pitchFamily="2" charset="-122"/>
              <a:ea typeface="宋体" pitchFamily="2" charset="-122"/>
            </a:endParaRPr>
          </a:p>
          <a:p>
            <a:endParaRPr lang="zh-CN" altLang="en-US" sz="2800" dirty="0" smtClean="0">
              <a:ea typeface="宋体" pitchFamily="2" charset="-122"/>
            </a:endParaRPr>
          </a:p>
          <a:p>
            <a:endParaRPr lang="zh-CN" altLang="en-US" dirty="0" smtClean="0">
              <a:ea typeface="宋体" pitchFamily="2" charset="-122"/>
            </a:endParaRP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en-US" altLang="zh-CN" dirty="0" smtClean="0">
                <a:ea typeface="宋体" pitchFamily="2" charset="-122"/>
              </a:rPr>
              <a:t>YIQ</a:t>
            </a:r>
            <a:r>
              <a:rPr lang="zh-CN" altLang="en-US" dirty="0" smtClean="0">
                <a:ea typeface="宋体" pitchFamily="2" charset="-122"/>
              </a:rPr>
              <a:t>颜色模型</a:t>
            </a:r>
          </a:p>
        </p:txBody>
      </p:sp>
      <p:sp>
        <p:nvSpPr>
          <p:cNvPr id="37891" name="内容占位符 2"/>
          <p:cNvSpPr>
            <a:spLocks noGrp="1"/>
          </p:cNvSpPr>
          <p:nvPr>
            <p:ph idx="1"/>
          </p:nvPr>
        </p:nvSpPr>
        <p:spPr>
          <a:xfrm>
            <a:off x="571500" y="1357313"/>
            <a:ext cx="8186738" cy="4700587"/>
          </a:xfrm>
        </p:spPr>
        <p:txBody>
          <a:bodyPr/>
          <a:lstStyle/>
          <a:p>
            <a:r>
              <a:rPr lang="zh-CN" altLang="en-US" sz="2800" dirty="0" smtClean="0">
                <a:latin typeface="宋体" pitchFamily="2" charset="-122"/>
                <a:ea typeface="宋体" pitchFamily="2" charset="-122"/>
              </a:rPr>
              <a:t>美国、日本等国家采用的</a:t>
            </a:r>
            <a:r>
              <a:rPr lang="en-US" altLang="zh-CN" sz="2800" dirty="0" smtClean="0">
                <a:ea typeface="宋体" pitchFamily="2" charset="-122"/>
              </a:rPr>
              <a:t>NTSC</a:t>
            </a:r>
            <a:r>
              <a:rPr lang="zh-CN" altLang="en-US" sz="2800" dirty="0" smtClean="0">
                <a:latin typeface="宋体" pitchFamily="2" charset="-122"/>
                <a:ea typeface="宋体" pitchFamily="2" charset="-122"/>
              </a:rPr>
              <a:t>电视制式选用</a:t>
            </a:r>
            <a:r>
              <a:rPr lang="en-US" altLang="zh-CN" sz="2800" dirty="0" smtClean="0">
                <a:solidFill>
                  <a:srgbClr val="FF0000"/>
                </a:solidFill>
                <a:ea typeface="宋体" pitchFamily="2" charset="-122"/>
              </a:rPr>
              <a:t>YIQ</a:t>
            </a:r>
            <a:r>
              <a:rPr lang="zh-CN" altLang="en-US" sz="2800" dirty="0" smtClean="0">
                <a:solidFill>
                  <a:srgbClr val="FF0000"/>
                </a:solidFill>
                <a:latin typeface="宋体" pitchFamily="2" charset="-122"/>
                <a:ea typeface="宋体" pitchFamily="2" charset="-122"/>
              </a:rPr>
              <a:t>彩色空间</a:t>
            </a:r>
            <a:r>
              <a:rPr lang="zh-CN" altLang="en-US" sz="2800" dirty="0" smtClean="0">
                <a:latin typeface="宋体" pitchFamily="2" charset="-122"/>
                <a:ea typeface="宋体" pitchFamily="2" charset="-122"/>
              </a:rPr>
              <a:t>，</a:t>
            </a:r>
            <a:r>
              <a:rPr lang="en-US" altLang="zh-CN" sz="2800" dirty="0" smtClean="0">
                <a:ea typeface="宋体" pitchFamily="2" charset="-122"/>
              </a:rPr>
              <a:t>Y</a:t>
            </a:r>
            <a:r>
              <a:rPr lang="zh-CN" altLang="en-US" sz="2800" dirty="0" smtClean="0">
                <a:latin typeface="宋体" pitchFamily="2" charset="-122"/>
                <a:ea typeface="宋体" pitchFamily="2" charset="-122"/>
              </a:rPr>
              <a:t>仍为亮度信号，</a:t>
            </a:r>
            <a:r>
              <a:rPr lang="en-US" altLang="zh-CN" sz="2800" dirty="0" smtClean="0">
                <a:ea typeface="宋体" pitchFamily="2" charset="-122"/>
              </a:rPr>
              <a:t>I</a:t>
            </a:r>
            <a:r>
              <a:rPr lang="en-US" altLang="zh-CN" sz="2800" dirty="0" smtClean="0">
                <a:latin typeface="宋体" pitchFamily="2" charset="-122"/>
                <a:ea typeface="宋体" pitchFamily="2" charset="-122"/>
              </a:rPr>
              <a:t>、</a:t>
            </a:r>
            <a:r>
              <a:rPr lang="en-US" altLang="zh-CN" sz="2800" dirty="0" smtClean="0">
                <a:ea typeface="宋体" pitchFamily="2" charset="-122"/>
              </a:rPr>
              <a:t>Q</a:t>
            </a:r>
            <a:r>
              <a:rPr lang="zh-CN" altLang="en-US" sz="2800" dirty="0" smtClean="0">
                <a:latin typeface="宋体" pitchFamily="2" charset="-122"/>
                <a:ea typeface="宋体" pitchFamily="2" charset="-122"/>
              </a:rPr>
              <a:t>仍为色差信号，与</a:t>
            </a:r>
            <a:r>
              <a:rPr lang="en-US" altLang="zh-CN" sz="2800" dirty="0" smtClean="0">
                <a:ea typeface="宋体" pitchFamily="2" charset="-122"/>
              </a:rPr>
              <a:t>U</a:t>
            </a:r>
            <a:r>
              <a:rPr lang="en-US" altLang="zh-CN" sz="2800" dirty="0" smtClean="0">
                <a:latin typeface="宋体" pitchFamily="2" charset="-122"/>
                <a:ea typeface="宋体" pitchFamily="2" charset="-122"/>
              </a:rPr>
              <a:t>、</a:t>
            </a:r>
            <a:r>
              <a:rPr lang="en-US" altLang="zh-CN" sz="2800" dirty="0" smtClean="0">
                <a:ea typeface="宋体" pitchFamily="2" charset="-122"/>
              </a:rPr>
              <a:t>V</a:t>
            </a:r>
            <a:r>
              <a:rPr lang="zh-CN" altLang="en-US" sz="2800" dirty="0" smtClean="0">
                <a:latin typeface="宋体" pitchFamily="2" charset="-122"/>
                <a:ea typeface="宋体" pitchFamily="2" charset="-122"/>
              </a:rPr>
              <a:t>不同的是，在它们之间存在着一定的转换关系。</a:t>
            </a:r>
            <a:endParaRPr lang="en-US" altLang="zh-CN" sz="2800" dirty="0" smtClean="0">
              <a:latin typeface="宋体" pitchFamily="2" charset="-122"/>
              <a:ea typeface="宋体" pitchFamily="2" charset="-122"/>
            </a:endParaRPr>
          </a:p>
          <a:p>
            <a:r>
              <a:rPr lang="zh-CN" altLang="en-US" sz="2800" dirty="0" smtClean="0">
                <a:latin typeface="宋体" pitchFamily="2" charset="-122"/>
                <a:ea typeface="宋体" pitchFamily="2" charset="-122"/>
              </a:rPr>
              <a:t>人眼的彩色视觉特性表明，人眼分辨红、黄之间的颜色变化的能力最强，而分辨蓝色与紫色之间的变化的能力最弱。</a:t>
            </a:r>
            <a:endParaRPr lang="en-US" altLang="zh-CN" sz="2800" dirty="0" smtClean="0">
              <a:latin typeface="宋体" pitchFamily="2" charset="-122"/>
              <a:ea typeface="宋体" pitchFamily="2" charset="-122"/>
            </a:endParaRPr>
          </a:p>
          <a:p>
            <a:pPr lvl="1"/>
            <a:r>
              <a:rPr lang="en-US" altLang="zh-CN" sz="2400" dirty="0" smtClean="0">
                <a:latin typeface="宋体" pitchFamily="2" charset="-122"/>
                <a:ea typeface="宋体" pitchFamily="2" charset="-122"/>
              </a:rPr>
              <a:t>I</a:t>
            </a:r>
            <a:r>
              <a:rPr lang="zh-CN" altLang="en-US" sz="2400" dirty="0" smtClean="0">
                <a:latin typeface="宋体" pitchFamily="2" charset="-122"/>
                <a:ea typeface="宋体" pitchFamily="2" charset="-122"/>
              </a:rPr>
              <a:t>轴：相角为</a:t>
            </a:r>
            <a:r>
              <a:rPr lang="en-US" altLang="zh-CN" sz="2400" dirty="0" smtClean="0">
                <a:latin typeface="宋体" pitchFamily="2" charset="-122"/>
                <a:ea typeface="宋体" pitchFamily="2" charset="-122"/>
              </a:rPr>
              <a:t>123°</a:t>
            </a:r>
            <a:r>
              <a:rPr lang="zh-CN" altLang="en-US" sz="2400" dirty="0" smtClean="0">
                <a:latin typeface="宋体" pitchFamily="2" charset="-122"/>
                <a:ea typeface="宋体" pitchFamily="2" charset="-122"/>
              </a:rPr>
              <a:t>的橙色及其相反相角的 </a:t>
            </a:r>
            <a:r>
              <a:rPr lang="en-US" altLang="zh-CN" sz="2400" dirty="0" smtClean="0">
                <a:latin typeface="宋体" pitchFamily="2" charset="-122"/>
                <a:ea typeface="宋体" pitchFamily="2" charset="-122"/>
              </a:rPr>
              <a:t>303°</a:t>
            </a:r>
            <a:r>
              <a:rPr lang="zh-CN" altLang="en-US" sz="2400" dirty="0" smtClean="0">
                <a:latin typeface="宋体" pitchFamily="2" charset="-122"/>
                <a:ea typeface="宋体" pitchFamily="2" charset="-122"/>
              </a:rPr>
              <a:t>的青色，人眼最敏感的色轴，采用较宽的频带传送</a:t>
            </a:r>
            <a:endParaRPr lang="en-US" altLang="zh-CN" sz="2400" dirty="0" smtClean="0">
              <a:latin typeface="宋体" pitchFamily="2" charset="-122"/>
              <a:ea typeface="宋体" pitchFamily="2" charset="-122"/>
            </a:endParaRPr>
          </a:p>
          <a:p>
            <a:pPr lvl="1"/>
            <a:r>
              <a:rPr lang="en-US" altLang="zh-CN" sz="2400" dirty="0" smtClean="0">
                <a:latin typeface="宋体" pitchFamily="2" charset="-122"/>
                <a:ea typeface="宋体" pitchFamily="2" charset="-122"/>
              </a:rPr>
              <a:t>Q</a:t>
            </a:r>
            <a:r>
              <a:rPr lang="zh-CN" altLang="en-US" sz="2400" dirty="0" smtClean="0">
                <a:latin typeface="宋体" pitchFamily="2" charset="-122"/>
                <a:ea typeface="宋体" pitchFamily="2" charset="-122"/>
              </a:rPr>
              <a:t>轴：与</a:t>
            </a:r>
            <a:r>
              <a:rPr lang="en-US" altLang="zh-CN" sz="2400" dirty="0" smtClean="0">
                <a:latin typeface="宋体" pitchFamily="2" charset="-122"/>
                <a:ea typeface="宋体" pitchFamily="2" charset="-122"/>
              </a:rPr>
              <a:t>I</a:t>
            </a:r>
            <a:r>
              <a:rPr lang="zh-CN" altLang="en-US" sz="2400" dirty="0" smtClean="0">
                <a:latin typeface="宋体" pitchFamily="2" charset="-122"/>
                <a:ea typeface="宋体" pitchFamily="2" charset="-122"/>
              </a:rPr>
              <a:t>正交的色度信号轴，通过</a:t>
            </a:r>
            <a:r>
              <a:rPr lang="en-US" altLang="zh-CN" sz="2400" dirty="0" smtClean="0">
                <a:latin typeface="宋体" pitchFamily="2" charset="-122"/>
                <a:ea typeface="宋体" pitchFamily="2" charset="-122"/>
              </a:rPr>
              <a:t>33°</a:t>
            </a:r>
            <a:r>
              <a:rPr lang="en-US" altLang="zh-CN" sz="2400" dirty="0" smtClean="0">
                <a:latin typeface="Times New Roman" pitchFamily="18" charset="0"/>
                <a:ea typeface="宋体" pitchFamily="2" charset="-122"/>
              </a:rPr>
              <a:t>—</a:t>
            </a:r>
            <a:r>
              <a:rPr lang="en-US" altLang="zh-CN" sz="2400" dirty="0" smtClean="0">
                <a:latin typeface="宋体" pitchFamily="2" charset="-122"/>
                <a:ea typeface="宋体" pitchFamily="2" charset="-122"/>
              </a:rPr>
              <a:t> 0°</a:t>
            </a:r>
            <a:r>
              <a:rPr lang="en-US" altLang="zh-CN" sz="2400" dirty="0" smtClean="0">
                <a:latin typeface="Times New Roman" pitchFamily="18" charset="0"/>
                <a:ea typeface="宋体" pitchFamily="2" charset="-122"/>
              </a:rPr>
              <a:t>—</a:t>
            </a:r>
            <a:r>
              <a:rPr lang="en-US" altLang="zh-CN" sz="2400" dirty="0" smtClean="0">
                <a:latin typeface="宋体" pitchFamily="2" charset="-122"/>
                <a:ea typeface="宋体" pitchFamily="2" charset="-122"/>
              </a:rPr>
              <a:t>213°</a:t>
            </a:r>
            <a:r>
              <a:rPr lang="zh-CN" altLang="en-US" sz="2400" dirty="0" smtClean="0">
                <a:latin typeface="宋体" pitchFamily="2" charset="-122"/>
                <a:ea typeface="宋体" pitchFamily="2" charset="-122"/>
              </a:rPr>
              <a:t>线，人眼最不敏感的色轴，采用较窄的频带传送。</a:t>
            </a:r>
            <a:endParaRPr lang="en-US" altLang="zh-CN" sz="2400" dirty="0" smtClean="0">
              <a:latin typeface="宋体" pitchFamily="2" charset="-122"/>
              <a:ea typeface="宋体" pitchFamily="2" charset="-122"/>
            </a:endParaRPr>
          </a:p>
        </p:txBody>
      </p:sp>
      <p:sp>
        <p:nvSpPr>
          <p:cNvPr id="37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CMY</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460802" name="Object 2"/>
          <p:cNvGraphicFramePr>
            <a:graphicFrameLocks noChangeAspect="1"/>
          </p:cNvGraphicFramePr>
          <p:nvPr/>
        </p:nvGraphicFramePr>
        <p:xfrm>
          <a:off x="1619672" y="2204864"/>
          <a:ext cx="3311525" cy="2233612"/>
        </p:xfrm>
        <a:graphic>
          <a:graphicData uri="http://schemas.openxmlformats.org/presentationml/2006/ole">
            <p:oleObj spid="_x0000_s460802" name="Equation" r:id="rId3" imgW="1054080" imgH="711000" progId="">
              <p:embed/>
            </p:oleObj>
          </a:graphicData>
        </a:graphic>
      </p:graphicFrame>
      <p:sp>
        <p:nvSpPr>
          <p:cNvPr id="6" name="TextBox 5"/>
          <p:cNvSpPr txBox="1"/>
          <p:nvPr/>
        </p:nvSpPr>
        <p:spPr>
          <a:xfrm>
            <a:off x="5580112" y="2204864"/>
            <a:ext cx="2520280" cy="2185214"/>
          </a:xfrm>
          <a:prstGeom prst="rect">
            <a:avLst/>
          </a:prstGeom>
          <a:noFill/>
        </p:spPr>
        <p:txBody>
          <a:bodyPr wrap="square" rtlCol="0">
            <a:spAutoFit/>
          </a:bodyPr>
          <a:lstStyle/>
          <a:p>
            <a:pPr>
              <a:spcBef>
                <a:spcPts val="1200"/>
              </a:spcBef>
              <a:spcAft>
                <a:spcPts val="1200"/>
              </a:spcAft>
            </a:pPr>
            <a:r>
              <a:rPr lang="en-US" altLang="zh-CN" sz="3200" dirty="0" smtClean="0"/>
              <a:t>C=255-R</a:t>
            </a:r>
          </a:p>
          <a:p>
            <a:pPr>
              <a:spcBef>
                <a:spcPts val="1200"/>
              </a:spcBef>
              <a:spcAft>
                <a:spcPts val="1200"/>
              </a:spcAft>
            </a:pPr>
            <a:r>
              <a:rPr lang="en-US" altLang="zh-CN" sz="3200" dirty="0" smtClean="0"/>
              <a:t>M=255-G</a:t>
            </a:r>
          </a:p>
          <a:p>
            <a:pPr>
              <a:spcBef>
                <a:spcPts val="1200"/>
              </a:spcBef>
              <a:spcAft>
                <a:spcPts val="1200"/>
              </a:spcAft>
            </a:pPr>
            <a:r>
              <a:rPr lang="en-US" altLang="zh-CN" sz="3200" dirty="0" smtClean="0"/>
              <a:t>Y=255-B</a:t>
            </a:r>
            <a:endParaRPr lang="zh-CN" altLang="en-US" sz="32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标题 1"/>
          <p:cNvSpPr>
            <a:spLocks noGrp="1"/>
          </p:cNvSpPr>
          <p:nvPr>
            <p:ph type="title"/>
          </p:nvPr>
        </p:nvSpPr>
        <p:spPr/>
        <p:txBody>
          <a:bodyPr/>
          <a:lstStyle/>
          <a:p>
            <a:r>
              <a:rPr lang="en-US" altLang="zh-CN" dirty="0" smtClean="0">
                <a:ea typeface="宋体" pitchFamily="2" charset="-122"/>
              </a:rPr>
              <a:t>HSI</a:t>
            </a:r>
            <a:r>
              <a:rPr lang="zh-CN" altLang="en-US" dirty="0" smtClean="0">
                <a:ea typeface="宋体" pitchFamily="2" charset="-122"/>
              </a:rPr>
              <a:t>与</a:t>
            </a:r>
            <a:r>
              <a:rPr lang="en-US" altLang="zh-CN" dirty="0" smtClean="0">
                <a:ea typeface="宋体" pitchFamily="2" charset="-122"/>
              </a:rPr>
              <a:t>RGB</a:t>
            </a:r>
            <a:r>
              <a:rPr lang="zh-CN" altLang="en-US" dirty="0" smtClean="0">
                <a:ea typeface="宋体" pitchFamily="2" charset="-122"/>
              </a:rPr>
              <a:t>的转换</a:t>
            </a:r>
          </a:p>
        </p:txBody>
      </p:sp>
      <p:sp>
        <p:nvSpPr>
          <p:cNvPr id="512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416772" name="Object 4"/>
          <p:cNvGraphicFramePr>
            <a:graphicFrameLocks noChangeAspect="1"/>
          </p:cNvGraphicFramePr>
          <p:nvPr/>
        </p:nvGraphicFramePr>
        <p:xfrm>
          <a:off x="1457325" y="1778000"/>
          <a:ext cx="5722938" cy="2820988"/>
        </p:xfrm>
        <a:graphic>
          <a:graphicData uri="http://schemas.openxmlformats.org/presentationml/2006/ole">
            <p:oleObj spid="_x0000_s416772" name="公式" r:id="rId3" imgW="2679480" imgH="1320480" progId="Equation.3">
              <p:embed/>
            </p:oleObj>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HSI</a:t>
            </a:r>
            <a:r>
              <a:rPr lang="zh-CN" altLang="en-US" dirty="0" smtClean="0">
                <a:ea typeface="宋体" pitchFamily="2" charset="-122"/>
              </a:rPr>
              <a:t>与</a:t>
            </a:r>
            <a:r>
              <a:rPr lang="en-US" altLang="zh-CN" dirty="0" smtClean="0">
                <a:ea typeface="宋体" pitchFamily="2" charset="-122"/>
              </a:rPr>
              <a:t>RGB</a:t>
            </a:r>
            <a:r>
              <a:rPr lang="zh-CN" altLang="en-US" dirty="0" smtClean="0">
                <a:ea typeface="宋体" pitchFamily="2" charset="-122"/>
              </a:rPr>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4"/>
          <p:cNvGraphicFramePr>
            <a:graphicFrameLocks noChangeAspect="1"/>
          </p:cNvGraphicFramePr>
          <p:nvPr/>
        </p:nvGraphicFramePr>
        <p:xfrm>
          <a:off x="611188" y="2131913"/>
          <a:ext cx="2592387" cy="1555750"/>
        </p:xfrm>
        <a:graphic>
          <a:graphicData uri="http://schemas.openxmlformats.org/presentationml/2006/ole">
            <p:oleObj spid="_x0000_s461826" name="Equation" r:id="rId3" imgW="1523880" imgH="914400" progId="">
              <p:embed/>
            </p:oleObj>
          </a:graphicData>
        </a:graphic>
      </p:graphicFrame>
      <p:graphicFrame>
        <p:nvGraphicFramePr>
          <p:cNvPr id="6" name="Object 6"/>
          <p:cNvGraphicFramePr>
            <a:graphicFrameLocks noChangeAspect="1"/>
          </p:cNvGraphicFramePr>
          <p:nvPr/>
        </p:nvGraphicFramePr>
        <p:xfrm>
          <a:off x="5493129" y="1916832"/>
          <a:ext cx="3182559" cy="1980754"/>
        </p:xfrm>
        <a:graphic>
          <a:graphicData uri="http://schemas.openxmlformats.org/presentationml/2006/ole">
            <p:oleObj spid="_x0000_s461827" name="Equation" r:id="rId4" imgW="1714320" imgH="1066680" progId="">
              <p:embed/>
            </p:oleObj>
          </a:graphicData>
        </a:graphic>
      </p:graphicFrame>
      <p:graphicFrame>
        <p:nvGraphicFramePr>
          <p:cNvPr id="7" name="Object 9"/>
          <p:cNvGraphicFramePr>
            <a:graphicFrameLocks noChangeAspect="1"/>
          </p:cNvGraphicFramePr>
          <p:nvPr/>
        </p:nvGraphicFramePr>
        <p:xfrm>
          <a:off x="4716463" y="4148038"/>
          <a:ext cx="3384550" cy="1804988"/>
        </p:xfrm>
        <a:graphic>
          <a:graphicData uri="http://schemas.openxmlformats.org/presentationml/2006/ole">
            <p:oleObj spid="_x0000_s461828" name="Equation" r:id="rId5" imgW="1714320" imgH="914400" progId="">
              <p:embed/>
            </p:oleObj>
          </a:graphicData>
        </a:graphic>
      </p:graphicFrame>
      <p:sp>
        <p:nvSpPr>
          <p:cNvPr id="8" name="Text Box 13"/>
          <p:cNvSpPr txBox="1">
            <a:spLocks noChangeArrowheads="1"/>
          </p:cNvSpPr>
          <p:nvPr/>
        </p:nvSpPr>
        <p:spPr bwMode="auto">
          <a:xfrm>
            <a:off x="323850" y="1412776"/>
            <a:ext cx="3095625" cy="519112"/>
          </a:xfrm>
          <a:prstGeom prst="rect">
            <a:avLst/>
          </a:prstGeom>
          <a:noFill/>
          <a:ln w="9525">
            <a:noFill/>
            <a:miter lim="800000"/>
            <a:headEnd/>
            <a:tailEnd/>
          </a:ln>
          <a:effectLst/>
        </p:spPr>
        <p:txBody>
          <a:bodyPr>
            <a:spAutoFit/>
          </a:bodyPr>
          <a:lstStyle/>
          <a:p>
            <a:r>
              <a:rPr lang="en-US" altLang="zh-CN" dirty="0">
                <a:ea typeface="楷体_GB2312" pitchFamily="49" charset="-122"/>
              </a:rPr>
              <a:t>H</a:t>
            </a:r>
            <a:r>
              <a:rPr lang="zh-CN" altLang="en-US" dirty="0">
                <a:ea typeface="楷体_GB2312" pitchFamily="49" charset="-122"/>
              </a:rPr>
              <a:t>在</a:t>
            </a:r>
            <a:r>
              <a:rPr lang="en-US" altLang="zh-CN" dirty="0">
                <a:ea typeface="楷体_GB2312" pitchFamily="49" charset="-122"/>
              </a:rPr>
              <a:t>[0</a:t>
            </a:r>
            <a:r>
              <a:rPr lang="zh-CN" altLang="en-US" dirty="0">
                <a:ea typeface="楷体_GB2312" pitchFamily="49" charset="-122"/>
              </a:rPr>
              <a:t>，</a:t>
            </a:r>
            <a:r>
              <a:rPr lang="en-US" altLang="zh-CN" dirty="0">
                <a:ea typeface="楷体_GB2312" pitchFamily="49" charset="-122"/>
              </a:rPr>
              <a:t>120]</a:t>
            </a:r>
            <a:r>
              <a:rPr lang="zh-CN" altLang="en-US" dirty="0">
                <a:ea typeface="楷体_GB2312" pitchFamily="49" charset="-122"/>
              </a:rPr>
              <a:t>之间</a:t>
            </a:r>
          </a:p>
        </p:txBody>
      </p:sp>
      <p:sp>
        <p:nvSpPr>
          <p:cNvPr id="9" name="Text Box 14"/>
          <p:cNvSpPr txBox="1">
            <a:spLocks noChangeArrowheads="1"/>
          </p:cNvSpPr>
          <p:nvPr/>
        </p:nvSpPr>
        <p:spPr bwMode="auto">
          <a:xfrm>
            <a:off x="5435600" y="1412776"/>
            <a:ext cx="3384550" cy="519112"/>
          </a:xfrm>
          <a:prstGeom prst="rect">
            <a:avLst/>
          </a:prstGeom>
          <a:noFill/>
          <a:ln w="9525">
            <a:noFill/>
            <a:miter lim="800000"/>
            <a:headEnd/>
            <a:tailEnd/>
          </a:ln>
          <a:effectLst/>
        </p:spPr>
        <p:txBody>
          <a:bodyPr>
            <a:spAutoFit/>
          </a:bodyPr>
          <a:lstStyle/>
          <a:p>
            <a:r>
              <a:rPr lang="en-US" altLang="zh-CN">
                <a:ea typeface="楷体_GB2312" pitchFamily="49" charset="-122"/>
              </a:rPr>
              <a:t>H</a:t>
            </a:r>
            <a:r>
              <a:rPr lang="zh-CN" altLang="en-US">
                <a:ea typeface="楷体_GB2312" pitchFamily="49" charset="-122"/>
              </a:rPr>
              <a:t>在</a:t>
            </a:r>
            <a:r>
              <a:rPr lang="en-US" altLang="zh-CN">
                <a:ea typeface="楷体_GB2312" pitchFamily="49" charset="-122"/>
              </a:rPr>
              <a:t>[120</a:t>
            </a:r>
            <a:r>
              <a:rPr lang="zh-CN" altLang="en-US">
                <a:ea typeface="楷体_GB2312" pitchFamily="49" charset="-122"/>
              </a:rPr>
              <a:t>，</a:t>
            </a:r>
            <a:r>
              <a:rPr lang="en-US" altLang="zh-CN">
                <a:ea typeface="楷体_GB2312" pitchFamily="49" charset="-122"/>
              </a:rPr>
              <a:t>240]</a:t>
            </a:r>
            <a:r>
              <a:rPr lang="zh-CN" altLang="en-US">
                <a:ea typeface="楷体_GB2312" pitchFamily="49" charset="-122"/>
              </a:rPr>
              <a:t>之间</a:t>
            </a:r>
          </a:p>
        </p:txBody>
      </p:sp>
      <p:sp>
        <p:nvSpPr>
          <p:cNvPr id="10" name="Text Box 15"/>
          <p:cNvSpPr txBox="1">
            <a:spLocks noChangeArrowheads="1"/>
          </p:cNvSpPr>
          <p:nvPr/>
        </p:nvSpPr>
        <p:spPr bwMode="auto">
          <a:xfrm>
            <a:off x="900113" y="4724301"/>
            <a:ext cx="3384550" cy="519112"/>
          </a:xfrm>
          <a:prstGeom prst="rect">
            <a:avLst/>
          </a:prstGeom>
          <a:noFill/>
          <a:ln w="9525">
            <a:noFill/>
            <a:miter lim="800000"/>
            <a:headEnd/>
            <a:tailEnd/>
          </a:ln>
          <a:effectLst/>
        </p:spPr>
        <p:txBody>
          <a:bodyPr>
            <a:spAutoFit/>
          </a:bodyPr>
          <a:lstStyle/>
          <a:p>
            <a:r>
              <a:rPr lang="en-US" altLang="zh-CN">
                <a:ea typeface="楷体_GB2312" pitchFamily="49" charset="-122"/>
              </a:rPr>
              <a:t>H</a:t>
            </a:r>
            <a:r>
              <a:rPr lang="zh-CN" altLang="en-US">
                <a:ea typeface="楷体_GB2312" pitchFamily="49" charset="-122"/>
              </a:rPr>
              <a:t>在</a:t>
            </a:r>
            <a:r>
              <a:rPr lang="en-US" altLang="zh-CN">
                <a:ea typeface="楷体_GB2312" pitchFamily="49" charset="-122"/>
              </a:rPr>
              <a:t>[240</a:t>
            </a:r>
            <a:r>
              <a:rPr lang="zh-CN" altLang="en-US">
                <a:ea typeface="楷体_GB2312" pitchFamily="49" charset="-122"/>
              </a:rPr>
              <a:t>，</a:t>
            </a:r>
            <a:r>
              <a:rPr lang="en-US" altLang="zh-CN">
                <a:ea typeface="楷体_GB2312" pitchFamily="49" charset="-122"/>
              </a:rPr>
              <a:t>360]</a:t>
            </a:r>
            <a:r>
              <a:rPr lang="zh-CN" altLang="en-US">
                <a:ea typeface="楷体_GB2312" pitchFamily="49" charset="-122"/>
              </a:rPr>
              <a:t>之间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HSV</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462850" name="Object 2"/>
          <p:cNvGraphicFramePr>
            <a:graphicFrameLocks noChangeAspect="1"/>
          </p:cNvGraphicFramePr>
          <p:nvPr/>
        </p:nvGraphicFramePr>
        <p:xfrm>
          <a:off x="1691680" y="1261754"/>
          <a:ext cx="5944191" cy="4687526"/>
        </p:xfrm>
        <a:graphic>
          <a:graphicData uri="http://schemas.openxmlformats.org/presentationml/2006/ole">
            <p:oleObj spid="_x0000_s462850" name="公式" r:id="rId3" imgW="2641320" imgH="2082600" progId="Equation.3">
              <p:embed/>
            </p:oleObj>
          </a:graphicData>
        </a:graphic>
      </p:graphicFrame>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XYZ</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463874" name="Object 2"/>
          <p:cNvGraphicFramePr>
            <a:graphicFrameLocks noChangeAspect="1"/>
          </p:cNvGraphicFramePr>
          <p:nvPr/>
        </p:nvGraphicFramePr>
        <p:xfrm>
          <a:off x="1442726" y="1628800"/>
          <a:ext cx="6225618" cy="1720528"/>
        </p:xfrm>
        <a:graphic>
          <a:graphicData uri="http://schemas.openxmlformats.org/presentationml/2006/ole">
            <p:oleObj spid="_x0000_s463874" name="公式" r:id="rId3" imgW="2374560" imgH="711000" progId="Equation.3">
              <p:embed/>
            </p:oleObj>
          </a:graphicData>
        </a:graphic>
      </p:graphicFrame>
      <p:graphicFrame>
        <p:nvGraphicFramePr>
          <p:cNvPr id="463875" name="Object 3"/>
          <p:cNvGraphicFramePr>
            <a:graphicFrameLocks noChangeAspect="1"/>
          </p:cNvGraphicFramePr>
          <p:nvPr/>
        </p:nvGraphicFramePr>
        <p:xfrm>
          <a:off x="1475656" y="3645024"/>
          <a:ext cx="6323614" cy="1728192"/>
        </p:xfrm>
        <a:graphic>
          <a:graphicData uri="http://schemas.openxmlformats.org/presentationml/2006/ole">
            <p:oleObj spid="_x0000_s463875" name="公式" r:id="rId4" imgW="2501900" imgH="647700" progId="Equation.3">
              <p:embed/>
            </p:oleObj>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474" name="Picture 2"/>
          <p:cNvPicPr>
            <a:picLocks noChangeAspect="1" noChangeArrowheads="1"/>
          </p:cNvPicPr>
          <p:nvPr/>
        </p:nvPicPr>
        <p:blipFill>
          <a:blip r:embed="rId2" cstate="print"/>
          <a:srcRect/>
          <a:stretch>
            <a:fillRect/>
          </a:stretch>
        </p:blipFill>
        <p:spPr bwMode="auto">
          <a:xfrm>
            <a:off x="395536" y="3212976"/>
            <a:ext cx="4004392" cy="2696344"/>
          </a:xfrm>
          <a:prstGeom prst="rect">
            <a:avLst/>
          </a:prstGeom>
          <a:noFill/>
          <a:ln w="9525">
            <a:noFill/>
            <a:miter lim="800000"/>
            <a:headEnd/>
            <a:tailEnd/>
          </a:ln>
        </p:spPr>
      </p:pic>
      <p:sp>
        <p:nvSpPr>
          <p:cNvPr id="38914" name="标题 1"/>
          <p:cNvSpPr>
            <a:spLocks noGrp="1"/>
          </p:cNvSpPr>
          <p:nvPr>
            <p:ph type="title"/>
          </p:nvPr>
        </p:nvSpPr>
        <p:spPr/>
        <p:txBody>
          <a:bodyPr/>
          <a:lstStyle/>
          <a:p>
            <a:r>
              <a:rPr lang="en-US" altLang="zh-CN" dirty="0" smtClean="0">
                <a:ea typeface="宋体" pitchFamily="2" charset="-122"/>
              </a:rPr>
              <a:t>YUV</a:t>
            </a:r>
            <a:r>
              <a:rPr lang="zh-CN" altLang="en-US" dirty="0" smtClean="0">
                <a:ea typeface="宋体" pitchFamily="2" charset="-122"/>
              </a:rPr>
              <a:t>与</a:t>
            </a:r>
            <a:r>
              <a:rPr lang="en-US" altLang="zh-CN" dirty="0" smtClean="0">
                <a:ea typeface="宋体" pitchFamily="2" charset="-122"/>
              </a:rPr>
              <a:t>YIQ</a:t>
            </a:r>
            <a:r>
              <a:rPr lang="zh-CN" altLang="en-US" dirty="0" smtClean="0">
                <a:ea typeface="宋体" pitchFamily="2" charset="-122"/>
              </a:rPr>
              <a:t>的转换</a:t>
            </a:r>
          </a:p>
        </p:txBody>
      </p:sp>
      <p:sp>
        <p:nvSpPr>
          <p:cNvPr id="38915" name="内容占位符 2"/>
          <p:cNvSpPr>
            <a:spLocks noGrp="1"/>
          </p:cNvSpPr>
          <p:nvPr>
            <p:ph idx="1"/>
          </p:nvPr>
        </p:nvSpPr>
        <p:spPr/>
        <p:txBody>
          <a:bodyPr/>
          <a:lstStyle/>
          <a:p>
            <a:pPr>
              <a:spcBef>
                <a:spcPct val="50000"/>
              </a:spcBef>
            </a:pPr>
            <a:r>
              <a:rPr lang="en-US" altLang="zh-CN" smtClean="0">
                <a:ea typeface="宋体" pitchFamily="2" charset="-122"/>
              </a:rPr>
              <a:t>Y</a:t>
            </a:r>
            <a:r>
              <a:rPr lang="zh-CN" altLang="en-US" smtClean="0">
                <a:ea typeface="宋体" pitchFamily="2" charset="-122"/>
              </a:rPr>
              <a:t>仍为亮度信号，</a:t>
            </a:r>
            <a:r>
              <a:rPr lang="en-US" altLang="zh-CN" smtClean="0">
                <a:ea typeface="宋体" pitchFamily="2" charset="-122"/>
              </a:rPr>
              <a:t>I</a:t>
            </a:r>
            <a:r>
              <a:rPr lang="zh-CN" altLang="en-US" smtClean="0">
                <a:ea typeface="宋体" pitchFamily="2" charset="-122"/>
              </a:rPr>
              <a:t>、</a:t>
            </a:r>
            <a:r>
              <a:rPr lang="en-US" altLang="zh-CN" smtClean="0">
                <a:ea typeface="宋体" pitchFamily="2" charset="-122"/>
              </a:rPr>
              <a:t>Q</a:t>
            </a:r>
            <a:r>
              <a:rPr lang="zh-CN" altLang="en-US" smtClean="0">
                <a:ea typeface="宋体" pitchFamily="2" charset="-122"/>
              </a:rPr>
              <a:t>为色差信号，但它们与</a:t>
            </a:r>
            <a:r>
              <a:rPr lang="en-US" altLang="zh-CN" smtClean="0">
                <a:ea typeface="宋体" pitchFamily="2" charset="-122"/>
              </a:rPr>
              <a:t>U</a:t>
            </a:r>
            <a:r>
              <a:rPr lang="zh-CN" altLang="en-US" smtClean="0">
                <a:ea typeface="宋体" pitchFamily="2" charset="-122"/>
              </a:rPr>
              <a:t>、</a:t>
            </a:r>
            <a:r>
              <a:rPr lang="en-US" altLang="zh-CN" smtClean="0">
                <a:ea typeface="宋体" pitchFamily="2" charset="-122"/>
              </a:rPr>
              <a:t>V</a:t>
            </a:r>
            <a:r>
              <a:rPr lang="zh-CN" altLang="en-US" smtClean="0">
                <a:ea typeface="宋体" pitchFamily="2" charset="-122"/>
              </a:rPr>
              <a:t>是不同的其区别是色度矢量图中的位置不同</a:t>
            </a:r>
          </a:p>
        </p:txBody>
      </p:sp>
      <p:sp>
        <p:nvSpPr>
          <p:cNvPr id="38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38918" name="TextBox 5"/>
          <p:cNvSpPr txBox="1">
            <a:spLocks noChangeArrowheads="1"/>
          </p:cNvSpPr>
          <p:nvPr/>
        </p:nvSpPr>
        <p:spPr bwMode="auto">
          <a:xfrm>
            <a:off x="4429125" y="3643313"/>
            <a:ext cx="4500563" cy="1938337"/>
          </a:xfrm>
          <a:prstGeom prst="rect">
            <a:avLst/>
          </a:prstGeom>
          <a:noFill/>
          <a:ln w="9525">
            <a:noFill/>
            <a:miter lim="800000"/>
            <a:headEnd/>
            <a:tailEnd/>
          </a:ln>
        </p:spPr>
        <p:txBody>
          <a:bodyPr>
            <a:spAutoFit/>
          </a:bodyPr>
          <a:lstStyle/>
          <a:p>
            <a:r>
              <a:rPr lang="en-US" altLang="zh-CN"/>
              <a:t>I</a:t>
            </a:r>
            <a:r>
              <a:rPr lang="zh-CN" altLang="en-US"/>
              <a:t>、</a:t>
            </a:r>
            <a:r>
              <a:rPr lang="en-US" altLang="zh-CN"/>
              <a:t>Q</a:t>
            </a:r>
            <a:r>
              <a:rPr lang="zh-CN" altLang="en-US"/>
              <a:t>与</a:t>
            </a:r>
            <a:r>
              <a:rPr lang="en-US" altLang="zh-CN"/>
              <a:t>V</a:t>
            </a:r>
            <a:r>
              <a:rPr lang="zh-CN" altLang="en-US"/>
              <a:t>、</a:t>
            </a:r>
            <a:r>
              <a:rPr lang="en-US" altLang="zh-CN"/>
              <a:t>U</a:t>
            </a:r>
            <a:r>
              <a:rPr lang="zh-CN" altLang="en-US"/>
              <a:t>之间的关系可以表示成：          </a:t>
            </a:r>
            <a:endParaRPr lang="en-US" altLang="zh-CN"/>
          </a:p>
          <a:p>
            <a:r>
              <a:rPr lang="en-US" altLang="zh-CN"/>
              <a:t>I=V×cos33</a:t>
            </a:r>
            <a:r>
              <a:rPr lang="en-US" altLang="zh-CN" baseline="30000"/>
              <a:t>0</a:t>
            </a:r>
            <a:r>
              <a:rPr lang="zh-CN" altLang="en-US"/>
              <a:t>－</a:t>
            </a:r>
            <a:r>
              <a:rPr lang="en-US" altLang="zh-CN"/>
              <a:t>U×sin33</a:t>
            </a:r>
            <a:r>
              <a:rPr lang="en-US" altLang="zh-CN" baseline="30000"/>
              <a:t>0</a:t>
            </a:r>
            <a:r>
              <a:rPr lang="en-US" altLang="zh-CN"/>
              <a:t>         </a:t>
            </a:r>
          </a:p>
          <a:p>
            <a:r>
              <a:rPr lang="en-US" altLang="zh-CN"/>
              <a:t>Q= V×sin33</a:t>
            </a:r>
            <a:r>
              <a:rPr lang="en-US" altLang="zh-CN" baseline="30000"/>
              <a:t>0</a:t>
            </a:r>
            <a:r>
              <a:rPr lang="zh-CN" altLang="en-US"/>
              <a:t>＋</a:t>
            </a:r>
            <a:r>
              <a:rPr lang="en-US" altLang="zh-CN"/>
              <a:t>U×cos33</a:t>
            </a:r>
            <a:r>
              <a:rPr lang="en-US" altLang="zh-CN" baseline="30000"/>
              <a:t>0</a:t>
            </a:r>
          </a:p>
          <a:p>
            <a:endParaRPr lang="zh-CN" alt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可见光的光谱</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156"/>
          <p:cNvGraphicFramePr>
            <a:graphicFrameLocks noGrp="1"/>
          </p:cNvGraphicFramePr>
          <p:nvPr/>
        </p:nvGraphicFramePr>
        <p:xfrm>
          <a:off x="899592" y="1340766"/>
          <a:ext cx="7916416" cy="4824539"/>
        </p:xfrm>
        <a:graphic>
          <a:graphicData uri="http://schemas.openxmlformats.org/drawingml/2006/table">
            <a:tbl>
              <a:tblPr/>
              <a:tblGrid>
                <a:gridCol w="1029976"/>
                <a:gridCol w="3444029"/>
                <a:gridCol w="3442411"/>
              </a:tblGrid>
              <a:tr h="1072119">
                <a:tc>
                  <a:txBody>
                    <a:bodyPr/>
                    <a:lstStyle/>
                    <a:p>
                      <a:pPr marL="0" marR="0" lvl="0" indent="0" algn="ctr" defTabSz="914400" rtl="0" eaLnBrk="1" fontAlgn="base" latinLnBrk="0" hangingPunct="1">
                        <a:lnSpc>
                          <a:spcPct val="100000"/>
                        </a:lnSpc>
                        <a:spcBef>
                          <a:spcPts val="0"/>
                        </a:spcBef>
                        <a:spcAft>
                          <a:spcPts val="0"/>
                        </a:spcAft>
                        <a:buClrTx/>
                        <a:buSzTx/>
                        <a:buFontTx/>
                        <a:buNone/>
                        <a:tabLst/>
                      </a:pPr>
                      <a:endParaRPr kumimoji="0" lang="en-US" altLang="zh-CN" sz="1800" b="0" i="0" u="none" strike="noStrike" kern="1200" cap="none" normalizeH="0" baseline="0" dirty="0" smtClean="0">
                        <a:ln>
                          <a:noFill/>
                        </a:ln>
                        <a:solidFill>
                          <a:schemeClr val="tx1"/>
                        </a:solidFill>
                        <a:effectLst/>
                        <a:latin typeface="Arial" pitchFamily="34" charset="0"/>
                        <a:ea typeface="宋体" pitchFamily="2" charset="-122"/>
                        <a:cs typeface="Arial" pitchFamily="34" charset="0"/>
                      </a:endParaRPr>
                    </a:p>
                    <a:p>
                      <a:pPr marL="0" marR="0" lvl="0" indent="0" algn="ctr" defTabSz="914400" rtl="0" eaLnBrk="0" fontAlgn="base" latinLnBrk="0" hangingPunct="0">
                        <a:lnSpc>
                          <a:spcPct val="100000"/>
                        </a:lnSpc>
                        <a:spcBef>
                          <a:spcPts val="0"/>
                        </a:spcBef>
                        <a:spcAft>
                          <a:spcPts val="0"/>
                        </a:spcAft>
                        <a:buClrTx/>
                        <a:buSzTx/>
                        <a:buFontTx/>
                        <a:buNone/>
                        <a:tabLst/>
                      </a:pPr>
                      <a:r>
                        <a:rPr kumimoji="0" lang="zh-CN" altLang="en-US" sz="1800" b="0" i="0" u="none" strike="noStrike" kern="1200" cap="none" normalizeH="0" baseline="0" dirty="0" smtClean="0">
                          <a:ln>
                            <a:noFill/>
                          </a:ln>
                          <a:solidFill>
                            <a:schemeClr val="tx1"/>
                          </a:solidFill>
                          <a:effectLst/>
                          <a:latin typeface="Arial" pitchFamily="34" charset="0"/>
                          <a:ea typeface="宋体" pitchFamily="2" charset="-122"/>
                          <a:cs typeface="Arial" pitchFamily="34" charset="0"/>
                        </a:rPr>
                        <a:t>颜色</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kern="1200" cap="none" normalizeH="0" baseline="0" dirty="0" smtClean="0">
                          <a:ln>
                            <a:noFill/>
                          </a:ln>
                          <a:solidFill>
                            <a:schemeClr val="tx1"/>
                          </a:solidFill>
                          <a:effectLst/>
                          <a:latin typeface="Arial" pitchFamily="34" charset="0"/>
                          <a:ea typeface="宋体" pitchFamily="2" charset="-122"/>
                          <a:cs typeface="Arial" pitchFamily="34" charset="0"/>
                        </a:rPr>
                        <a:t>波长</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kern="1200" cap="none" normalizeH="0" baseline="0" dirty="0" smtClean="0">
                          <a:ln>
                            <a:noFill/>
                          </a:ln>
                          <a:solidFill>
                            <a:schemeClr val="tx1"/>
                          </a:solidFill>
                          <a:effectLst/>
                          <a:latin typeface="Arial" pitchFamily="34" charset="0"/>
                          <a:ea typeface="宋体" pitchFamily="2" charset="-122"/>
                          <a:cs typeface="Arial" pitchFamily="34" charset="0"/>
                        </a:rPr>
                        <a:t>频率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红色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625—780</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纳米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F00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480—405</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F00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橙色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smtClean="0">
                          <a:ln>
                            <a:noFill/>
                          </a:ln>
                          <a:solidFill>
                            <a:srgbClr val="FFFFFF"/>
                          </a:solidFill>
                          <a:effectLst/>
                          <a:latin typeface="Arial" pitchFamily="34" charset="0"/>
                          <a:ea typeface="宋体" pitchFamily="2" charset="-122"/>
                          <a:cs typeface="Arial" pitchFamily="34" charset="0"/>
                        </a:rPr>
                        <a:t>590—625</a:t>
                      </a:r>
                      <a:r>
                        <a:rPr kumimoji="0" lang="zh-CN" altLang="en-US" sz="1800" b="0" i="0" u="none" strike="noStrike" cap="none" normalizeH="0" baseline="0" smtClean="0">
                          <a:ln>
                            <a:noFill/>
                          </a:ln>
                          <a:solidFill>
                            <a:srgbClr val="FFFFFF"/>
                          </a:solidFill>
                          <a:effectLst/>
                          <a:latin typeface="Arial" pitchFamily="34" charset="0"/>
                          <a:ea typeface="宋体" pitchFamily="2" charset="-122"/>
                          <a:cs typeface="Arial" pitchFamily="34" charset="0"/>
                        </a:rPr>
                        <a:t>纳米 </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80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510—480</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80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黄色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smtClean="0">
                          <a:ln>
                            <a:noFill/>
                          </a:ln>
                          <a:solidFill>
                            <a:srgbClr val="000000"/>
                          </a:solidFill>
                          <a:effectLst/>
                          <a:latin typeface="Arial" pitchFamily="34" charset="0"/>
                          <a:ea typeface="宋体" pitchFamily="2" charset="-122"/>
                          <a:cs typeface="Arial" pitchFamily="34" charset="0"/>
                        </a:rPr>
                        <a:t>565—570</a:t>
                      </a: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纳米 </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530—510</a:t>
                      </a: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绿色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smtClean="0">
                          <a:ln>
                            <a:noFill/>
                          </a:ln>
                          <a:solidFill>
                            <a:srgbClr val="000000"/>
                          </a:solidFill>
                          <a:effectLst/>
                          <a:latin typeface="Arial" pitchFamily="34" charset="0"/>
                          <a:ea typeface="宋体" pitchFamily="2" charset="-122"/>
                          <a:cs typeface="Arial" pitchFamily="34" charset="0"/>
                        </a:rPr>
                        <a:t>500—565</a:t>
                      </a: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纳米 </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600—530</a:t>
                      </a: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FF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青色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smtClean="0">
                          <a:ln>
                            <a:noFill/>
                          </a:ln>
                          <a:solidFill>
                            <a:srgbClr val="000000"/>
                          </a:solidFill>
                          <a:effectLst/>
                          <a:latin typeface="Arial" pitchFamily="34" charset="0"/>
                          <a:ea typeface="宋体" pitchFamily="2" charset="-122"/>
                          <a:cs typeface="Arial" pitchFamily="34" charset="0"/>
                        </a:rPr>
                        <a:t>485—500</a:t>
                      </a:r>
                      <a:r>
                        <a:rPr kumimoji="0" lang="zh-CN" altLang="en-US" sz="1800" b="0" i="0" u="none" strike="noStrike" cap="none" normalizeH="0" baseline="0" smtClean="0">
                          <a:ln>
                            <a:noFill/>
                          </a:ln>
                          <a:solidFill>
                            <a:srgbClr val="000000"/>
                          </a:solidFill>
                          <a:effectLst/>
                          <a:latin typeface="Arial" pitchFamily="34" charset="0"/>
                          <a:ea typeface="宋体" pitchFamily="2" charset="-122"/>
                          <a:cs typeface="Arial" pitchFamily="34" charset="0"/>
                        </a:rPr>
                        <a:t>纳米 </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E0E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620—600</a:t>
                      </a:r>
                      <a:r>
                        <a:rPr kumimoji="0" lang="zh-CN" altLang="en-US" sz="1800" b="0" i="0" u="none" strike="noStrike" cap="none" normalizeH="0" baseline="0" dirty="0" smtClean="0">
                          <a:ln>
                            <a:noFill/>
                          </a:ln>
                          <a:solidFill>
                            <a:srgbClr val="000000"/>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E0E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蓝色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smtClean="0">
                          <a:ln>
                            <a:noFill/>
                          </a:ln>
                          <a:solidFill>
                            <a:srgbClr val="FFFFFF"/>
                          </a:solidFill>
                          <a:effectLst/>
                          <a:latin typeface="Arial" pitchFamily="34" charset="0"/>
                          <a:ea typeface="宋体" pitchFamily="2" charset="-122"/>
                          <a:cs typeface="Arial" pitchFamily="34" charset="0"/>
                        </a:rPr>
                        <a:t>440—485</a:t>
                      </a:r>
                      <a:r>
                        <a:rPr kumimoji="0" lang="zh-CN" altLang="en-US" sz="1800" b="0" i="0" u="none" strike="noStrike" cap="none" normalizeH="0" baseline="0" smtClean="0">
                          <a:ln>
                            <a:noFill/>
                          </a:ln>
                          <a:solidFill>
                            <a:srgbClr val="FFFFFF"/>
                          </a:solidFill>
                          <a:effectLst/>
                          <a:latin typeface="Arial" pitchFamily="34" charset="0"/>
                          <a:ea typeface="宋体" pitchFamily="2" charset="-122"/>
                          <a:cs typeface="Arial" pitchFamily="34" charset="0"/>
                        </a:rPr>
                        <a:t>纳米 </a:t>
                      </a:r>
                      <a:endParaRPr kumimoji="0" lang="zh-CN" altLang="en-US"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680—620</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00FF"/>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紫色 </a:t>
                      </a: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380—440</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纳米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B00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tabLst/>
                      </a:pP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约</a:t>
                      </a:r>
                      <a:r>
                        <a:rPr kumimoji="0" lang="en-US" altLang="zh-CN"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790—680</a:t>
                      </a:r>
                      <a:r>
                        <a:rPr kumimoji="0" lang="zh-CN" altLang="en-US" sz="1800" b="0" i="0" u="none" strike="noStrike" cap="none" normalizeH="0" baseline="0" dirty="0" smtClean="0">
                          <a:ln>
                            <a:noFill/>
                          </a:ln>
                          <a:solidFill>
                            <a:srgbClr val="FFFFFF"/>
                          </a:solidFill>
                          <a:effectLst/>
                          <a:latin typeface="Arial" pitchFamily="34" charset="0"/>
                          <a:ea typeface="宋体" pitchFamily="2" charset="-122"/>
                          <a:cs typeface="Arial" pitchFamily="34" charset="0"/>
                        </a:rPr>
                        <a:t>兆赫 </a:t>
                      </a:r>
                      <a:endParaRPr kumimoji="0" lang="zh-CN" altLang="en-US" sz="1800" b="0" i="0" u="none" strike="noStrike" cap="none" normalizeH="0" baseline="0" dirty="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B00FF"/>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en-US" altLang="zh-CN" smtClean="0">
                <a:ea typeface="宋体" pitchFamily="2" charset="-122"/>
              </a:rPr>
              <a:t>RGB</a:t>
            </a:r>
            <a:r>
              <a:rPr lang="zh-CN" altLang="en-US" smtClean="0">
                <a:ea typeface="宋体" pitchFamily="2" charset="-122"/>
              </a:rPr>
              <a:t>与</a:t>
            </a:r>
            <a:r>
              <a:rPr lang="en-US" altLang="zh-CN" smtClean="0">
                <a:ea typeface="宋体" pitchFamily="2" charset="-122"/>
              </a:rPr>
              <a:t>YUV</a:t>
            </a:r>
            <a:r>
              <a:rPr lang="zh-CN" altLang="en-US" smtClean="0">
                <a:ea typeface="宋体" pitchFamily="2" charset="-122"/>
              </a:rPr>
              <a:t>的转换</a:t>
            </a:r>
          </a:p>
        </p:txBody>
      </p:sp>
      <p:sp>
        <p:nvSpPr>
          <p:cNvPr id="3" name="内容占位符 2"/>
          <p:cNvSpPr>
            <a:spLocks noGrp="1"/>
          </p:cNvSpPr>
          <p:nvPr>
            <p:ph idx="1"/>
          </p:nvPr>
        </p:nvSpPr>
        <p:spPr>
          <a:xfrm>
            <a:off x="1066800" y="1214438"/>
            <a:ext cx="7620000" cy="3557587"/>
          </a:xfrm>
        </p:spPr>
        <p:txBody>
          <a:bodyPr/>
          <a:lstStyle/>
          <a:p>
            <a:r>
              <a:rPr lang="zh-CN" altLang="en-US" dirty="0" smtClean="0">
                <a:ea typeface="宋体" pitchFamily="2" charset="-122"/>
              </a:rPr>
              <a:t>以</a:t>
            </a:r>
            <a:r>
              <a:rPr lang="en-US" altLang="zh-CN" dirty="0" smtClean="0">
                <a:ea typeface="宋体" pitchFamily="2" charset="-122"/>
              </a:rPr>
              <a:t>NTSC</a:t>
            </a:r>
            <a:r>
              <a:rPr lang="zh-CN" altLang="en-US" dirty="0" smtClean="0">
                <a:ea typeface="宋体" pitchFamily="2" charset="-122"/>
              </a:rPr>
              <a:t>制式为例</a:t>
            </a:r>
            <a:r>
              <a:rPr lang="en-US" altLang="zh-CN" dirty="0" smtClean="0">
                <a:ea typeface="宋体" pitchFamily="2" charset="-122"/>
              </a:rPr>
              <a:t>Y=0.299R+0.587G+0.11B</a:t>
            </a:r>
          </a:p>
          <a:p>
            <a:pPr>
              <a:buFont typeface="Wingdings" pitchFamily="2" charset="2"/>
              <a:buNone/>
            </a:pPr>
            <a:r>
              <a:rPr lang="en-US" altLang="zh-CN" dirty="0" smtClean="0">
                <a:ea typeface="宋体" pitchFamily="2" charset="-122"/>
              </a:rPr>
              <a:t>E</a:t>
            </a:r>
            <a:r>
              <a:rPr lang="en-US" altLang="zh-CN" baseline="-25000" dirty="0" smtClean="0">
                <a:ea typeface="宋体" pitchFamily="2" charset="-122"/>
              </a:rPr>
              <a:t>Y</a:t>
            </a:r>
            <a:r>
              <a:rPr lang="en-US" altLang="zh-CN" dirty="0" smtClean="0">
                <a:ea typeface="宋体" pitchFamily="2" charset="-122"/>
              </a:rPr>
              <a:t>=0.3E</a:t>
            </a:r>
            <a:r>
              <a:rPr lang="en-US" altLang="zh-CN" baseline="-25000" dirty="0" smtClean="0">
                <a:ea typeface="宋体" pitchFamily="2" charset="-122"/>
              </a:rPr>
              <a:t>R</a:t>
            </a:r>
            <a:r>
              <a:rPr lang="en-US" altLang="zh-CN" dirty="0" smtClean="0">
                <a:ea typeface="宋体" pitchFamily="2" charset="-122"/>
              </a:rPr>
              <a:t>+0.59E</a:t>
            </a:r>
            <a:r>
              <a:rPr lang="en-US" altLang="zh-CN" baseline="-25000" dirty="0" smtClean="0">
                <a:ea typeface="宋体" pitchFamily="2" charset="-122"/>
              </a:rPr>
              <a:t>G</a:t>
            </a:r>
            <a:r>
              <a:rPr lang="en-US" altLang="zh-CN" dirty="0" smtClean="0">
                <a:ea typeface="宋体" pitchFamily="2" charset="-122"/>
              </a:rPr>
              <a:t>+0.11E</a:t>
            </a:r>
            <a:r>
              <a:rPr lang="en-US" altLang="zh-CN" baseline="-25000" dirty="0" smtClean="0">
                <a:ea typeface="宋体" pitchFamily="2" charset="-122"/>
              </a:rPr>
              <a:t>B</a:t>
            </a:r>
          </a:p>
          <a:p>
            <a:pPr>
              <a:buFont typeface="Wingdings" pitchFamily="2" charset="2"/>
              <a:buNone/>
            </a:pPr>
            <a:r>
              <a:rPr lang="en-US" altLang="zh-CN" dirty="0" smtClean="0">
                <a:ea typeface="宋体" pitchFamily="2" charset="-122"/>
              </a:rPr>
              <a:t>E</a:t>
            </a:r>
            <a:r>
              <a:rPr lang="en-US" altLang="zh-CN" baseline="-25000" dirty="0" smtClean="0">
                <a:ea typeface="宋体" pitchFamily="2" charset="-122"/>
              </a:rPr>
              <a:t>R-Y</a:t>
            </a:r>
            <a:r>
              <a:rPr lang="en-US" altLang="zh-CN" dirty="0" smtClean="0">
                <a:ea typeface="宋体" pitchFamily="2" charset="-122"/>
              </a:rPr>
              <a:t>=E</a:t>
            </a:r>
            <a:r>
              <a:rPr lang="en-US" altLang="zh-CN" baseline="-25000" dirty="0" smtClean="0">
                <a:ea typeface="宋体" pitchFamily="2" charset="-122"/>
              </a:rPr>
              <a:t>R</a:t>
            </a:r>
            <a:r>
              <a:rPr lang="en-US" altLang="zh-CN" dirty="0" smtClean="0">
                <a:ea typeface="宋体" pitchFamily="2" charset="-122"/>
              </a:rPr>
              <a:t>-E</a:t>
            </a:r>
            <a:r>
              <a:rPr lang="en-US" altLang="zh-CN" baseline="-25000" dirty="0" smtClean="0">
                <a:ea typeface="宋体" pitchFamily="2" charset="-122"/>
              </a:rPr>
              <a:t>Y</a:t>
            </a:r>
          </a:p>
          <a:p>
            <a:pPr>
              <a:buFont typeface="Wingdings" pitchFamily="2" charset="2"/>
              <a:buNone/>
            </a:pPr>
            <a:r>
              <a:rPr lang="en-US" altLang="zh-CN" dirty="0" smtClean="0">
                <a:ea typeface="宋体" pitchFamily="2" charset="-122"/>
              </a:rPr>
              <a:t>E</a:t>
            </a:r>
            <a:r>
              <a:rPr lang="en-US" altLang="zh-CN" baseline="-25000" dirty="0" smtClean="0">
                <a:ea typeface="宋体" pitchFamily="2" charset="-122"/>
              </a:rPr>
              <a:t>B-Y</a:t>
            </a:r>
            <a:r>
              <a:rPr lang="en-US" altLang="zh-CN" dirty="0" smtClean="0">
                <a:ea typeface="宋体" pitchFamily="2" charset="-122"/>
              </a:rPr>
              <a:t>=E</a:t>
            </a:r>
            <a:r>
              <a:rPr lang="en-US" altLang="zh-CN" baseline="-25000" dirty="0" smtClean="0">
                <a:ea typeface="宋体" pitchFamily="2" charset="-122"/>
              </a:rPr>
              <a:t>B</a:t>
            </a:r>
            <a:r>
              <a:rPr lang="en-US" altLang="zh-CN" dirty="0" smtClean="0">
                <a:ea typeface="宋体" pitchFamily="2" charset="-122"/>
              </a:rPr>
              <a:t>-E</a:t>
            </a:r>
            <a:r>
              <a:rPr lang="en-US" altLang="zh-CN" baseline="-25000" dirty="0" smtClean="0">
                <a:ea typeface="宋体" pitchFamily="2" charset="-122"/>
              </a:rPr>
              <a:t>Y</a:t>
            </a:r>
          </a:p>
          <a:p>
            <a:pPr>
              <a:buFont typeface="Wingdings" pitchFamily="2" charset="2"/>
              <a:buNone/>
            </a:pPr>
            <a:r>
              <a:rPr lang="zh-CN" altLang="en-US" dirty="0" smtClean="0">
                <a:ea typeface="宋体" pitchFamily="2" charset="-122"/>
              </a:rPr>
              <a:t>黑白电视会有怎样的情况？</a:t>
            </a:r>
          </a:p>
        </p:txBody>
      </p:sp>
      <p:sp>
        <p:nvSpPr>
          <p:cNvPr id="399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Box 4"/>
          <p:cNvSpPr txBox="1">
            <a:spLocks noChangeArrowheads="1"/>
          </p:cNvSpPr>
          <p:nvPr/>
        </p:nvSpPr>
        <p:spPr bwMode="auto">
          <a:xfrm>
            <a:off x="1214438" y="4714875"/>
            <a:ext cx="2571750" cy="584200"/>
          </a:xfrm>
          <a:prstGeom prst="rect">
            <a:avLst/>
          </a:prstGeom>
          <a:noFill/>
          <a:ln w="9525">
            <a:noFill/>
            <a:miter lim="800000"/>
            <a:headEnd/>
            <a:tailEnd/>
          </a:ln>
        </p:spPr>
        <p:txBody>
          <a:bodyPr>
            <a:spAutoFit/>
          </a:bodyPr>
          <a:lstStyle/>
          <a:p>
            <a:r>
              <a:rPr lang="en-US" altLang="zh-CN" sz="3200" dirty="0"/>
              <a:t>E</a:t>
            </a:r>
            <a:r>
              <a:rPr lang="en-US" altLang="zh-CN" sz="3200" baseline="-25000" dirty="0"/>
              <a:t>R</a:t>
            </a:r>
            <a:r>
              <a:rPr lang="en-US" altLang="zh-CN" sz="3200" dirty="0"/>
              <a:t>=E</a:t>
            </a:r>
            <a:r>
              <a:rPr lang="en-US" altLang="zh-CN" sz="3200" baseline="-25000" dirty="0"/>
              <a:t>G</a:t>
            </a:r>
            <a:r>
              <a:rPr lang="en-US" altLang="zh-CN" sz="3200" dirty="0"/>
              <a:t>=E</a:t>
            </a:r>
            <a:r>
              <a:rPr lang="en-US" altLang="zh-CN" sz="3200" baseline="-25000" dirty="0"/>
              <a:t>B</a:t>
            </a:r>
            <a:endParaRPr lang="zh-CN" altLang="en-US" sz="3200" dirty="0"/>
          </a:p>
        </p:txBody>
      </p:sp>
      <p:sp>
        <p:nvSpPr>
          <p:cNvPr id="6" name="TextBox 5"/>
          <p:cNvSpPr txBox="1">
            <a:spLocks noChangeArrowheads="1"/>
          </p:cNvSpPr>
          <p:nvPr/>
        </p:nvSpPr>
        <p:spPr bwMode="auto">
          <a:xfrm>
            <a:off x="1143000" y="5357813"/>
            <a:ext cx="7786688" cy="1077912"/>
          </a:xfrm>
          <a:prstGeom prst="rect">
            <a:avLst/>
          </a:prstGeom>
          <a:noFill/>
          <a:ln w="9525">
            <a:noFill/>
            <a:miter lim="800000"/>
            <a:headEnd/>
            <a:tailEnd/>
          </a:ln>
        </p:spPr>
        <p:txBody>
          <a:bodyPr>
            <a:spAutoFit/>
          </a:bodyPr>
          <a:lstStyle/>
          <a:p>
            <a:r>
              <a:rPr lang="en-US" altLang="zh-CN" sz="3200" dirty="0"/>
              <a:t>E</a:t>
            </a:r>
            <a:r>
              <a:rPr lang="en-US" altLang="zh-CN" sz="3200" baseline="-25000" dirty="0"/>
              <a:t>R-Y</a:t>
            </a:r>
            <a:r>
              <a:rPr lang="en-US" altLang="zh-CN" sz="3200" dirty="0"/>
              <a:t>=E</a:t>
            </a:r>
            <a:r>
              <a:rPr lang="en-US" altLang="zh-CN" sz="3200" baseline="-25000" dirty="0"/>
              <a:t>B-Y</a:t>
            </a:r>
            <a:r>
              <a:rPr lang="en-US" altLang="zh-CN" sz="3200" dirty="0"/>
              <a:t>=0</a:t>
            </a:r>
            <a:r>
              <a:rPr lang="zh-CN" altLang="en-US" sz="3200" dirty="0"/>
              <a:t>，色差信号中无亮度信息仅有色度信息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295400" y="428625"/>
            <a:ext cx="7086600" cy="563563"/>
          </a:xfrm>
        </p:spPr>
        <p:txBody>
          <a:bodyPr/>
          <a:lstStyle/>
          <a:p>
            <a:r>
              <a:rPr lang="en-US" altLang="zh-CN" smtClean="0">
                <a:ea typeface="宋体" pitchFamily="2" charset="-122"/>
              </a:rPr>
              <a:t>RGB</a:t>
            </a:r>
            <a:r>
              <a:rPr lang="zh-CN" altLang="en-US" smtClean="0">
                <a:ea typeface="宋体" pitchFamily="2" charset="-122"/>
              </a:rPr>
              <a:t>与</a:t>
            </a:r>
            <a:r>
              <a:rPr lang="en-US" altLang="zh-CN" smtClean="0">
                <a:ea typeface="宋体" pitchFamily="2" charset="-122"/>
              </a:rPr>
              <a:t>YUV</a:t>
            </a:r>
            <a:r>
              <a:rPr lang="zh-CN" altLang="en-US" smtClean="0">
                <a:ea typeface="宋体" pitchFamily="2" charset="-122"/>
              </a:rPr>
              <a:t>的转换</a:t>
            </a:r>
          </a:p>
        </p:txBody>
      </p:sp>
      <p:sp>
        <p:nvSpPr>
          <p:cNvPr id="40963" name="内容占位符 2"/>
          <p:cNvSpPr>
            <a:spLocks noGrp="1"/>
          </p:cNvSpPr>
          <p:nvPr>
            <p:ph idx="1"/>
          </p:nvPr>
        </p:nvSpPr>
        <p:spPr>
          <a:xfrm>
            <a:off x="714375" y="1000125"/>
            <a:ext cx="7972425" cy="1636787"/>
          </a:xfrm>
        </p:spPr>
        <p:txBody>
          <a:bodyPr/>
          <a:lstStyle/>
          <a:p>
            <a:pPr>
              <a:buFont typeface="Wingdings" pitchFamily="2" charset="2"/>
              <a:buNone/>
            </a:pPr>
            <a:r>
              <a:rPr lang="zh-CN" altLang="en-US" sz="2400" dirty="0" smtClean="0">
                <a:ea typeface="宋体" pitchFamily="2" charset="-122"/>
              </a:rPr>
              <a:t>为防止过调失真和破坏接受机的的同步，需要对色差信号进行压缩</a:t>
            </a:r>
            <a:endParaRPr lang="en-US" altLang="zh-CN" sz="2400" dirty="0" smtClean="0">
              <a:ea typeface="宋体" pitchFamily="2" charset="-122"/>
            </a:endParaRPr>
          </a:p>
          <a:p>
            <a:pPr>
              <a:buFont typeface="Wingdings" pitchFamily="2" charset="2"/>
              <a:buNone/>
            </a:pPr>
            <a:r>
              <a:rPr lang="en-US" altLang="zh-CN" sz="2400" dirty="0" smtClean="0">
                <a:ea typeface="宋体" pitchFamily="2" charset="-122"/>
              </a:rPr>
              <a:t>V=0.877E</a:t>
            </a:r>
            <a:r>
              <a:rPr lang="en-US" altLang="zh-CN" sz="2400" baseline="-25000" dirty="0" smtClean="0">
                <a:ea typeface="宋体" pitchFamily="2" charset="-122"/>
              </a:rPr>
              <a:t>R</a:t>
            </a:r>
            <a:r>
              <a:rPr lang="zh-CN" altLang="en-US" sz="2400" baseline="-25000" dirty="0" smtClean="0">
                <a:ea typeface="宋体" pitchFamily="2" charset="-122"/>
              </a:rPr>
              <a:t>－</a:t>
            </a:r>
            <a:r>
              <a:rPr lang="en-US" altLang="zh-CN" sz="2400" baseline="-25000" dirty="0" smtClean="0">
                <a:ea typeface="宋体" pitchFamily="2" charset="-122"/>
              </a:rPr>
              <a:t>Y</a:t>
            </a:r>
          </a:p>
          <a:p>
            <a:pPr>
              <a:buFont typeface="Wingdings" pitchFamily="2" charset="2"/>
              <a:buNone/>
            </a:pPr>
            <a:r>
              <a:rPr lang="en-US" altLang="zh-CN" sz="2400" dirty="0" smtClean="0">
                <a:ea typeface="宋体" pitchFamily="2" charset="-122"/>
              </a:rPr>
              <a:t>U=0.493E</a:t>
            </a:r>
            <a:r>
              <a:rPr lang="en-US" altLang="zh-CN" sz="2400" baseline="-25000" dirty="0" smtClean="0">
                <a:ea typeface="宋体" pitchFamily="2" charset="-122"/>
              </a:rPr>
              <a:t>B</a:t>
            </a:r>
            <a:r>
              <a:rPr lang="zh-CN" altLang="en-US" sz="2400" baseline="-25000" dirty="0" smtClean="0">
                <a:ea typeface="宋体" pitchFamily="2" charset="-122"/>
              </a:rPr>
              <a:t>－</a:t>
            </a:r>
            <a:r>
              <a:rPr lang="en-US" altLang="zh-CN" sz="2400" baseline="-25000" dirty="0" smtClean="0">
                <a:ea typeface="宋体" pitchFamily="2" charset="-122"/>
              </a:rPr>
              <a:t>Y</a:t>
            </a:r>
          </a:p>
          <a:p>
            <a:pPr>
              <a:buFont typeface="Wingdings" pitchFamily="2" charset="2"/>
              <a:buNone/>
            </a:pPr>
            <a:endParaRPr lang="zh-CN" altLang="en-US" dirty="0" smtClean="0">
              <a:ea typeface="宋体" pitchFamily="2" charset="-122"/>
            </a:endParaRPr>
          </a:p>
          <a:p>
            <a:pPr>
              <a:buFont typeface="Wingdings" pitchFamily="2" charset="2"/>
              <a:buNone/>
            </a:pPr>
            <a:endParaRPr lang="en-US" altLang="zh-CN" dirty="0" smtClean="0">
              <a:ea typeface="宋体" pitchFamily="2" charset="-122"/>
            </a:endParaRPr>
          </a:p>
        </p:txBody>
      </p:sp>
      <p:sp>
        <p:nvSpPr>
          <p:cNvPr id="40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470018" name="Object 2"/>
          <p:cNvGraphicFramePr>
            <a:graphicFrameLocks noChangeAspect="1"/>
          </p:cNvGraphicFramePr>
          <p:nvPr/>
        </p:nvGraphicFramePr>
        <p:xfrm>
          <a:off x="1985291" y="2694136"/>
          <a:ext cx="5731859" cy="1526952"/>
        </p:xfrm>
        <a:graphic>
          <a:graphicData uri="http://schemas.openxmlformats.org/presentationml/2006/ole">
            <p:oleObj spid="_x0000_s470018" name="公式" r:id="rId3" imgW="2463480" imgH="711000" progId="Equation.3">
              <p:embed/>
            </p:oleObj>
          </a:graphicData>
        </a:graphic>
      </p:graphicFrame>
      <p:graphicFrame>
        <p:nvGraphicFramePr>
          <p:cNvPr id="470019" name="Object 3"/>
          <p:cNvGraphicFramePr>
            <a:graphicFrameLocks noChangeAspect="1"/>
          </p:cNvGraphicFramePr>
          <p:nvPr/>
        </p:nvGraphicFramePr>
        <p:xfrm>
          <a:off x="2267744" y="4365104"/>
          <a:ext cx="4757861" cy="2054496"/>
        </p:xfrm>
        <a:graphic>
          <a:graphicData uri="http://schemas.openxmlformats.org/presentationml/2006/ole">
            <p:oleObj spid="_x0000_s470019" name="Equation" r:id="rId4" imgW="2234880" imgH="965160" progId="Equation.3">
              <p:embed/>
            </p:oleObj>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YIQ</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539552" y="1001266"/>
            <a:ext cx="8208912" cy="2571750"/>
          </a:xfrm>
          <a:prstGeom prst="rect">
            <a:avLst/>
          </a:prstGeom>
          <a:noFill/>
          <a:ln w="9525">
            <a:noFill/>
            <a:miter lim="800000"/>
            <a:headEnd/>
            <a:tailEnd/>
          </a:ln>
        </p:spPr>
        <p:txBody>
          <a:bodyPr/>
          <a:lstStyle/>
          <a:p>
            <a:pPr>
              <a:spcBef>
                <a:spcPts val="600"/>
              </a:spcBef>
            </a:pPr>
            <a:r>
              <a:rPr lang="zh-CN" altLang="en-US" dirty="0"/>
              <a:t>将</a:t>
            </a:r>
            <a:r>
              <a:rPr lang="en-US" altLang="zh-CN" dirty="0"/>
              <a:t>V=0.877E</a:t>
            </a:r>
            <a:r>
              <a:rPr lang="en-US" altLang="zh-CN" baseline="-25000" dirty="0"/>
              <a:t>R</a:t>
            </a:r>
            <a:r>
              <a:rPr lang="zh-CN" altLang="en-US" baseline="-25000" dirty="0"/>
              <a:t>－</a:t>
            </a:r>
            <a:r>
              <a:rPr lang="en-US" altLang="zh-CN" baseline="-25000" dirty="0"/>
              <a:t>Y</a:t>
            </a:r>
            <a:r>
              <a:rPr lang="zh-CN" altLang="en-US" dirty="0"/>
              <a:t>，</a:t>
            </a:r>
            <a:r>
              <a:rPr lang="en-US" altLang="zh-CN" dirty="0"/>
              <a:t>U=0.493E</a:t>
            </a:r>
            <a:r>
              <a:rPr lang="en-US" altLang="zh-CN" baseline="-25000" dirty="0"/>
              <a:t>B</a:t>
            </a:r>
            <a:r>
              <a:rPr lang="zh-CN" altLang="en-US" baseline="-25000" dirty="0"/>
              <a:t>－</a:t>
            </a:r>
            <a:r>
              <a:rPr lang="en-US" altLang="zh-CN" baseline="-25000" dirty="0"/>
              <a:t>Y</a:t>
            </a:r>
          </a:p>
          <a:p>
            <a:pPr>
              <a:spcBef>
                <a:spcPts val="600"/>
              </a:spcBef>
            </a:pPr>
            <a:r>
              <a:rPr lang="zh-CN" altLang="en-US" dirty="0"/>
              <a:t>，</a:t>
            </a:r>
            <a:r>
              <a:rPr lang="en-US" altLang="zh-CN" dirty="0"/>
              <a:t>sin33</a:t>
            </a:r>
            <a:r>
              <a:rPr lang="en-US" altLang="zh-CN" baseline="30000" dirty="0"/>
              <a:t>0</a:t>
            </a:r>
            <a:r>
              <a:rPr lang="en-US" altLang="zh-CN" dirty="0"/>
              <a:t>=0.545</a:t>
            </a:r>
            <a:r>
              <a:rPr lang="zh-CN" altLang="en-US" dirty="0"/>
              <a:t>，</a:t>
            </a:r>
            <a:r>
              <a:rPr lang="en-US" altLang="zh-CN" dirty="0"/>
              <a:t>cos33</a:t>
            </a:r>
            <a:r>
              <a:rPr lang="en-US" altLang="zh-CN" baseline="30000" dirty="0"/>
              <a:t>0</a:t>
            </a:r>
            <a:r>
              <a:rPr lang="en-US" altLang="zh-CN" dirty="0"/>
              <a:t>=0.839</a:t>
            </a:r>
            <a:r>
              <a:rPr lang="zh-CN" altLang="en-US" dirty="0"/>
              <a:t>代入</a:t>
            </a:r>
            <a:r>
              <a:rPr lang="en-US" altLang="zh-CN" dirty="0"/>
              <a:t>IQ</a:t>
            </a:r>
            <a:r>
              <a:rPr lang="zh-CN" altLang="en-US" dirty="0"/>
              <a:t>的关系式，可得到：</a:t>
            </a:r>
            <a:endParaRPr lang="en-US" altLang="zh-CN" dirty="0"/>
          </a:p>
          <a:p>
            <a:pPr>
              <a:spcBef>
                <a:spcPts val="600"/>
              </a:spcBef>
            </a:pPr>
            <a:r>
              <a:rPr lang="en-US" altLang="zh-CN" dirty="0"/>
              <a:t>I=0.74E</a:t>
            </a:r>
            <a:r>
              <a:rPr lang="en-US" altLang="zh-CN" baseline="-25000" dirty="0"/>
              <a:t>R</a:t>
            </a:r>
            <a:r>
              <a:rPr lang="zh-CN" altLang="en-US" baseline="-25000" dirty="0"/>
              <a:t>－</a:t>
            </a:r>
            <a:r>
              <a:rPr lang="en-US" altLang="zh-CN" baseline="-25000" dirty="0"/>
              <a:t>Y</a:t>
            </a:r>
            <a:r>
              <a:rPr lang="zh-CN" altLang="en-US" dirty="0"/>
              <a:t>－</a:t>
            </a:r>
            <a:r>
              <a:rPr lang="en-US" altLang="zh-CN" dirty="0"/>
              <a:t>0.27E</a:t>
            </a:r>
            <a:r>
              <a:rPr lang="en-US" altLang="zh-CN" baseline="-25000" dirty="0"/>
              <a:t>B</a:t>
            </a:r>
            <a:r>
              <a:rPr lang="zh-CN" altLang="en-US" baseline="-25000" dirty="0"/>
              <a:t>－</a:t>
            </a:r>
            <a:r>
              <a:rPr lang="en-US" altLang="zh-CN" baseline="-25000" dirty="0"/>
              <a:t>Y</a:t>
            </a:r>
            <a:r>
              <a:rPr lang="en-US" altLang="zh-CN" dirty="0"/>
              <a:t>   </a:t>
            </a:r>
            <a:r>
              <a:rPr lang="en-US" altLang="zh-CN" dirty="0" smtClean="0"/>
              <a:t> </a:t>
            </a:r>
            <a:r>
              <a:rPr lang="en-US" altLang="zh-CN" dirty="0"/>
              <a:t>Q=0.48E</a:t>
            </a:r>
            <a:r>
              <a:rPr lang="en-US" altLang="zh-CN" baseline="-25000" dirty="0"/>
              <a:t>R</a:t>
            </a:r>
            <a:r>
              <a:rPr lang="zh-CN" altLang="en-US" baseline="-25000" dirty="0"/>
              <a:t>－</a:t>
            </a:r>
            <a:r>
              <a:rPr lang="en-US" altLang="zh-CN" baseline="-25000" dirty="0"/>
              <a:t>Y</a:t>
            </a:r>
            <a:r>
              <a:rPr lang="zh-CN" altLang="en-US" dirty="0"/>
              <a:t>＋</a:t>
            </a:r>
            <a:r>
              <a:rPr lang="en-US" altLang="zh-CN" dirty="0"/>
              <a:t>0.41E</a:t>
            </a:r>
            <a:r>
              <a:rPr lang="en-US" altLang="zh-CN" baseline="-25000" dirty="0"/>
              <a:t>B</a:t>
            </a:r>
            <a:r>
              <a:rPr lang="zh-CN" altLang="en-US" baseline="-25000" dirty="0"/>
              <a:t>－</a:t>
            </a:r>
            <a:r>
              <a:rPr lang="en-US" altLang="zh-CN" baseline="-25000" dirty="0"/>
              <a:t>Y </a:t>
            </a:r>
            <a:endParaRPr lang="en-US" altLang="zh-CN" dirty="0"/>
          </a:p>
        </p:txBody>
      </p:sp>
      <p:graphicFrame>
        <p:nvGraphicFramePr>
          <p:cNvPr id="471042" name="Object 2"/>
          <p:cNvGraphicFramePr>
            <a:graphicFrameLocks noChangeAspect="1"/>
          </p:cNvGraphicFramePr>
          <p:nvPr/>
        </p:nvGraphicFramePr>
        <p:xfrm>
          <a:off x="1835696" y="2852936"/>
          <a:ext cx="5296997" cy="1512168"/>
        </p:xfrm>
        <a:graphic>
          <a:graphicData uri="http://schemas.openxmlformats.org/presentationml/2006/ole">
            <p:oleObj spid="_x0000_s471042" name="公式" r:id="rId3" imgW="2298600" imgH="711000" progId="Equation.3">
              <p:embed/>
            </p:oleObj>
          </a:graphicData>
        </a:graphic>
      </p:graphicFrame>
      <p:graphicFrame>
        <p:nvGraphicFramePr>
          <p:cNvPr id="471044" name="Object 4"/>
          <p:cNvGraphicFramePr>
            <a:graphicFrameLocks noChangeAspect="1"/>
          </p:cNvGraphicFramePr>
          <p:nvPr/>
        </p:nvGraphicFramePr>
        <p:xfrm>
          <a:off x="1814513" y="4448175"/>
          <a:ext cx="5384800" cy="1831975"/>
        </p:xfrm>
        <a:graphic>
          <a:graphicData uri="http://schemas.openxmlformats.org/presentationml/2006/ole">
            <p:oleObj spid="_x0000_s471044" name="公式" r:id="rId4" imgW="2387520" imgH="812520" progId="Equation.3">
              <p:embed/>
            </p:oleObj>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dirty="0" smtClean="0">
                <a:ea typeface="宋体" pitchFamily="2" charset="-122"/>
              </a:rPr>
              <a:t>使用</a:t>
            </a:r>
            <a:r>
              <a:rPr lang="en-US" altLang="zh-CN" dirty="0" smtClean="0">
                <a:ea typeface="宋体" pitchFamily="2" charset="-122"/>
              </a:rPr>
              <a:t>YUV</a:t>
            </a:r>
            <a:r>
              <a:rPr lang="zh-CN" altLang="en-US" dirty="0" smtClean="0">
                <a:ea typeface="宋体" pitchFamily="2" charset="-122"/>
              </a:rPr>
              <a:t>和</a:t>
            </a:r>
            <a:r>
              <a:rPr lang="en-US" altLang="zh-CN" dirty="0" smtClean="0">
                <a:ea typeface="宋体" pitchFamily="2" charset="-122"/>
              </a:rPr>
              <a:t>YIQ</a:t>
            </a:r>
            <a:r>
              <a:rPr lang="zh-CN" altLang="en-US" dirty="0" smtClean="0">
                <a:ea typeface="宋体" pitchFamily="2" charset="-122"/>
              </a:rPr>
              <a:t>的好处</a:t>
            </a:r>
          </a:p>
        </p:txBody>
      </p:sp>
      <p:sp>
        <p:nvSpPr>
          <p:cNvPr id="41987" name="内容占位符 2"/>
          <p:cNvSpPr>
            <a:spLocks noGrp="1"/>
          </p:cNvSpPr>
          <p:nvPr>
            <p:ph idx="1"/>
          </p:nvPr>
        </p:nvSpPr>
        <p:spPr/>
        <p:txBody>
          <a:bodyPr/>
          <a:lstStyle/>
          <a:p>
            <a:pPr>
              <a:spcBef>
                <a:spcPct val="50000"/>
              </a:spcBef>
            </a:pPr>
            <a:r>
              <a:rPr lang="en-US" altLang="zh-CN" sz="2800" smtClean="0">
                <a:ea typeface="宋体" pitchFamily="2" charset="-122"/>
              </a:rPr>
              <a:t>YUV</a:t>
            </a:r>
            <a:r>
              <a:rPr lang="zh-TW" altLang="en-US" sz="2800" smtClean="0">
                <a:latin typeface="宋体" pitchFamily="2" charset="-122"/>
                <a:ea typeface="PMingLiU" pitchFamily="18" charset="-120"/>
              </a:rPr>
              <a:t>表示法中，</a:t>
            </a:r>
            <a:r>
              <a:rPr lang="zh-TW" altLang="en-US" sz="2800" smtClean="0">
                <a:solidFill>
                  <a:srgbClr val="1B03C9"/>
                </a:solidFill>
                <a:latin typeface="宋体" pitchFamily="2" charset="-122"/>
                <a:ea typeface="PMingLiU" pitchFamily="18" charset="-120"/>
              </a:rPr>
              <a:t>亮度信号（</a:t>
            </a:r>
            <a:r>
              <a:rPr lang="en-US" altLang="zh-CN" sz="2800" smtClean="0">
                <a:solidFill>
                  <a:srgbClr val="1B03C9"/>
                </a:solidFill>
                <a:ea typeface="宋体" pitchFamily="2" charset="-122"/>
              </a:rPr>
              <a:t>Y</a:t>
            </a:r>
            <a:r>
              <a:rPr lang="en-US" altLang="zh-CN" sz="2800" smtClean="0">
                <a:solidFill>
                  <a:srgbClr val="1B03C9"/>
                </a:solidFill>
                <a:latin typeface="宋体" pitchFamily="2" charset="-122"/>
                <a:ea typeface="宋体" pitchFamily="2" charset="-122"/>
              </a:rPr>
              <a:t>）</a:t>
            </a:r>
            <a:r>
              <a:rPr lang="zh-TW" altLang="en-US" sz="2800" smtClean="0">
                <a:solidFill>
                  <a:srgbClr val="1B03C9"/>
                </a:solidFill>
                <a:latin typeface="宋体" pitchFamily="2" charset="-122"/>
                <a:ea typeface="PMingLiU" pitchFamily="18" charset="-120"/>
              </a:rPr>
              <a:t>和色度信号</a:t>
            </a:r>
            <a:r>
              <a:rPr lang="zh-CN" altLang="en-US" sz="2800" smtClean="0">
                <a:solidFill>
                  <a:srgbClr val="1B03C9"/>
                </a:solidFill>
                <a:latin typeface="宋体" pitchFamily="2" charset="-122"/>
                <a:ea typeface="宋体" pitchFamily="2" charset="-122"/>
              </a:rPr>
              <a:t>（</a:t>
            </a:r>
            <a:r>
              <a:rPr lang="en-US" altLang="zh-CN" sz="2800" smtClean="0">
                <a:solidFill>
                  <a:srgbClr val="1B03C9"/>
                </a:solidFill>
                <a:ea typeface="宋体" pitchFamily="2" charset="-122"/>
              </a:rPr>
              <a:t>U</a:t>
            </a:r>
            <a:r>
              <a:rPr lang="en-US" altLang="zh-TW" sz="2800" smtClean="0">
                <a:solidFill>
                  <a:srgbClr val="1B03C9"/>
                </a:solidFill>
                <a:latin typeface="宋体" pitchFamily="2" charset="-122"/>
                <a:ea typeface="PMingLiU" pitchFamily="18" charset="-120"/>
              </a:rPr>
              <a:t>、</a:t>
            </a:r>
            <a:r>
              <a:rPr lang="en-US" altLang="zh-CN" sz="2800" smtClean="0">
                <a:solidFill>
                  <a:srgbClr val="1B03C9"/>
                </a:solidFill>
                <a:ea typeface="宋体" pitchFamily="2" charset="-122"/>
              </a:rPr>
              <a:t>V</a:t>
            </a:r>
            <a:r>
              <a:rPr lang="en-US" altLang="zh-CN" sz="2800" smtClean="0">
                <a:solidFill>
                  <a:srgbClr val="1B03C9"/>
                </a:solidFill>
                <a:latin typeface="宋体" pitchFamily="2" charset="-122"/>
                <a:ea typeface="宋体" pitchFamily="2" charset="-122"/>
              </a:rPr>
              <a:t>）</a:t>
            </a:r>
            <a:r>
              <a:rPr lang="zh-TW" altLang="en-US" sz="2800" smtClean="0">
                <a:solidFill>
                  <a:srgbClr val="1B03C9"/>
                </a:solidFill>
                <a:latin typeface="宋体" pitchFamily="2" charset="-122"/>
                <a:ea typeface="PMingLiU" pitchFamily="18" charset="-120"/>
              </a:rPr>
              <a:t>是相互独立的。</a:t>
            </a:r>
            <a:r>
              <a:rPr lang="zh-TW" altLang="en-US" sz="2800" smtClean="0">
                <a:latin typeface="宋体" pitchFamily="2" charset="-122"/>
                <a:ea typeface="PMingLiU" pitchFamily="18" charset="-120"/>
              </a:rPr>
              <a:t>其中</a:t>
            </a:r>
            <a:r>
              <a:rPr lang="zh-CN" altLang="en-US" sz="2800" smtClean="0">
                <a:latin typeface="宋体" pitchFamily="2" charset="-122"/>
                <a:ea typeface="宋体" pitchFamily="2" charset="-122"/>
              </a:rPr>
              <a:t>，</a:t>
            </a:r>
            <a:r>
              <a:rPr lang="en-US" altLang="zh-CN" sz="2800" smtClean="0">
                <a:ea typeface="宋体" pitchFamily="2" charset="-122"/>
              </a:rPr>
              <a:t>Y</a:t>
            </a:r>
            <a:r>
              <a:rPr lang="zh-TW" altLang="en-US" sz="2800" smtClean="0">
                <a:latin typeface="宋体" pitchFamily="2" charset="-122"/>
                <a:ea typeface="PMingLiU" pitchFamily="18" charset="-120"/>
              </a:rPr>
              <a:t>信号分量构成黑白灰度图，</a:t>
            </a:r>
            <a:r>
              <a:rPr lang="en-US" altLang="zh-CN" sz="2800" smtClean="0">
                <a:ea typeface="宋体" pitchFamily="2" charset="-122"/>
              </a:rPr>
              <a:t>U</a:t>
            </a:r>
            <a:r>
              <a:rPr lang="en-US" altLang="zh-CN" sz="2800" smtClean="0">
                <a:latin typeface="宋体" pitchFamily="2" charset="-122"/>
                <a:ea typeface="宋体" pitchFamily="2" charset="-122"/>
              </a:rPr>
              <a:t>、</a:t>
            </a:r>
            <a:r>
              <a:rPr lang="en-US" altLang="zh-CN" sz="2800" smtClean="0">
                <a:ea typeface="宋体" pitchFamily="2" charset="-122"/>
              </a:rPr>
              <a:t>V</a:t>
            </a:r>
            <a:r>
              <a:rPr lang="zh-TW" altLang="en-US" sz="2800" smtClean="0">
                <a:latin typeface="宋体" pitchFamily="2" charset="-122"/>
                <a:ea typeface="PMingLiU" pitchFamily="18" charset="-120"/>
              </a:rPr>
              <a:t>信号</a:t>
            </a:r>
            <a:r>
              <a:rPr lang="zh-CN" altLang="en-US" sz="2800" smtClean="0">
                <a:latin typeface="宋体" pitchFamily="2" charset="-122"/>
                <a:ea typeface="宋体" pitchFamily="2" charset="-122"/>
              </a:rPr>
              <a:t>构成另外两幅单色图。</a:t>
            </a:r>
            <a:r>
              <a:rPr lang="zh-CN" altLang="en-US" sz="2800" smtClean="0">
                <a:solidFill>
                  <a:srgbClr val="1B03C9"/>
                </a:solidFill>
                <a:latin typeface="宋体" pitchFamily="2" charset="-122"/>
                <a:ea typeface="宋体" pitchFamily="2" charset="-122"/>
              </a:rPr>
              <a:t>利用</a:t>
            </a:r>
            <a:r>
              <a:rPr lang="en-US" altLang="zh-CN" sz="2800" smtClean="0">
                <a:solidFill>
                  <a:srgbClr val="1B03C9"/>
                </a:solidFill>
                <a:ea typeface="宋体" pitchFamily="2" charset="-122"/>
              </a:rPr>
              <a:t>YUV</a:t>
            </a:r>
            <a:r>
              <a:rPr lang="zh-CN" altLang="en-US" sz="2800" smtClean="0">
                <a:solidFill>
                  <a:srgbClr val="1B03C9"/>
                </a:solidFill>
                <a:latin typeface="宋体" pitchFamily="2" charset="-122"/>
                <a:ea typeface="宋体" pitchFamily="2" charset="-122"/>
              </a:rPr>
              <a:t>分量之间的独立性原理，黑白电视能接收彩色电视</a:t>
            </a:r>
            <a:r>
              <a:rPr lang="zh-TW" altLang="en-US" sz="2800" smtClean="0">
                <a:solidFill>
                  <a:srgbClr val="1B03C9"/>
                </a:solidFill>
                <a:latin typeface="宋体" pitchFamily="2" charset="-122"/>
                <a:ea typeface="PMingLiU" pitchFamily="18" charset="-120"/>
              </a:rPr>
              <a:t>信号</a:t>
            </a:r>
            <a:r>
              <a:rPr lang="zh-CN" altLang="en-US" sz="2800" smtClean="0">
                <a:solidFill>
                  <a:srgbClr val="1B03C9"/>
                </a:solidFill>
                <a:latin typeface="宋体" pitchFamily="2" charset="-122"/>
                <a:ea typeface="宋体" pitchFamily="2" charset="-122"/>
              </a:rPr>
              <a:t>，</a:t>
            </a:r>
            <a:r>
              <a:rPr lang="zh-CN" altLang="en-US" sz="2800" smtClean="0">
                <a:ea typeface="宋体" pitchFamily="2" charset="-122"/>
              </a:rPr>
              <a:t>亮度信号</a:t>
            </a:r>
            <a:r>
              <a:rPr lang="en-US" altLang="zh-CN" sz="2800" smtClean="0">
                <a:ea typeface="宋体" pitchFamily="2" charset="-122"/>
              </a:rPr>
              <a:t>Y</a:t>
            </a:r>
            <a:r>
              <a:rPr lang="zh-CN" altLang="en-US" sz="2800" smtClean="0">
                <a:ea typeface="宋体" pitchFamily="2" charset="-122"/>
              </a:rPr>
              <a:t>解决了彩色电视机与黑白电视的兼容问题。</a:t>
            </a:r>
          </a:p>
          <a:p>
            <a:pPr>
              <a:spcBef>
                <a:spcPct val="50000"/>
              </a:spcBef>
            </a:pPr>
            <a:r>
              <a:rPr lang="zh-CN" altLang="en-US" sz="2800" smtClean="0">
                <a:ea typeface="宋体" pitchFamily="2" charset="-122"/>
              </a:rPr>
              <a:t>大量实验表明，人眼对色差信号不敏感，而对亮度信号特别敏感。用亮度信号</a:t>
            </a:r>
            <a:r>
              <a:rPr lang="en-US" altLang="zh-CN" sz="2800" smtClean="0">
                <a:ea typeface="宋体" pitchFamily="2" charset="-122"/>
              </a:rPr>
              <a:t>Y</a:t>
            </a:r>
            <a:r>
              <a:rPr lang="zh-CN" altLang="en-US" sz="2800" smtClean="0">
                <a:ea typeface="宋体" pitchFamily="2" charset="-122"/>
              </a:rPr>
              <a:t>传送细节，用色差信号</a:t>
            </a:r>
            <a:r>
              <a:rPr lang="en-US" altLang="zh-CN" sz="2800" smtClean="0">
                <a:ea typeface="宋体" pitchFamily="2" charset="-122"/>
              </a:rPr>
              <a:t>UV</a:t>
            </a:r>
            <a:r>
              <a:rPr lang="zh-CN" altLang="en-US" sz="2800" smtClean="0">
                <a:ea typeface="宋体" pitchFamily="2" charset="-122"/>
              </a:rPr>
              <a:t>进行大面积涂色。</a:t>
            </a:r>
            <a:r>
              <a:rPr lang="zh-CN" altLang="en-US" sz="2800" smtClean="0">
                <a:latin typeface="宋体" pitchFamily="2" charset="-122"/>
                <a:ea typeface="宋体" pitchFamily="2" charset="-122"/>
              </a:rPr>
              <a:t>利用人眼的特性来降低数字彩色图像所需要的存储容量。</a:t>
            </a:r>
            <a:endParaRPr lang="zh-CN" altLang="en-US" sz="2800" smtClean="0">
              <a:ea typeface="宋体" pitchFamily="2" charset="-122"/>
            </a:endParaRPr>
          </a:p>
          <a:p>
            <a:pPr>
              <a:spcBef>
                <a:spcPct val="50000"/>
              </a:spcBef>
            </a:pPr>
            <a:endParaRPr lang="zh-CN" altLang="en-US" sz="2800" smtClean="0">
              <a:ea typeface="宋体" pitchFamily="2" charset="-122"/>
            </a:endParaRPr>
          </a:p>
        </p:txBody>
      </p:sp>
      <p:sp>
        <p:nvSpPr>
          <p:cNvPr id="41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683568" y="1052736"/>
            <a:ext cx="8136904" cy="2129408"/>
          </a:xfrm>
        </p:spPr>
        <p:txBody>
          <a:bodyPr/>
          <a:lstStyle/>
          <a:p>
            <a:r>
              <a:rPr lang="zh-CN" altLang="en-US" sz="2400" dirty="0" smtClean="0">
                <a:ea typeface="宋体" pitchFamily="2" charset="-122"/>
              </a:rPr>
              <a:t>同时性颜色对比：每种颜色在其邻近的区域内互相影响，并诱导出其补色，或者使颜色向另一种颜色的补色方向变化，越接近补色，对比感越强，同一种颜色，在亮背景下更暗，而在暗背景下则更亮</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simcont"/>
          <p:cNvPicPr>
            <a:picLocks noChangeAspect="1" noChangeArrowheads="1"/>
          </p:cNvPicPr>
          <p:nvPr/>
        </p:nvPicPr>
        <p:blipFill>
          <a:blip r:embed="rId2" cstate="print"/>
          <a:srcRect/>
          <a:stretch>
            <a:fillRect/>
          </a:stretch>
        </p:blipFill>
        <p:spPr bwMode="auto">
          <a:xfrm>
            <a:off x="1170384" y="2801168"/>
            <a:ext cx="6858000" cy="1131888"/>
          </a:xfrm>
          <a:prstGeom prst="rect">
            <a:avLst/>
          </a:prstGeom>
          <a:solidFill>
            <a:schemeClr val="tx2"/>
          </a:solidFill>
        </p:spPr>
      </p:pic>
      <p:pic>
        <p:nvPicPr>
          <p:cNvPr id="6" name="Picture 3" descr="simcontr"/>
          <p:cNvPicPr>
            <a:picLocks noChangeAspect="1" noChangeArrowheads="1"/>
          </p:cNvPicPr>
          <p:nvPr/>
        </p:nvPicPr>
        <p:blipFill>
          <a:blip r:embed="rId3" cstate="print"/>
          <a:srcRect/>
          <a:stretch>
            <a:fillRect/>
          </a:stretch>
        </p:blipFill>
        <p:spPr bwMode="auto">
          <a:xfrm>
            <a:off x="1453852" y="4365104"/>
            <a:ext cx="6286500" cy="17827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同时性颜色对比举例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p:cNvPicPr>
            <a:picLocks noChangeAspect="1" noChangeArrowheads="1"/>
          </p:cNvPicPr>
          <p:nvPr/>
        </p:nvPicPr>
        <p:blipFill>
          <a:blip r:embed="rId2" cstate="print"/>
          <a:srcRect/>
          <a:stretch>
            <a:fillRect/>
          </a:stretch>
        </p:blipFill>
        <p:spPr bwMode="auto">
          <a:xfrm>
            <a:off x="1331913" y="1190625"/>
            <a:ext cx="6134100" cy="2686050"/>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1331913" y="3927475"/>
            <a:ext cx="6121400" cy="2760663"/>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同时性颜色对比举例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闪烁的网格"/>
          <p:cNvPicPr>
            <a:picLocks noChangeAspect="1" noChangeArrowheads="1"/>
          </p:cNvPicPr>
          <p:nvPr/>
        </p:nvPicPr>
        <p:blipFill>
          <a:blip r:embed="rId2" cstate="print"/>
          <a:srcRect/>
          <a:stretch>
            <a:fillRect/>
          </a:stretch>
        </p:blipFill>
        <p:spPr bwMode="auto">
          <a:xfrm>
            <a:off x="1115616" y="980728"/>
            <a:ext cx="6984776" cy="5367049"/>
          </a:xfrm>
          <a:prstGeom prst="rect">
            <a:avLst/>
          </a:prstGeom>
          <a:noFill/>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899592" y="1371600"/>
            <a:ext cx="7787208" cy="4700588"/>
          </a:xfrm>
        </p:spPr>
        <p:txBody>
          <a:bodyPr/>
          <a:lstStyle/>
          <a:p>
            <a:r>
              <a:rPr lang="zh-CN" altLang="en-US" sz="2800" dirty="0" smtClean="0"/>
              <a:t>对比灵敏度：人眼所能分辨出的亮度差别所需要的最小亮度差值与目标物体的亮度成正比，为一常数，称为对比灵敏度，也称为</a:t>
            </a:r>
            <a:r>
              <a:rPr lang="en-US" altLang="zh-CN" sz="2800" dirty="0" smtClean="0"/>
              <a:t>Weber</a:t>
            </a:r>
            <a:r>
              <a:rPr lang="zh-CN" altLang="en-US" sz="2800" dirty="0" smtClean="0"/>
              <a:t>比，当亮度很强和很弱时，该比值不再保持为常数</a:t>
            </a:r>
          </a:p>
          <a:p>
            <a:r>
              <a:rPr lang="zh-CN" altLang="en-US" sz="2800" dirty="0" smtClean="0"/>
              <a:t>视觉分辨率：对于空间和时间上两个相邻的视觉信号，人们分辨出二者存在的能力。</a:t>
            </a:r>
            <a:endParaRPr lang="en-US" altLang="zh-CN" sz="2800" dirty="0" smtClean="0"/>
          </a:p>
          <a:p>
            <a:pPr lvl="1"/>
            <a:r>
              <a:rPr lang="zh-CN" altLang="en-US" sz="2400" dirty="0" smtClean="0"/>
              <a:t>例如对红紫能分辨出</a:t>
            </a:r>
            <a:r>
              <a:rPr lang="en-US" altLang="zh-CN" sz="2400" dirty="0" smtClean="0"/>
              <a:t>23</a:t>
            </a:r>
            <a:r>
              <a:rPr lang="zh-CN" altLang="en-US" sz="2400" dirty="0" smtClean="0"/>
              <a:t>种饱和度，而对黄色只能分辨出</a:t>
            </a:r>
            <a:r>
              <a:rPr lang="en-US" altLang="zh-CN" sz="2400" dirty="0" smtClean="0"/>
              <a:t>16</a:t>
            </a:r>
            <a:r>
              <a:rPr lang="zh-CN" altLang="en-US" sz="2400" dirty="0" smtClean="0"/>
              <a:t>种</a:t>
            </a:r>
            <a:endParaRPr lang="en-US" altLang="zh-CN" sz="2400" dirty="0" smtClean="0"/>
          </a:p>
          <a:p>
            <a:pPr lvl="1"/>
            <a:r>
              <a:rPr lang="zh-CN" altLang="en-US" sz="2400" dirty="0" smtClean="0"/>
              <a:t>人眼对亮度细节的分辨率高于对彩色细节的分辨率</a:t>
            </a:r>
            <a:endParaRPr lang="en-US" altLang="zh-CN" sz="2400" dirty="0" smtClean="0"/>
          </a:p>
          <a:p>
            <a:pPr lvl="1"/>
            <a:r>
              <a:rPr lang="zh-CN" altLang="en-US" sz="2400" dirty="0" smtClean="0"/>
              <a:t>物体运动速度增加时，分辨率会下降</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827584" y="1196752"/>
            <a:ext cx="7992888" cy="864096"/>
          </a:xfrm>
        </p:spPr>
        <p:txBody>
          <a:bodyPr/>
          <a:lstStyle/>
          <a:p>
            <a:r>
              <a:rPr lang="zh-CN" altLang="en-US" sz="2400" dirty="0" smtClean="0"/>
              <a:t>视觉暂留特性：人眼对亮度的感觉不会随着光刺激的消失而立即消失，而是按近似的指数规律逐渐减少</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1043608" y="4077072"/>
            <a:ext cx="7620000" cy="187220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b="1" i="0" u="none" strike="noStrike" kern="0" cap="none" spc="0" normalizeH="0" baseline="0" noProof="0" dirty="0" smtClean="0">
                <a:ln>
                  <a:noFill/>
                </a:ln>
                <a:solidFill>
                  <a:schemeClr val="tx1"/>
                </a:solidFill>
                <a:effectLst/>
                <a:uLnTx/>
                <a:uFillTx/>
                <a:latin typeface="+mn-lt"/>
                <a:ea typeface="+mn-ea"/>
                <a:cs typeface="+mn-cs"/>
              </a:rPr>
              <a:t>马赫带效应：观察一条由均匀黑的区域和均匀白的区域形成的边界时，人眼感觉到的是在亮度变化部位附近的暗区和亮区中分别存在一条更黑和更亮的条带</a:t>
            </a:r>
            <a:endParaRPr kumimoji="0" lang="en-US" altLang="zh-CN" b="1"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itchFamily="2" charset="2"/>
              <a:buChar char="§"/>
              <a:tabLst/>
              <a:defRPr/>
            </a:pPr>
            <a:r>
              <a:rPr lang="zh-CN" altLang="en-US" sz="2000" b="0" kern="0" dirty="0" smtClean="0">
                <a:latin typeface="+mn-lt"/>
                <a:ea typeface="+mn-ea"/>
              </a:rPr>
              <a:t>马赫带不是由于刺激能量的分布，而是由于神经网络对视觉信息进行加工的结果</a:t>
            </a:r>
            <a:endParaRPr kumimoji="0" lang="zh-CN" altLang="en-US" sz="2800" b="1" i="0" u="none" strike="noStrike" kern="0" cap="none" spc="0" normalizeH="0" baseline="0" noProof="0" dirty="0" smtClean="0">
              <a:ln>
                <a:noFill/>
              </a:ln>
              <a:solidFill>
                <a:schemeClr val="tx1"/>
              </a:solidFill>
              <a:effectLst/>
              <a:uLnTx/>
              <a:uFillTx/>
              <a:latin typeface="+mn-lt"/>
              <a:ea typeface="+mn-ea"/>
              <a:cs typeface="+mn-cs"/>
            </a:endParaRPr>
          </a:p>
        </p:txBody>
      </p:sp>
      <p:pic>
        <p:nvPicPr>
          <p:cNvPr id="6" name="Picture 5" descr="Eyes.gif (16684 bytes)"/>
          <p:cNvPicPr>
            <a:picLocks noChangeAspect="1" noChangeArrowheads="1" noCrop="1"/>
          </p:cNvPicPr>
          <p:nvPr/>
        </p:nvPicPr>
        <p:blipFill>
          <a:blip r:embed="rId2" cstate="print"/>
          <a:srcRect/>
          <a:stretch>
            <a:fillRect/>
          </a:stretch>
        </p:blipFill>
        <p:spPr bwMode="auto">
          <a:xfrm>
            <a:off x="7731696" y="2254374"/>
            <a:ext cx="1371600" cy="1338263"/>
          </a:xfrm>
          <a:prstGeom prst="rect">
            <a:avLst/>
          </a:prstGeom>
          <a:noFill/>
          <a:ln w="9525">
            <a:noFill/>
            <a:miter lim="800000"/>
            <a:headEnd/>
            <a:tailEnd/>
          </a:ln>
        </p:spPr>
      </p:pic>
      <p:pic>
        <p:nvPicPr>
          <p:cNvPr id="7" name="Picture 7" descr="imsicap_0001.gif (6860 bytes)"/>
          <p:cNvPicPr>
            <a:picLocks noChangeAspect="1" noChangeArrowheads="1"/>
          </p:cNvPicPr>
          <p:nvPr/>
        </p:nvPicPr>
        <p:blipFill>
          <a:blip r:embed="rId3" cstate="print"/>
          <a:srcRect t="19673"/>
          <a:stretch>
            <a:fillRect/>
          </a:stretch>
        </p:blipFill>
        <p:spPr bwMode="auto">
          <a:xfrm>
            <a:off x="1461071" y="2348037"/>
            <a:ext cx="1371600" cy="1296987"/>
          </a:xfrm>
          <a:prstGeom prst="rect">
            <a:avLst/>
          </a:prstGeom>
          <a:noFill/>
          <a:ln w="9525">
            <a:noFill/>
            <a:miter lim="800000"/>
            <a:headEnd/>
            <a:tailEnd/>
          </a:ln>
        </p:spPr>
      </p:pic>
      <p:pic>
        <p:nvPicPr>
          <p:cNvPr id="8" name="Picture 9" descr="imsicap_0000.gif (6945 bytes)"/>
          <p:cNvPicPr>
            <a:picLocks noChangeAspect="1" noChangeArrowheads="1"/>
          </p:cNvPicPr>
          <p:nvPr/>
        </p:nvPicPr>
        <p:blipFill>
          <a:blip r:embed="rId4" cstate="print"/>
          <a:srcRect t="19672"/>
          <a:stretch>
            <a:fillRect/>
          </a:stretch>
        </p:blipFill>
        <p:spPr bwMode="auto">
          <a:xfrm>
            <a:off x="35496" y="2348037"/>
            <a:ext cx="1371600" cy="1296987"/>
          </a:xfrm>
          <a:prstGeom prst="rect">
            <a:avLst/>
          </a:prstGeom>
          <a:noFill/>
          <a:ln w="9525">
            <a:noFill/>
            <a:miter lim="800000"/>
            <a:headEnd/>
            <a:tailEnd/>
          </a:ln>
        </p:spPr>
      </p:pic>
      <p:pic>
        <p:nvPicPr>
          <p:cNvPr id="9" name="Picture 11" descr="imsicap_0002.gif (6933 bytes)"/>
          <p:cNvPicPr>
            <a:picLocks noChangeAspect="1" noChangeArrowheads="1"/>
          </p:cNvPicPr>
          <p:nvPr/>
        </p:nvPicPr>
        <p:blipFill>
          <a:blip r:embed="rId5" cstate="print"/>
          <a:srcRect t="19672"/>
          <a:stretch>
            <a:fillRect/>
          </a:stretch>
        </p:blipFill>
        <p:spPr bwMode="auto">
          <a:xfrm>
            <a:off x="2854896" y="2348037"/>
            <a:ext cx="1371600" cy="1296987"/>
          </a:xfrm>
          <a:prstGeom prst="rect">
            <a:avLst/>
          </a:prstGeom>
          <a:noFill/>
          <a:ln w="9525">
            <a:noFill/>
            <a:miter lim="800000"/>
            <a:headEnd/>
            <a:tailEnd/>
          </a:ln>
        </p:spPr>
      </p:pic>
      <p:pic>
        <p:nvPicPr>
          <p:cNvPr id="10" name="Picture 13" descr="imsicap_0003.gif (6849 bytes)"/>
          <p:cNvPicPr>
            <a:picLocks noChangeAspect="1" noChangeArrowheads="1"/>
          </p:cNvPicPr>
          <p:nvPr/>
        </p:nvPicPr>
        <p:blipFill>
          <a:blip r:embed="rId6" cstate="print"/>
          <a:srcRect t="19672"/>
          <a:stretch>
            <a:fillRect/>
          </a:stretch>
        </p:blipFill>
        <p:spPr bwMode="auto">
          <a:xfrm>
            <a:off x="4302696" y="2348037"/>
            <a:ext cx="1371600" cy="1296987"/>
          </a:xfrm>
          <a:prstGeom prst="rect">
            <a:avLst/>
          </a:prstGeom>
          <a:noFill/>
          <a:ln w="9525">
            <a:noFill/>
            <a:miter lim="800000"/>
            <a:headEnd/>
            <a:tailEnd/>
          </a:ln>
        </p:spPr>
      </p:pic>
      <p:pic>
        <p:nvPicPr>
          <p:cNvPr id="11" name="Picture 15" descr="imsicap_0004.gif (6930 bytes)"/>
          <p:cNvPicPr>
            <a:picLocks noChangeAspect="1" noChangeArrowheads="1"/>
          </p:cNvPicPr>
          <p:nvPr/>
        </p:nvPicPr>
        <p:blipFill>
          <a:blip r:embed="rId7" cstate="print"/>
          <a:srcRect t="19672"/>
          <a:stretch>
            <a:fillRect/>
          </a:stretch>
        </p:blipFill>
        <p:spPr bwMode="auto">
          <a:xfrm>
            <a:off x="5674296" y="2348037"/>
            <a:ext cx="1371600" cy="1296987"/>
          </a:xfrm>
          <a:prstGeom prst="rect">
            <a:avLst/>
          </a:prstGeom>
          <a:noFill/>
          <a:ln w="9525">
            <a:noFill/>
            <a:miter lim="800000"/>
            <a:headEnd/>
            <a:tailEnd/>
          </a:ln>
        </p:spPr>
      </p:pic>
      <p:sp>
        <p:nvSpPr>
          <p:cNvPr id="12" name="AutoShape 16"/>
          <p:cNvSpPr>
            <a:spLocks noChangeArrowheads="1"/>
          </p:cNvSpPr>
          <p:nvPr/>
        </p:nvSpPr>
        <p:spPr bwMode="black">
          <a:xfrm>
            <a:off x="7122096" y="2711574"/>
            <a:ext cx="457200" cy="381000"/>
          </a:xfrm>
          <a:prstGeom prst="rightArrow">
            <a:avLst>
              <a:gd name="adj1" fmla="val 50000"/>
              <a:gd name="adj2" fmla="val 30000"/>
            </a:avLst>
          </a:prstGeom>
          <a:noFill/>
          <a:ln w="9525" algn="ctr">
            <a:solidFill>
              <a:schemeClr val="hlink"/>
            </a:solidFill>
            <a:miter lim="800000"/>
            <a:headEnd/>
            <a:tailEnd/>
          </a:ln>
        </p:spPr>
        <p:txBody>
          <a:bodyPr lIns="0" tIns="0" rIns="0" bIns="0" anchor="ctr">
            <a:spAutoFit/>
          </a:bodyPr>
          <a:lstStyle/>
          <a:p>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马赫带效应举例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p:cNvPicPr>
            <a:picLocks noGrp="1" noChangeAspect="1" noChangeArrowheads="1"/>
          </p:cNvPicPr>
          <p:nvPr>
            <p:ph idx="1"/>
          </p:nvPr>
        </p:nvPicPr>
        <p:blipFill>
          <a:blip r:embed="rId2" cstate="print"/>
          <a:srcRect/>
          <a:stretch>
            <a:fillRect/>
          </a:stretch>
        </p:blipFill>
        <p:spPr bwMode="auto">
          <a:xfrm>
            <a:off x="1691680" y="908720"/>
            <a:ext cx="5832648" cy="4692817"/>
          </a:xfrm>
          <a:prstGeom prst="rect">
            <a:avLst/>
          </a:prstGeom>
          <a:noFill/>
          <a:ln w="9525">
            <a:noFill/>
            <a:miter lim="800000"/>
            <a:headEnd/>
            <a:tailEnd/>
          </a:ln>
          <a:effectLst/>
        </p:spPr>
      </p:pic>
      <p:sp>
        <p:nvSpPr>
          <p:cNvPr id="6" name="TextBox 5"/>
          <p:cNvSpPr txBox="1"/>
          <p:nvPr/>
        </p:nvSpPr>
        <p:spPr>
          <a:xfrm>
            <a:off x="395536" y="5601434"/>
            <a:ext cx="8496944" cy="707886"/>
          </a:xfrm>
          <a:prstGeom prst="rect">
            <a:avLst/>
          </a:prstGeom>
          <a:noFill/>
        </p:spPr>
        <p:txBody>
          <a:bodyPr wrap="square" rtlCol="0">
            <a:spAutoFit/>
          </a:bodyPr>
          <a:lstStyle/>
          <a:p>
            <a:r>
              <a:rPr kumimoji="1" lang="zh-CN" altLang="en-US" sz="2000" b="0" dirty="0" smtClean="0">
                <a:ea typeface="华文中宋" pitchFamily="2" charset="-122"/>
              </a:rPr>
              <a:t>这种在图形轮廓部分发生的主观明度对比加强的现象，称为边缘对比效应。边缘对比效应总是发生在亮度变化最大的边界区域</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点光源与面光源</a:t>
            </a:r>
            <a:endParaRPr lang="zh-CN" altLang="en-US" dirty="0"/>
          </a:p>
        </p:txBody>
      </p:sp>
      <p:sp>
        <p:nvSpPr>
          <p:cNvPr id="3" name="内容占位符 2"/>
          <p:cNvSpPr>
            <a:spLocks noGrp="1"/>
          </p:cNvSpPr>
          <p:nvPr>
            <p:ph idx="1"/>
          </p:nvPr>
        </p:nvSpPr>
        <p:spPr>
          <a:xfrm>
            <a:off x="539552" y="1124744"/>
            <a:ext cx="8280920" cy="4947444"/>
          </a:xfrm>
        </p:spPr>
        <p:txBody>
          <a:bodyPr/>
          <a:lstStyle/>
          <a:p>
            <a:r>
              <a:rPr lang="zh-CN" altLang="en-US" sz="2800" dirty="0" smtClean="0"/>
              <a:t>点光源：当光源的线度足够小，或距离观察者足够远，以至于眼睛无法分辨其形状时，可称为点光源</a:t>
            </a:r>
            <a:endParaRPr lang="en-US" altLang="zh-CN" sz="2800" dirty="0" smtClean="0"/>
          </a:p>
          <a:p>
            <a:r>
              <a:rPr lang="zh-CN" altLang="en-US" sz="2800" dirty="0" smtClean="0"/>
              <a:t>面光源（扩展光源）：实际中的光源总有一定发光面积</a:t>
            </a:r>
            <a:endParaRPr lang="en-US" altLang="zh-CN" sz="2800" dirty="0" smtClean="0"/>
          </a:p>
          <a:p>
            <a:r>
              <a:rPr lang="zh-CN" altLang="en-US" sz="2800" dirty="0" smtClean="0"/>
              <a:t>立体角：是从一点（称为立体角的顶点）出发通过一条闭合曲线上所有点的射线围成的空间部分，所以立体角表示由顶点看闭合曲线时的视角</a:t>
            </a:r>
            <a:endParaRPr lang="en-US" altLang="zh-CN" sz="2800" dirty="0" smtClean="0"/>
          </a:p>
          <a:p>
            <a:pPr lvl="1"/>
            <a:r>
              <a:rPr lang="zh-CN" altLang="en-US" sz="2400" dirty="0" smtClean="0"/>
              <a:t>度量：取一立体角在以其顶点为球心所作的球面上截出部分的面积与球面半径的平方之比作为对该立体角的度量。</a:t>
            </a:r>
            <a:endParaRPr lang="en-US" altLang="zh-CN" sz="2400" dirty="0" smtClean="0"/>
          </a:p>
          <a:p>
            <a:pPr lvl="1"/>
            <a:r>
              <a:rPr lang="zh-CN" altLang="en-US" sz="2400" dirty="0" smtClean="0"/>
              <a:t>单位：球面度，记为</a:t>
            </a:r>
            <a:r>
              <a:rPr lang="en-US" altLang="zh-CN" sz="2400" dirty="0" err="1" smtClean="0"/>
              <a:t>sr</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1066800" y="1052736"/>
            <a:ext cx="7620000" cy="2705472"/>
          </a:xfrm>
        </p:spPr>
        <p:txBody>
          <a:bodyPr/>
          <a:lstStyle/>
          <a:p>
            <a:r>
              <a:rPr lang="zh-CN" altLang="en-US" sz="2800" dirty="0" smtClean="0"/>
              <a:t>视觉惰性</a:t>
            </a:r>
            <a:r>
              <a:rPr lang="en-US" altLang="zh-CN" sz="2800" dirty="0" smtClean="0"/>
              <a:t>:</a:t>
            </a:r>
            <a:r>
              <a:rPr lang="zh-CN" altLang="en-US" sz="2800" dirty="0" smtClean="0"/>
              <a:t>人眼对亮度的突变并不是马上就能够适应，而是需要一定的过渡时间，人眼这种对亮度改变进行跟踪的滞后性质称为视觉惰性</a:t>
            </a:r>
            <a:endParaRPr lang="en-US" altLang="zh-CN" sz="2800" dirty="0" smtClean="0"/>
          </a:p>
          <a:p>
            <a:r>
              <a:rPr lang="zh-CN" altLang="en-US" sz="2800" dirty="0" smtClean="0"/>
              <a:t>错觉</a:t>
            </a:r>
            <a:r>
              <a:rPr lang="en-US" altLang="zh-CN" sz="2800" dirty="0" smtClean="0"/>
              <a:t>:</a:t>
            </a:r>
            <a:r>
              <a:rPr lang="zh-CN" altLang="en-US" sz="2800" dirty="0" smtClean="0"/>
              <a:t>人眼充填上了不存在的信息或者错误地感知物体的几何特点</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44"/>
          <p:cNvGrpSpPr>
            <a:grpSpLocks/>
          </p:cNvGrpSpPr>
          <p:nvPr/>
        </p:nvGrpSpPr>
        <p:grpSpPr bwMode="auto">
          <a:xfrm>
            <a:off x="2483768" y="4140299"/>
            <a:ext cx="4333875" cy="1304925"/>
            <a:chOff x="113" y="754"/>
            <a:chExt cx="2730" cy="822"/>
          </a:xfrm>
        </p:grpSpPr>
        <p:sp>
          <p:nvSpPr>
            <p:cNvPr id="6" name="Line 5"/>
            <p:cNvSpPr>
              <a:spLocks noChangeShapeType="1"/>
            </p:cNvSpPr>
            <p:nvPr/>
          </p:nvSpPr>
          <p:spPr bwMode="auto">
            <a:xfrm flipV="1">
              <a:off x="2699" y="754"/>
              <a:ext cx="144" cy="188"/>
            </a:xfrm>
            <a:prstGeom prst="line">
              <a:avLst/>
            </a:prstGeom>
            <a:noFill/>
            <a:ln w="9525">
              <a:solidFill>
                <a:schemeClr val="tx1"/>
              </a:solidFill>
              <a:round/>
              <a:headEnd/>
              <a:tailEnd/>
            </a:ln>
          </p:spPr>
          <p:txBody>
            <a:bodyPr/>
            <a:lstStyle/>
            <a:p>
              <a:endParaRPr lang="zh-CN" altLang="en-US"/>
            </a:p>
          </p:txBody>
        </p:sp>
        <p:sp>
          <p:nvSpPr>
            <p:cNvPr id="7" name="Line 6"/>
            <p:cNvSpPr>
              <a:spLocks noChangeShapeType="1"/>
            </p:cNvSpPr>
            <p:nvPr/>
          </p:nvSpPr>
          <p:spPr bwMode="auto">
            <a:xfrm flipH="1">
              <a:off x="113" y="936"/>
              <a:ext cx="144" cy="187"/>
            </a:xfrm>
            <a:prstGeom prst="line">
              <a:avLst/>
            </a:prstGeom>
            <a:noFill/>
            <a:ln w="9525">
              <a:solidFill>
                <a:schemeClr val="tx1"/>
              </a:solidFill>
              <a:round/>
              <a:headEnd/>
              <a:tailEnd/>
            </a:ln>
          </p:spPr>
          <p:txBody>
            <a:bodyPr/>
            <a:lstStyle/>
            <a:p>
              <a:endParaRPr lang="zh-CN" altLang="en-US"/>
            </a:p>
          </p:txBody>
        </p:sp>
        <p:sp>
          <p:nvSpPr>
            <p:cNvPr id="8" name="Line 7"/>
            <p:cNvSpPr>
              <a:spLocks noChangeShapeType="1"/>
            </p:cNvSpPr>
            <p:nvPr/>
          </p:nvSpPr>
          <p:spPr bwMode="auto">
            <a:xfrm flipH="1" flipV="1">
              <a:off x="113" y="754"/>
              <a:ext cx="144" cy="188"/>
            </a:xfrm>
            <a:prstGeom prst="line">
              <a:avLst/>
            </a:prstGeom>
            <a:noFill/>
            <a:ln w="9525">
              <a:solidFill>
                <a:schemeClr val="tx1"/>
              </a:solidFill>
              <a:round/>
              <a:headEnd/>
              <a:tailEnd/>
            </a:ln>
          </p:spPr>
          <p:txBody>
            <a:bodyPr/>
            <a:lstStyle/>
            <a:p>
              <a:endParaRPr lang="zh-CN" altLang="en-US"/>
            </a:p>
          </p:txBody>
        </p:sp>
        <p:sp>
          <p:nvSpPr>
            <p:cNvPr id="9" name="Line 8"/>
            <p:cNvSpPr>
              <a:spLocks noChangeShapeType="1"/>
            </p:cNvSpPr>
            <p:nvPr/>
          </p:nvSpPr>
          <p:spPr bwMode="auto">
            <a:xfrm flipH="1" flipV="1">
              <a:off x="2699" y="936"/>
              <a:ext cx="144" cy="187"/>
            </a:xfrm>
            <a:prstGeom prst="line">
              <a:avLst/>
            </a:prstGeom>
            <a:noFill/>
            <a:ln w="9525">
              <a:solidFill>
                <a:schemeClr val="tx1"/>
              </a:solidFill>
              <a:round/>
              <a:headEnd/>
              <a:tailEnd/>
            </a:ln>
          </p:spPr>
          <p:txBody>
            <a:bodyPr/>
            <a:lstStyle/>
            <a:p>
              <a:endParaRPr lang="zh-CN" altLang="en-US"/>
            </a:p>
          </p:txBody>
        </p:sp>
        <p:sp>
          <p:nvSpPr>
            <p:cNvPr id="10" name="Line 9"/>
            <p:cNvSpPr>
              <a:spLocks noChangeShapeType="1"/>
            </p:cNvSpPr>
            <p:nvPr/>
          </p:nvSpPr>
          <p:spPr bwMode="auto">
            <a:xfrm flipH="1" flipV="1">
              <a:off x="204" y="1389"/>
              <a:ext cx="144" cy="187"/>
            </a:xfrm>
            <a:prstGeom prst="line">
              <a:avLst/>
            </a:prstGeom>
            <a:noFill/>
            <a:ln w="9525">
              <a:solidFill>
                <a:schemeClr val="tx1"/>
              </a:solidFill>
              <a:round/>
              <a:headEnd/>
              <a:tailEnd/>
            </a:ln>
          </p:spPr>
          <p:txBody>
            <a:bodyPr/>
            <a:lstStyle/>
            <a:p>
              <a:endParaRPr lang="zh-CN" altLang="en-US"/>
            </a:p>
          </p:txBody>
        </p:sp>
        <p:sp>
          <p:nvSpPr>
            <p:cNvPr id="11" name="Line 10"/>
            <p:cNvSpPr>
              <a:spLocks noChangeShapeType="1"/>
            </p:cNvSpPr>
            <p:nvPr/>
          </p:nvSpPr>
          <p:spPr bwMode="auto">
            <a:xfrm flipH="1" flipV="1">
              <a:off x="2518" y="1207"/>
              <a:ext cx="144" cy="188"/>
            </a:xfrm>
            <a:prstGeom prst="line">
              <a:avLst/>
            </a:prstGeom>
            <a:noFill/>
            <a:ln w="9525">
              <a:solidFill>
                <a:schemeClr val="tx1"/>
              </a:solidFill>
              <a:round/>
              <a:headEnd/>
              <a:tailEnd/>
            </a:ln>
          </p:spPr>
          <p:txBody>
            <a:bodyPr/>
            <a:lstStyle/>
            <a:p>
              <a:endParaRPr lang="zh-CN" altLang="en-US"/>
            </a:p>
          </p:txBody>
        </p:sp>
        <p:sp>
          <p:nvSpPr>
            <p:cNvPr id="12" name="Line 11"/>
            <p:cNvSpPr>
              <a:spLocks noChangeShapeType="1"/>
            </p:cNvSpPr>
            <p:nvPr/>
          </p:nvSpPr>
          <p:spPr bwMode="auto">
            <a:xfrm flipV="1">
              <a:off x="2518" y="1389"/>
              <a:ext cx="144" cy="187"/>
            </a:xfrm>
            <a:prstGeom prst="line">
              <a:avLst/>
            </a:prstGeom>
            <a:noFill/>
            <a:ln w="9525">
              <a:solidFill>
                <a:schemeClr val="tx1"/>
              </a:solidFill>
              <a:round/>
              <a:headEnd/>
              <a:tailEnd/>
            </a:ln>
          </p:spPr>
          <p:txBody>
            <a:bodyPr/>
            <a:lstStyle/>
            <a:p>
              <a:endParaRPr lang="zh-CN" altLang="en-US"/>
            </a:p>
          </p:txBody>
        </p:sp>
        <p:sp>
          <p:nvSpPr>
            <p:cNvPr id="13" name="Line 12"/>
            <p:cNvSpPr>
              <a:spLocks noChangeShapeType="1"/>
            </p:cNvSpPr>
            <p:nvPr/>
          </p:nvSpPr>
          <p:spPr bwMode="auto">
            <a:xfrm flipV="1">
              <a:off x="204" y="1207"/>
              <a:ext cx="144" cy="188"/>
            </a:xfrm>
            <a:prstGeom prst="line">
              <a:avLst/>
            </a:prstGeom>
            <a:noFill/>
            <a:ln w="9525">
              <a:solidFill>
                <a:schemeClr val="tx1"/>
              </a:solidFill>
              <a:round/>
              <a:headEnd/>
              <a:tailEnd/>
            </a:ln>
          </p:spPr>
          <p:txBody>
            <a:bodyPr/>
            <a:lstStyle/>
            <a:p>
              <a:endParaRPr lang="zh-CN" altLang="en-US"/>
            </a:p>
          </p:txBody>
        </p:sp>
        <p:sp>
          <p:nvSpPr>
            <p:cNvPr id="14" name="Line 13"/>
            <p:cNvSpPr>
              <a:spLocks noChangeShapeType="1"/>
            </p:cNvSpPr>
            <p:nvPr/>
          </p:nvSpPr>
          <p:spPr bwMode="auto">
            <a:xfrm>
              <a:off x="204" y="1389"/>
              <a:ext cx="2450" cy="0"/>
            </a:xfrm>
            <a:prstGeom prst="line">
              <a:avLst/>
            </a:prstGeom>
            <a:noFill/>
            <a:ln w="9525">
              <a:solidFill>
                <a:schemeClr val="tx1"/>
              </a:solidFill>
              <a:round/>
              <a:headEnd/>
              <a:tailEnd/>
            </a:ln>
            <a:effectLst/>
          </p:spPr>
          <p:txBody>
            <a:bodyPr/>
            <a:lstStyle/>
            <a:p>
              <a:endParaRPr lang="zh-CN" altLang="en-US"/>
            </a:p>
          </p:txBody>
        </p:sp>
        <p:sp>
          <p:nvSpPr>
            <p:cNvPr id="15" name="Line 14"/>
            <p:cNvSpPr>
              <a:spLocks noChangeShapeType="1"/>
            </p:cNvSpPr>
            <p:nvPr/>
          </p:nvSpPr>
          <p:spPr bwMode="auto">
            <a:xfrm>
              <a:off x="249" y="936"/>
              <a:ext cx="2450" cy="0"/>
            </a:xfrm>
            <a:prstGeom prst="line">
              <a:avLst/>
            </a:prstGeom>
            <a:noFill/>
            <a:ln w="9525">
              <a:solidFill>
                <a:schemeClr val="tx1"/>
              </a:solidFill>
              <a:round/>
              <a:headEnd/>
              <a:tailEn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视觉错觉举例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descr="圆"/>
          <p:cNvPicPr>
            <a:picLocks noChangeAspect="1" noChangeArrowheads="1"/>
          </p:cNvPicPr>
          <p:nvPr/>
        </p:nvPicPr>
        <p:blipFill>
          <a:blip r:embed="rId3" cstate="print"/>
          <a:srcRect/>
          <a:stretch>
            <a:fillRect/>
          </a:stretch>
        </p:blipFill>
        <p:spPr bwMode="auto">
          <a:xfrm>
            <a:off x="1259633" y="1244209"/>
            <a:ext cx="7056784" cy="47051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视觉错觉举例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p:cNvPicPr>
            <a:picLocks noGrp="1" noChangeAspect="1" noChangeArrowheads="1"/>
          </p:cNvPicPr>
          <p:nvPr>
            <p:ph idx="1"/>
          </p:nvPr>
        </p:nvPicPr>
        <p:blipFill>
          <a:blip r:embed="rId3" cstate="print"/>
          <a:srcRect/>
          <a:stretch>
            <a:fillRect/>
          </a:stretch>
        </p:blipFill>
        <p:spPr bwMode="auto">
          <a:xfrm>
            <a:off x="899593" y="1412776"/>
            <a:ext cx="3240360" cy="2592288"/>
          </a:xfrm>
          <a:prstGeom prst="rect">
            <a:avLst/>
          </a:prstGeom>
          <a:noFill/>
        </p:spPr>
      </p:pic>
      <p:pic>
        <p:nvPicPr>
          <p:cNvPr id="6" name="Picture 4"/>
          <p:cNvPicPr>
            <a:picLocks noChangeAspect="1" noChangeArrowheads="1"/>
          </p:cNvPicPr>
          <p:nvPr/>
        </p:nvPicPr>
        <p:blipFill>
          <a:blip r:embed="rId4" cstate="print"/>
          <a:srcRect/>
          <a:stretch>
            <a:fillRect/>
          </a:stretch>
        </p:blipFill>
        <p:spPr bwMode="auto">
          <a:xfrm>
            <a:off x="5004048" y="1340768"/>
            <a:ext cx="3456384" cy="3468618"/>
          </a:xfrm>
          <a:prstGeom prst="rect">
            <a:avLst/>
          </a:prstGeom>
          <a:noFill/>
          <a:ln w="9525">
            <a:noFill/>
            <a:miter lim="800000"/>
            <a:headEnd/>
            <a:tailEnd/>
          </a:ln>
          <a:effectLst/>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视觉错觉举例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rotsnake"/>
          <p:cNvPicPr>
            <a:picLocks noChangeAspect="1" noChangeArrowheads="1"/>
          </p:cNvPicPr>
          <p:nvPr/>
        </p:nvPicPr>
        <p:blipFill>
          <a:blip r:embed="rId3" cstate="print"/>
          <a:srcRect/>
          <a:stretch>
            <a:fillRect/>
          </a:stretch>
        </p:blipFill>
        <p:spPr bwMode="auto">
          <a:xfrm>
            <a:off x="1187450" y="1268413"/>
            <a:ext cx="6629400" cy="4972050"/>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数字图像的主要优点</a:t>
            </a:r>
            <a:endParaRPr lang="zh-CN" altLang="en-US" dirty="0"/>
          </a:p>
        </p:txBody>
      </p:sp>
      <p:sp>
        <p:nvSpPr>
          <p:cNvPr id="3" name="内容占位符 2"/>
          <p:cNvSpPr>
            <a:spLocks noGrp="1"/>
          </p:cNvSpPr>
          <p:nvPr>
            <p:ph idx="1"/>
          </p:nvPr>
        </p:nvSpPr>
        <p:spPr/>
        <p:txBody>
          <a:bodyPr/>
          <a:lstStyle/>
          <a:p>
            <a:r>
              <a:rPr lang="zh-CN" altLang="en-US" sz="2800" dirty="0" smtClean="0"/>
              <a:t>再现性好：不会因存储、传输及复制而使图像质量退化，从而能准确地再现原图像。</a:t>
            </a:r>
            <a:endParaRPr lang="en-US" altLang="zh-CN" sz="2800" dirty="0" smtClean="0"/>
          </a:p>
          <a:p>
            <a:r>
              <a:rPr lang="zh-CN" altLang="en-US" sz="2800" dirty="0" smtClean="0"/>
              <a:t>精度高：目前的技术可得到精度足够高的数字化图像。原理上，对数字图像处理的精度没有限制。 </a:t>
            </a:r>
            <a:endParaRPr lang="en-US" altLang="zh-CN" sz="2800" dirty="0" smtClean="0"/>
          </a:p>
          <a:p>
            <a:r>
              <a:rPr lang="zh-CN" altLang="en-US" sz="2800" dirty="0" smtClean="0"/>
              <a:t>灵活性大：凡可以用数字公式或逻辑表达式来表达的一切处理运算，都可以用数字处理来实现</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图像分辨率</a:t>
            </a:r>
            <a:endParaRPr lang="zh-CN" altLang="en-US" dirty="0"/>
          </a:p>
        </p:txBody>
      </p:sp>
      <p:sp>
        <p:nvSpPr>
          <p:cNvPr id="3" name="内容占位符 2"/>
          <p:cNvSpPr>
            <a:spLocks noGrp="1"/>
          </p:cNvSpPr>
          <p:nvPr>
            <p:ph idx="1"/>
          </p:nvPr>
        </p:nvSpPr>
        <p:spPr>
          <a:xfrm>
            <a:off x="755576" y="1124744"/>
            <a:ext cx="8064896" cy="4875436"/>
          </a:xfrm>
        </p:spPr>
        <p:txBody>
          <a:bodyPr/>
          <a:lstStyle/>
          <a:p>
            <a:pPr eaLnBrk="1" hangingPunct="1">
              <a:spcBef>
                <a:spcPts val="0"/>
              </a:spcBef>
            </a:pPr>
            <a:r>
              <a:rPr lang="zh-CN" altLang="en-US" sz="2800" dirty="0" smtClean="0"/>
              <a:t>屏幕分辨率</a:t>
            </a:r>
            <a:r>
              <a:rPr lang="en-US" altLang="zh-CN" sz="2800" dirty="0" smtClean="0"/>
              <a:t>(</a:t>
            </a:r>
            <a:r>
              <a:rPr lang="en-US" altLang="en-US" sz="2800" dirty="0" smtClean="0"/>
              <a:t>screen resolution</a:t>
            </a:r>
            <a:r>
              <a:rPr lang="en-US" altLang="zh-CN" sz="2800" dirty="0" smtClean="0"/>
              <a:t>)</a:t>
            </a:r>
          </a:p>
          <a:p>
            <a:pPr lvl="1" eaLnBrk="1" hangingPunct="1">
              <a:spcBef>
                <a:spcPts val="0"/>
              </a:spcBef>
            </a:pPr>
            <a:r>
              <a:rPr lang="zh-CN" altLang="en-US" sz="2400" dirty="0" smtClean="0"/>
              <a:t>衡量显示设备再现图像时所能达到的精细程度的度量方法。也称显示分辨率</a:t>
            </a:r>
          </a:p>
          <a:p>
            <a:pPr lvl="1" eaLnBrk="1" hangingPunct="1">
              <a:spcBef>
                <a:spcPts val="0"/>
              </a:spcBef>
            </a:pPr>
            <a:r>
              <a:rPr lang="zh-CN" altLang="en-US" sz="2400" dirty="0" smtClean="0"/>
              <a:t>用“水平像素数</a:t>
            </a:r>
            <a:r>
              <a:rPr lang="en-US" altLang="zh-CN" sz="2400" dirty="0" smtClean="0"/>
              <a:t>×</a:t>
            </a:r>
            <a:r>
              <a:rPr lang="zh-CN" altLang="en-US" sz="2400" dirty="0" smtClean="0"/>
              <a:t>垂直像素数”表示</a:t>
            </a:r>
          </a:p>
          <a:p>
            <a:pPr lvl="2" eaLnBrk="1" hangingPunct="1">
              <a:spcBef>
                <a:spcPts val="0"/>
              </a:spcBef>
            </a:pPr>
            <a:r>
              <a:rPr lang="zh-CN" altLang="en-US" sz="2000" dirty="0" smtClean="0"/>
              <a:t>常见的屏幕分辨率</a:t>
            </a:r>
            <a:r>
              <a:rPr lang="en-US" altLang="zh-CN" sz="2000" dirty="0" smtClean="0"/>
              <a:t>: 640×480</a:t>
            </a:r>
            <a:r>
              <a:rPr lang="zh-CN" altLang="en-US" sz="2000" dirty="0" smtClean="0"/>
              <a:t>，</a:t>
            </a:r>
            <a:r>
              <a:rPr lang="en-US" altLang="zh-CN" sz="2000" dirty="0" smtClean="0"/>
              <a:t>800×600</a:t>
            </a:r>
            <a:r>
              <a:rPr lang="zh-CN" altLang="en-US" sz="2000" dirty="0" smtClean="0"/>
              <a:t>，</a:t>
            </a:r>
            <a:r>
              <a:rPr lang="en-US" altLang="zh-CN" sz="2000" dirty="0" smtClean="0"/>
              <a:t>1024×768</a:t>
            </a:r>
            <a:r>
              <a:rPr lang="zh-CN" altLang="en-US" sz="2000" dirty="0" smtClean="0"/>
              <a:t>，</a:t>
            </a:r>
            <a:r>
              <a:rPr lang="en-US" altLang="zh-CN" sz="2000" dirty="0" smtClean="0"/>
              <a:t>1280×1024</a:t>
            </a:r>
          </a:p>
          <a:p>
            <a:pPr lvl="1" eaLnBrk="1" hangingPunct="1">
              <a:spcBef>
                <a:spcPts val="0"/>
              </a:spcBef>
            </a:pPr>
            <a:r>
              <a:rPr lang="zh-CN" altLang="en-US" sz="2400" dirty="0" smtClean="0"/>
              <a:t>传统电视屏幕的宽高比为</a:t>
            </a:r>
            <a:r>
              <a:rPr lang="en-US" altLang="zh-CN" sz="2400" dirty="0" smtClean="0"/>
              <a:t>4:3</a:t>
            </a:r>
            <a:r>
              <a:rPr lang="zh-CN" altLang="en-US" sz="2400" dirty="0" smtClean="0"/>
              <a:t>；高清晰度电视屏幕的宽高比为</a:t>
            </a:r>
            <a:r>
              <a:rPr lang="en-US" altLang="zh-CN" sz="2400" dirty="0" smtClean="0"/>
              <a:t>16∶9</a:t>
            </a:r>
          </a:p>
          <a:p>
            <a:pPr eaLnBrk="1" hangingPunct="1">
              <a:spcBef>
                <a:spcPts val="0"/>
              </a:spcBef>
            </a:pPr>
            <a:r>
              <a:rPr lang="zh-CN" altLang="en-US" sz="2800" dirty="0" smtClean="0"/>
              <a:t>图像分辨率</a:t>
            </a:r>
            <a:r>
              <a:rPr lang="en-US" altLang="zh-CN" sz="2800" dirty="0" smtClean="0"/>
              <a:t>(image resolution)</a:t>
            </a:r>
          </a:p>
          <a:p>
            <a:pPr lvl="1" eaLnBrk="1" hangingPunct="1">
              <a:spcBef>
                <a:spcPts val="0"/>
              </a:spcBef>
            </a:pPr>
            <a:r>
              <a:rPr lang="zh-CN" altLang="en-US" sz="2400" dirty="0" smtClean="0"/>
              <a:t>图像精细程度的度量方法。对同样尺寸的一幅图，如果像素数目越多，则说明图像的分辨率越高，看起来就越逼真。相反，图像显得越粗糙</a:t>
            </a:r>
          </a:p>
          <a:p>
            <a:pPr lvl="1" eaLnBrk="1" hangingPunct="1">
              <a:spcBef>
                <a:spcPts val="0"/>
              </a:spcBef>
            </a:pPr>
            <a:r>
              <a:rPr lang="zh-CN" altLang="en-US" sz="2400" dirty="0" smtClean="0"/>
              <a:t>图像分辨率也称空间分辨率</a:t>
            </a:r>
            <a:r>
              <a:rPr lang="en-US" altLang="zh-CN" sz="2400" dirty="0" smtClean="0"/>
              <a:t>(spatial resolution)</a:t>
            </a:r>
            <a:r>
              <a:rPr lang="zh-CN" altLang="en-US" sz="2400" dirty="0" smtClean="0"/>
              <a:t>和像素分辨率</a:t>
            </a:r>
            <a:r>
              <a:rPr lang="en-US" altLang="zh-CN" sz="2400" dirty="0" smtClean="0"/>
              <a:t>(pixel resolution)</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图像分辨率的表示方法</a:t>
            </a:r>
            <a:endParaRPr lang="zh-CN" altLang="en-US" dirty="0"/>
          </a:p>
        </p:txBody>
      </p:sp>
      <p:sp>
        <p:nvSpPr>
          <p:cNvPr id="3" name="内容占位符 2"/>
          <p:cNvSpPr>
            <a:spLocks noGrp="1"/>
          </p:cNvSpPr>
          <p:nvPr>
            <p:ph idx="1"/>
          </p:nvPr>
        </p:nvSpPr>
        <p:spPr>
          <a:xfrm>
            <a:off x="107504" y="980728"/>
            <a:ext cx="9036496" cy="4947444"/>
          </a:xfrm>
        </p:spPr>
        <p:txBody>
          <a:bodyPr/>
          <a:lstStyle/>
          <a:p>
            <a:pPr eaLnBrk="1" hangingPunct="1"/>
            <a:r>
              <a:rPr lang="zh-CN" altLang="en-US" sz="2800" dirty="0" smtClean="0"/>
              <a:t>在图像显示应用中的图像分辨率表示法</a:t>
            </a:r>
          </a:p>
          <a:p>
            <a:pPr lvl="1" eaLnBrk="1" hangingPunct="1"/>
            <a:r>
              <a:rPr lang="en-US" altLang="zh-CN" sz="2400" dirty="0" smtClean="0"/>
              <a:t>(1) </a:t>
            </a:r>
            <a:r>
              <a:rPr lang="zh-CN" altLang="en-US" sz="2400" dirty="0" smtClean="0"/>
              <a:t>物理尺寸：每毫米线数</a:t>
            </a:r>
            <a:r>
              <a:rPr lang="en-US" altLang="zh-CN" sz="2400" dirty="0" smtClean="0"/>
              <a:t>(</a:t>
            </a:r>
            <a:r>
              <a:rPr lang="zh-CN" altLang="en-US" sz="2400" dirty="0" smtClean="0"/>
              <a:t>或行数</a:t>
            </a:r>
            <a:r>
              <a:rPr lang="en-US" altLang="zh-CN" sz="2400" dirty="0" smtClean="0"/>
              <a:t>)</a:t>
            </a:r>
          </a:p>
          <a:p>
            <a:pPr lvl="1" eaLnBrk="1" hangingPunct="1"/>
            <a:r>
              <a:rPr lang="en-US" altLang="zh-CN" sz="2400" dirty="0" smtClean="0"/>
              <a:t>(2) </a:t>
            </a:r>
            <a:r>
              <a:rPr lang="zh-CN" altLang="en-US" sz="2400" dirty="0" smtClean="0"/>
              <a:t>行列像素：像素</a:t>
            </a:r>
            <a:r>
              <a:rPr lang="en-US" altLang="zh-CN" sz="2400" dirty="0" smtClean="0"/>
              <a:t>/</a:t>
            </a:r>
            <a:r>
              <a:rPr lang="zh-CN" altLang="en-US" sz="2400" dirty="0" smtClean="0"/>
              <a:t>行</a:t>
            </a:r>
            <a:r>
              <a:rPr lang="en-US" altLang="zh-CN" sz="2400" dirty="0" smtClean="0"/>
              <a:t>×</a:t>
            </a:r>
            <a:r>
              <a:rPr lang="zh-CN" altLang="en-US" sz="2400" dirty="0" smtClean="0"/>
              <a:t>行</a:t>
            </a:r>
            <a:r>
              <a:rPr lang="en-US" altLang="zh-CN" sz="2400" dirty="0" smtClean="0"/>
              <a:t>/</a:t>
            </a:r>
            <a:r>
              <a:rPr lang="zh-CN" altLang="en-US" sz="2400" dirty="0" smtClean="0"/>
              <a:t>幅，如</a:t>
            </a:r>
            <a:r>
              <a:rPr lang="en-US" altLang="zh-CN" sz="2400" dirty="0" smtClean="0"/>
              <a:t>640</a:t>
            </a:r>
            <a:r>
              <a:rPr lang="zh-CN" altLang="en-US" sz="2400" dirty="0" smtClean="0"/>
              <a:t>像素</a:t>
            </a:r>
            <a:r>
              <a:rPr lang="en-US" altLang="zh-CN" sz="2400" dirty="0" smtClean="0"/>
              <a:t>/</a:t>
            </a:r>
            <a:r>
              <a:rPr lang="zh-CN" altLang="en-US" sz="2400" dirty="0" smtClean="0"/>
              <a:t>行</a:t>
            </a:r>
            <a:r>
              <a:rPr lang="en-US" altLang="zh-CN" sz="2400" dirty="0" smtClean="0"/>
              <a:t>×480</a:t>
            </a:r>
            <a:r>
              <a:rPr lang="zh-CN" altLang="en-US" sz="2400" dirty="0" smtClean="0"/>
              <a:t>行</a:t>
            </a:r>
            <a:r>
              <a:rPr lang="en-US" altLang="zh-CN" sz="2400" dirty="0" smtClean="0"/>
              <a:t>/</a:t>
            </a:r>
            <a:r>
              <a:rPr lang="zh-CN" altLang="en-US" sz="2400" dirty="0" smtClean="0"/>
              <a:t>幅</a:t>
            </a:r>
          </a:p>
          <a:p>
            <a:pPr lvl="1" eaLnBrk="1" hangingPunct="1"/>
            <a:r>
              <a:rPr lang="en-US" altLang="zh-CN" sz="2400" dirty="0" smtClean="0"/>
              <a:t>(3) </a:t>
            </a:r>
            <a:r>
              <a:rPr lang="zh-CN" altLang="en-US" sz="2400" dirty="0" smtClean="0"/>
              <a:t>像素总数：如数码相机上标的</a:t>
            </a:r>
            <a:r>
              <a:rPr lang="en-US" altLang="zh-CN" sz="2400" dirty="0" smtClean="0"/>
              <a:t>500</a:t>
            </a:r>
            <a:r>
              <a:rPr lang="zh-CN" altLang="en-US" sz="2400" dirty="0" smtClean="0"/>
              <a:t>万像素</a:t>
            </a:r>
          </a:p>
          <a:p>
            <a:pPr lvl="1" eaLnBrk="1" hangingPunct="1"/>
            <a:r>
              <a:rPr lang="en-US" altLang="zh-CN" sz="2400" dirty="0" smtClean="0"/>
              <a:t>(4) </a:t>
            </a:r>
            <a:r>
              <a:rPr lang="zh-CN" altLang="en-US" sz="2400" dirty="0" smtClean="0"/>
              <a:t>单位长度上的像素：如像素每英寸</a:t>
            </a:r>
            <a:r>
              <a:rPr lang="en-US" altLang="zh-CN" sz="2400" dirty="0" smtClean="0"/>
              <a:t>(pixels per inch</a:t>
            </a:r>
            <a:r>
              <a:rPr lang="zh-CN" altLang="en-US" sz="2400" dirty="0" smtClean="0"/>
              <a:t>，</a:t>
            </a:r>
            <a:r>
              <a:rPr lang="en-US" altLang="zh-CN" sz="2400" dirty="0" smtClean="0"/>
              <a:t>PPI)</a:t>
            </a:r>
          </a:p>
          <a:p>
            <a:pPr eaLnBrk="1" hangingPunct="1"/>
            <a:r>
              <a:rPr lang="zh-CN" altLang="en-US" sz="2800" dirty="0" smtClean="0"/>
              <a:t>在图像数字化和打印应用中的图像分辨率表示法</a:t>
            </a:r>
          </a:p>
          <a:p>
            <a:pPr lvl="1" eaLnBrk="1" hangingPunct="1"/>
            <a:r>
              <a:rPr lang="zh-CN" altLang="en-US" sz="2400" dirty="0" smtClean="0"/>
              <a:t>通常用多少点每英寸</a:t>
            </a:r>
            <a:r>
              <a:rPr lang="en-US" altLang="zh-CN" sz="2400" dirty="0" smtClean="0"/>
              <a:t>(dots per inch</a:t>
            </a:r>
            <a:r>
              <a:rPr lang="zh-CN" altLang="en-US" sz="2400" dirty="0" smtClean="0"/>
              <a:t>，</a:t>
            </a:r>
            <a:r>
              <a:rPr lang="en-US" altLang="zh-CN" sz="2400" dirty="0" smtClean="0"/>
              <a:t>DPI)</a:t>
            </a:r>
            <a:r>
              <a:rPr lang="zh-CN" altLang="en-US" sz="2400" dirty="0" smtClean="0"/>
              <a:t>表示，如</a:t>
            </a:r>
            <a:r>
              <a:rPr lang="en-US" altLang="zh-CN" sz="2400" dirty="0" smtClean="0"/>
              <a:t>300 DPI</a:t>
            </a:r>
          </a:p>
          <a:p>
            <a:pPr lvl="2" eaLnBrk="1" hangingPunct="1"/>
            <a:r>
              <a:rPr lang="en-US" altLang="zh-CN" sz="2000" dirty="0" smtClean="0"/>
              <a:t>300DPI</a:t>
            </a:r>
            <a:r>
              <a:rPr lang="zh-CN" altLang="en-US" sz="2000" dirty="0" smtClean="0"/>
              <a:t>扫描一幅</a:t>
            </a:r>
            <a:r>
              <a:rPr lang="en-US" altLang="zh-CN" sz="2000" dirty="0" smtClean="0"/>
              <a:t>8’’ ×10’’</a:t>
            </a:r>
            <a:r>
              <a:rPr lang="zh-CN" altLang="en-US" sz="2000" dirty="0" smtClean="0"/>
              <a:t>的彩色图像，则有</a:t>
            </a:r>
            <a:r>
              <a:rPr lang="en-US" altLang="zh-CN" sz="2000" dirty="0" smtClean="0"/>
              <a:t>2400 ×3000</a:t>
            </a:r>
            <a:r>
              <a:rPr lang="zh-CN" altLang="en-US" sz="2000" dirty="0" smtClean="0"/>
              <a:t>的图像分辨率</a:t>
            </a:r>
            <a:endParaRPr lang="en-US" altLang="zh-CN" sz="2000" dirty="0" smtClean="0"/>
          </a:p>
          <a:p>
            <a:pPr lvl="1" eaLnBrk="1" hangingPunct="1"/>
            <a:r>
              <a:rPr lang="zh-CN" altLang="en-US" sz="2400" dirty="0" smtClean="0"/>
              <a:t>分辨率↑→图像质量↑，像素↑，存储容量↑</a:t>
            </a:r>
          </a:p>
          <a:p>
            <a:pPr eaLnBrk="1" hangingPunct="1"/>
            <a:r>
              <a:rPr lang="zh-CN" altLang="en-US" sz="2800" dirty="0" smtClean="0"/>
              <a:t>图像分辨率与屏幕分辨率的区别</a:t>
            </a:r>
          </a:p>
          <a:p>
            <a:pPr lvl="1" eaLnBrk="1" hangingPunct="1"/>
            <a:r>
              <a:rPr lang="zh-CN" altLang="en-US" sz="2400" dirty="0" smtClean="0"/>
              <a:t>图像分辨率是构成一幅图像的像素数目</a:t>
            </a:r>
            <a:endParaRPr lang="en-US" altLang="zh-CN" sz="2400" dirty="0" smtClean="0"/>
          </a:p>
          <a:p>
            <a:pPr lvl="1" eaLnBrk="1" hangingPunct="1"/>
            <a:r>
              <a:rPr lang="zh-CN" altLang="en-US" sz="2400" dirty="0" smtClean="0"/>
              <a:t>屏幕分辨率是显示图像的区域大小</a:t>
            </a:r>
            <a:endParaRPr lang="zh-CN" altLang="en-US" sz="24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颜色深度</a:t>
            </a:r>
            <a:endParaRPr lang="zh-CN" altLang="en-US" dirty="0"/>
          </a:p>
        </p:txBody>
      </p:sp>
      <p:sp>
        <p:nvSpPr>
          <p:cNvPr id="3" name="内容占位符 2"/>
          <p:cNvSpPr>
            <a:spLocks noGrp="1"/>
          </p:cNvSpPr>
          <p:nvPr>
            <p:ph idx="1"/>
          </p:nvPr>
        </p:nvSpPr>
        <p:spPr>
          <a:xfrm>
            <a:off x="395536" y="1124744"/>
            <a:ext cx="8496944" cy="4947444"/>
          </a:xfrm>
        </p:spPr>
        <p:txBody>
          <a:bodyPr/>
          <a:lstStyle/>
          <a:p>
            <a:pPr eaLnBrk="1" hangingPunct="1">
              <a:lnSpc>
                <a:spcPct val="90000"/>
              </a:lnSpc>
            </a:pPr>
            <a:r>
              <a:rPr lang="zh-CN" altLang="en-US" sz="2800" dirty="0" smtClean="0"/>
              <a:t>存储每个像素所用的位数</a:t>
            </a:r>
          </a:p>
          <a:p>
            <a:pPr lvl="1" eaLnBrk="1" hangingPunct="1">
              <a:lnSpc>
                <a:spcPct val="90000"/>
              </a:lnSpc>
            </a:pPr>
            <a:r>
              <a:rPr lang="zh-CN" altLang="en-US" sz="2400" dirty="0" smtClean="0"/>
              <a:t>例如，用</a:t>
            </a:r>
            <a:r>
              <a:rPr lang="en-US" altLang="zh-CN" sz="2400" dirty="0" smtClean="0"/>
              <a:t>R</a:t>
            </a:r>
            <a:r>
              <a:rPr lang="zh-CN" altLang="en-US" sz="2400" dirty="0" smtClean="0"/>
              <a:t>，</a:t>
            </a:r>
            <a:r>
              <a:rPr lang="en-US" altLang="zh-CN" sz="2400" dirty="0" smtClean="0"/>
              <a:t>G</a:t>
            </a:r>
            <a:r>
              <a:rPr lang="zh-CN" altLang="en-US" sz="2400" dirty="0" smtClean="0"/>
              <a:t>，</a:t>
            </a:r>
            <a:r>
              <a:rPr lang="en-US" altLang="zh-CN" sz="2400" dirty="0" smtClean="0"/>
              <a:t>B</a:t>
            </a:r>
            <a:r>
              <a:rPr lang="zh-CN" altLang="en-US" sz="2400" dirty="0" smtClean="0"/>
              <a:t>三个分量表示的彩色图像，若每个分量用</a:t>
            </a:r>
            <a:r>
              <a:rPr lang="en-US" altLang="zh-CN" sz="2400" dirty="0" smtClean="0"/>
              <a:t>8</a:t>
            </a:r>
            <a:r>
              <a:rPr lang="zh-CN" altLang="en-US" sz="2400" dirty="0" smtClean="0"/>
              <a:t>位表示，那么一个像素共用</a:t>
            </a:r>
            <a:r>
              <a:rPr lang="en-US" altLang="zh-CN" sz="2400" dirty="0" smtClean="0"/>
              <a:t>24</a:t>
            </a:r>
            <a:r>
              <a:rPr lang="zh-CN" altLang="en-US" sz="2400" dirty="0" smtClean="0"/>
              <a:t>位表示，就说像素深度为</a:t>
            </a:r>
            <a:r>
              <a:rPr lang="en-US" altLang="zh-CN" sz="2400" dirty="0" smtClean="0"/>
              <a:t>24</a:t>
            </a:r>
            <a:r>
              <a:rPr lang="zh-CN" altLang="en-US" sz="2400" dirty="0" smtClean="0"/>
              <a:t>位</a:t>
            </a:r>
          </a:p>
          <a:p>
            <a:pPr eaLnBrk="1" hangingPunct="1">
              <a:lnSpc>
                <a:spcPct val="90000"/>
              </a:lnSpc>
            </a:pPr>
            <a:r>
              <a:rPr lang="zh-CN" altLang="en-US" sz="2800" dirty="0" smtClean="0"/>
              <a:t>决定彩色图像的每个像素可能有的颜色数，或者确定灰度图像的每个像素可能有的灰度级数</a:t>
            </a:r>
          </a:p>
          <a:p>
            <a:pPr lvl="1" eaLnBrk="1" hangingPunct="1">
              <a:lnSpc>
                <a:spcPct val="90000"/>
              </a:lnSpc>
            </a:pPr>
            <a:r>
              <a:rPr lang="zh-CN" altLang="en-US" sz="2400" dirty="0" smtClean="0"/>
              <a:t>例如，像素深度为</a:t>
            </a:r>
            <a:r>
              <a:rPr lang="en-US" altLang="zh-CN" sz="2400" dirty="0" smtClean="0"/>
              <a:t>24</a:t>
            </a:r>
            <a:r>
              <a:rPr lang="zh-CN" altLang="en-US" sz="2400" dirty="0" smtClean="0"/>
              <a:t>位时，每个像素可以是</a:t>
            </a:r>
            <a:r>
              <a:rPr lang="en-US" altLang="zh-CN" sz="2400" dirty="0" smtClean="0"/>
              <a:t>2</a:t>
            </a:r>
            <a:r>
              <a:rPr lang="en-US" altLang="zh-CN" sz="2400" baseline="30000" dirty="0" smtClean="0"/>
              <a:t>24</a:t>
            </a:r>
            <a:r>
              <a:rPr lang="en-US" altLang="zh-CN" sz="2400" dirty="0" smtClean="0"/>
              <a:t>=16 777 216</a:t>
            </a:r>
            <a:r>
              <a:rPr lang="zh-CN" altLang="en-US" sz="2400" dirty="0" smtClean="0"/>
              <a:t>种颜色中的一种</a:t>
            </a:r>
          </a:p>
          <a:p>
            <a:pPr eaLnBrk="1" hangingPunct="1">
              <a:lnSpc>
                <a:spcPct val="90000"/>
              </a:lnSpc>
            </a:pPr>
            <a:r>
              <a:rPr lang="zh-CN" altLang="en-US" sz="2800" dirty="0" smtClean="0"/>
              <a:t>像素深度↑→ 表达的颜色数目↑，所占用的存储空间↑。</a:t>
            </a:r>
            <a:endParaRPr lang="en-US" altLang="zh-CN" sz="2800" dirty="0" smtClean="0"/>
          </a:p>
          <a:p>
            <a:pPr lvl="1" eaLnBrk="1" hangingPunct="1">
              <a:lnSpc>
                <a:spcPct val="90000"/>
              </a:lnSpc>
            </a:pPr>
            <a:r>
              <a:rPr lang="zh-CN" altLang="en-US" sz="2400" dirty="0" smtClean="0"/>
              <a:t>如果像素深度太浅，则影响图像的质量，图像看起来让人觉得很粗糙和很不自然</a:t>
            </a:r>
          </a:p>
          <a:p>
            <a:pPr lvl="1" eaLnBrk="1" hangingPunct="1">
              <a:lnSpc>
                <a:spcPct val="90000"/>
              </a:lnSpc>
            </a:pPr>
            <a:r>
              <a:rPr lang="zh-CN" altLang="en-US" sz="2400" dirty="0" smtClean="0"/>
              <a:t>由于受到设备和人眼分辨率的限制，不一定要追求特别多的像素深度</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阿尔法</a:t>
            </a:r>
            <a:r>
              <a:rPr lang="en-US" altLang="zh-CN" dirty="0" smtClean="0"/>
              <a:t>(α)</a:t>
            </a:r>
            <a:r>
              <a:rPr lang="zh-CN" altLang="en-US" dirty="0" smtClean="0"/>
              <a:t>通道</a:t>
            </a:r>
            <a:endParaRPr lang="zh-CN" altLang="en-US" dirty="0"/>
          </a:p>
        </p:txBody>
      </p:sp>
      <p:sp>
        <p:nvSpPr>
          <p:cNvPr id="3" name="内容占位符 2"/>
          <p:cNvSpPr>
            <a:spLocks noGrp="1"/>
          </p:cNvSpPr>
          <p:nvPr>
            <p:ph idx="1"/>
          </p:nvPr>
        </p:nvSpPr>
        <p:spPr>
          <a:xfrm>
            <a:off x="539552" y="1052736"/>
            <a:ext cx="8280920" cy="5019452"/>
          </a:xfrm>
        </p:spPr>
        <p:txBody>
          <a:bodyPr/>
          <a:lstStyle/>
          <a:p>
            <a:pPr eaLnBrk="1" hangingPunct="1"/>
            <a:r>
              <a:rPr lang="zh-CN" altLang="en-US" sz="2800" dirty="0" smtClean="0"/>
              <a:t>实际系统中，用</a:t>
            </a:r>
            <a:r>
              <a:rPr lang="en-US" altLang="zh-CN" sz="2800" dirty="0" smtClean="0"/>
              <a:t>4</a:t>
            </a:r>
            <a:r>
              <a:rPr lang="zh-CN" altLang="en-US" sz="2800" dirty="0" smtClean="0"/>
              <a:t>个字节表示颜色</a:t>
            </a:r>
            <a:endParaRPr lang="en-US" altLang="zh-CN" sz="2800" dirty="0" smtClean="0"/>
          </a:p>
          <a:p>
            <a:pPr lvl="1" eaLnBrk="1" hangingPunct="1"/>
            <a:r>
              <a:rPr lang="zh-CN" altLang="en-US" sz="2400" dirty="0" smtClean="0"/>
              <a:t>高</a:t>
            </a:r>
            <a:r>
              <a:rPr lang="en-US" altLang="zh-CN" sz="2400" dirty="0" smtClean="0"/>
              <a:t>8</a:t>
            </a:r>
            <a:r>
              <a:rPr lang="zh-CN" altLang="en-US" sz="2400" dirty="0" smtClean="0"/>
              <a:t>位为阿尔法</a:t>
            </a:r>
            <a:r>
              <a:rPr lang="en-US" altLang="zh-CN" sz="2400" dirty="0" smtClean="0"/>
              <a:t>(α)</a:t>
            </a:r>
            <a:r>
              <a:rPr lang="zh-CN" altLang="en-US" sz="2400" dirty="0" smtClean="0"/>
              <a:t>通道</a:t>
            </a:r>
            <a:endParaRPr lang="en-US" altLang="zh-CN" sz="2400" dirty="0" smtClean="0"/>
          </a:p>
          <a:p>
            <a:pPr lvl="1" eaLnBrk="1" hangingPunct="1"/>
            <a:r>
              <a:rPr lang="zh-CN" altLang="en-US" sz="2400" dirty="0" smtClean="0"/>
              <a:t>其余</a:t>
            </a:r>
            <a:r>
              <a:rPr lang="en-US" altLang="zh-CN" sz="2400" dirty="0" smtClean="0"/>
              <a:t>24</a:t>
            </a:r>
            <a:r>
              <a:rPr lang="zh-CN" altLang="en-US" sz="2400" dirty="0" smtClean="0"/>
              <a:t>位是颜色通道</a:t>
            </a:r>
          </a:p>
          <a:p>
            <a:pPr eaLnBrk="1" hangingPunct="1"/>
            <a:r>
              <a:rPr lang="zh-CN" altLang="en-US" sz="2800" dirty="0" smtClean="0"/>
              <a:t>高</a:t>
            </a:r>
            <a:r>
              <a:rPr lang="en-US" altLang="zh-CN" sz="2800" dirty="0" smtClean="0"/>
              <a:t>8</a:t>
            </a:r>
            <a:r>
              <a:rPr lang="zh-CN" altLang="en-US" sz="2800" dirty="0" smtClean="0"/>
              <a:t>位用于表示像素在对象中的透明度</a:t>
            </a:r>
          </a:p>
          <a:p>
            <a:pPr lvl="1" eaLnBrk="1" hangingPunct="1"/>
            <a:r>
              <a:rPr lang="zh-CN" altLang="en-US" sz="2400" dirty="0" smtClean="0"/>
              <a:t>像素值为</a:t>
            </a:r>
            <a:r>
              <a:rPr lang="en-US" altLang="zh-CN" sz="2400" dirty="0" smtClean="0"/>
              <a:t>(1</a:t>
            </a:r>
            <a:r>
              <a:rPr lang="zh-CN" altLang="en-US" sz="2400" dirty="0" smtClean="0"/>
              <a:t>，</a:t>
            </a:r>
            <a:r>
              <a:rPr lang="en-US" altLang="zh-CN" sz="2400" dirty="0" smtClean="0"/>
              <a:t>1</a:t>
            </a:r>
            <a:r>
              <a:rPr lang="zh-CN" altLang="en-US" sz="2400" dirty="0" smtClean="0"/>
              <a:t>，</a:t>
            </a:r>
            <a:r>
              <a:rPr lang="en-US" altLang="zh-CN" sz="2400" dirty="0" smtClean="0"/>
              <a:t>0</a:t>
            </a:r>
            <a:r>
              <a:rPr lang="zh-CN" altLang="en-US" sz="2400" dirty="0" smtClean="0"/>
              <a:t>，</a:t>
            </a:r>
            <a:r>
              <a:rPr lang="en-US" altLang="zh-CN" sz="2400" dirty="0" smtClean="0"/>
              <a:t>0)</a:t>
            </a:r>
            <a:r>
              <a:rPr lang="zh-CN" altLang="en-US" sz="2400" dirty="0" smtClean="0"/>
              <a:t>时显示红色，表示红色强度为</a:t>
            </a:r>
            <a:r>
              <a:rPr lang="en-US" altLang="zh-CN" sz="2400" dirty="0" smtClean="0"/>
              <a:t>1</a:t>
            </a:r>
          </a:p>
          <a:p>
            <a:pPr lvl="1" eaLnBrk="1" hangingPunct="1"/>
            <a:r>
              <a:rPr lang="zh-CN" altLang="en-US" sz="2400" dirty="0" smtClean="0"/>
              <a:t>像素值为</a:t>
            </a:r>
            <a:r>
              <a:rPr lang="en-US" altLang="zh-CN" sz="2400" dirty="0" smtClean="0"/>
              <a:t>(0.5</a:t>
            </a:r>
            <a:r>
              <a:rPr lang="zh-CN" altLang="en-US" sz="2400" dirty="0" smtClean="0"/>
              <a:t>，</a:t>
            </a:r>
            <a:r>
              <a:rPr lang="en-US" altLang="zh-CN" sz="2400" dirty="0" smtClean="0"/>
              <a:t>1</a:t>
            </a:r>
            <a:r>
              <a:rPr lang="zh-CN" altLang="en-US" sz="2400" dirty="0" smtClean="0"/>
              <a:t>，</a:t>
            </a:r>
            <a:r>
              <a:rPr lang="en-US" altLang="zh-CN" sz="2400" dirty="0" smtClean="0"/>
              <a:t>0</a:t>
            </a:r>
            <a:r>
              <a:rPr lang="zh-CN" altLang="en-US" sz="2400" dirty="0" smtClean="0"/>
              <a:t>，</a:t>
            </a:r>
            <a:r>
              <a:rPr lang="en-US" altLang="zh-CN" sz="2400" dirty="0" smtClean="0"/>
              <a:t>0)</a:t>
            </a:r>
            <a:r>
              <a:rPr lang="zh-CN" altLang="en-US" sz="2400" dirty="0" smtClean="0"/>
              <a:t>时，使用</a:t>
            </a:r>
            <a:r>
              <a:rPr lang="en-US" altLang="zh-CN" sz="2400" dirty="0" smtClean="0"/>
              <a:t>α</a:t>
            </a:r>
            <a:r>
              <a:rPr lang="zh-CN" altLang="en-US" sz="2400" dirty="0" smtClean="0"/>
              <a:t>通道中的预乘数</a:t>
            </a:r>
            <a:r>
              <a:rPr lang="en-US" altLang="zh-CN" sz="2400" dirty="0" smtClean="0"/>
              <a:t>0.5</a:t>
            </a:r>
            <a:r>
              <a:rPr lang="zh-CN" altLang="en-US" sz="2400" dirty="0" smtClean="0"/>
              <a:t>与</a:t>
            </a:r>
            <a:r>
              <a:rPr lang="en-US" altLang="zh-CN" sz="2400" dirty="0" smtClean="0"/>
              <a:t>R</a:t>
            </a:r>
            <a:r>
              <a:rPr lang="zh-CN" altLang="en-US" sz="2400" dirty="0" smtClean="0"/>
              <a:t>，</a:t>
            </a:r>
            <a:r>
              <a:rPr lang="en-US" altLang="zh-CN" sz="2400" dirty="0" smtClean="0"/>
              <a:t>G</a:t>
            </a:r>
            <a:r>
              <a:rPr lang="zh-CN" altLang="en-US" sz="2400" dirty="0" smtClean="0"/>
              <a:t>，</a:t>
            </a:r>
            <a:r>
              <a:rPr lang="en-US" altLang="zh-CN" sz="2400" dirty="0" smtClean="0"/>
              <a:t>B</a:t>
            </a:r>
            <a:r>
              <a:rPr lang="zh-CN" altLang="en-US" sz="2400" dirty="0" smtClean="0"/>
              <a:t>相乘，其结果为</a:t>
            </a:r>
            <a:r>
              <a:rPr lang="en-US" altLang="zh-CN" sz="2400" dirty="0" smtClean="0"/>
              <a:t>(0.5,0.5,0,0)</a:t>
            </a:r>
            <a:r>
              <a:rPr lang="zh-CN" altLang="en-US" sz="2400" dirty="0" smtClean="0"/>
              <a:t>，表示红色强度为</a:t>
            </a:r>
            <a:r>
              <a:rPr lang="en-US" altLang="zh-CN" sz="2400" dirty="0" smtClean="0"/>
              <a:t>0.5</a:t>
            </a:r>
          </a:p>
          <a:p>
            <a:pPr eaLnBrk="1" hangingPunct="1"/>
            <a:r>
              <a:rPr lang="zh-CN" altLang="en-US" sz="2800" dirty="0" smtClean="0"/>
              <a:t>优点</a:t>
            </a:r>
            <a:endParaRPr lang="en-US" altLang="zh-CN" sz="2800" dirty="0" smtClean="0"/>
          </a:p>
          <a:p>
            <a:pPr lvl="1" eaLnBrk="1" hangingPunct="1"/>
            <a:r>
              <a:rPr lang="zh-CN" altLang="en-US" sz="2400" dirty="0" smtClean="0"/>
              <a:t>电脑桌面上能更为轻而易举地实现半透明窗口、菜单渐隐和阴影等效果</a:t>
            </a:r>
            <a:endParaRPr lang="en-US" altLang="zh-CN" sz="2400" dirty="0" smtClean="0"/>
          </a:p>
          <a:p>
            <a:pPr lvl="1" eaLnBrk="1" hangingPunct="1"/>
            <a:r>
              <a:rPr lang="en-US" altLang="zh-CN" sz="2400" dirty="0" smtClean="0"/>
              <a:t>32 </a:t>
            </a:r>
            <a:r>
              <a:rPr lang="zh-CN" altLang="en-US" sz="2400" dirty="0" smtClean="0"/>
              <a:t>位的位图中对于像素的寻址更加容易</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透明度的变化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1019907" name="Picture 3"/>
          <p:cNvPicPr>
            <a:picLocks noChangeAspect="1" noChangeArrowheads="1"/>
          </p:cNvPicPr>
          <p:nvPr/>
        </p:nvPicPr>
        <p:blipFill>
          <a:blip r:embed="rId2" cstate="print"/>
          <a:srcRect/>
          <a:stretch>
            <a:fillRect/>
          </a:stretch>
        </p:blipFill>
        <p:spPr bwMode="auto">
          <a:xfrm>
            <a:off x="3275856" y="1124744"/>
            <a:ext cx="3178507" cy="2376264"/>
          </a:xfrm>
          <a:prstGeom prst="rect">
            <a:avLst/>
          </a:prstGeom>
          <a:noFill/>
          <a:ln w="9525">
            <a:noFill/>
            <a:miter lim="800000"/>
            <a:headEnd/>
            <a:tailEnd/>
          </a:ln>
        </p:spPr>
      </p:pic>
      <p:pic>
        <p:nvPicPr>
          <p:cNvPr id="1019908" name="Picture 4"/>
          <p:cNvPicPr>
            <a:picLocks noGrp="1" noChangeAspect="1" noChangeArrowheads="1"/>
          </p:cNvPicPr>
          <p:nvPr>
            <p:ph idx="1"/>
          </p:nvPr>
        </p:nvPicPr>
        <p:blipFill>
          <a:blip r:embed="rId3" cstate="print"/>
          <a:srcRect/>
          <a:stretch>
            <a:fillRect/>
          </a:stretch>
        </p:blipFill>
        <p:spPr bwMode="auto">
          <a:xfrm>
            <a:off x="1619672" y="3501008"/>
            <a:ext cx="6570576" cy="24482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光通量与光强</a:t>
            </a:r>
            <a:endParaRPr lang="zh-CN" altLang="en-US" dirty="0"/>
          </a:p>
        </p:txBody>
      </p:sp>
      <p:sp>
        <p:nvSpPr>
          <p:cNvPr id="3" name="内容占位符 2"/>
          <p:cNvSpPr>
            <a:spLocks noGrp="1"/>
          </p:cNvSpPr>
          <p:nvPr>
            <p:ph idx="1"/>
          </p:nvPr>
        </p:nvSpPr>
        <p:spPr>
          <a:xfrm>
            <a:off x="467544" y="1124744"/>
            <a:ext cx="8147248" cy="4947444"/>
          </a:xfrm>
        </p:spPr>
        <p:txBody>
          <a:bodyPr/>
          <a:lstStyle/>
          <a:p>
            <a:r>
              <a:rPr lang="zh-CN" altLang="en-US" sz="2800" dirty="0" smtClean="0"/>
              <a:t>光通量：衡量光对视觉的刺激强度，即人眼感受的辐射功率</a:t>
            </a:r>
            <a:endParaRPr lang="en-US" altLang="zh-CN" sz="2800" dirty="0" smtClean="0"/>
          </a:p>
          <a:p>
            <a:pPr lvl="1"/>
            <a:r>
              <a:rPr lang="zh-CN" altLang="en-US" sz="2400" dirty="0" smtClean="0"/>
              <a:t>对可见光源，总光通量</a:t>
            </a:r>
            <a:endParaRPr lang="en-US" altLang="zh-CN" sz="2400" dirty="0" smtClean="0"/>
          </a:p>
          <a:p>
            <a:pPr lvl="1"/>
            <a:r>
              <a:rPr lang="zh-CN" altLang="en-US" sz="2400" dirty="0" smtClean="0"/>
              <a:t>单位：流明（</a:t>
            </a:r>
            <a:r>
              <a:rPr lang="en-US" altLang="zh-CN" sz="2400" dirty="0" smtClean="0"/>
              <a:t>lm</a:t>
            </a:r>
            <a:r>
              <a:rPr lang="zh-CN" altLang="en-US" sz="2400" dirty="0" smtClean="0"/>
              <a:t>）</a:t>
            </a:r>
            <a:endParaRPr lang="en-US" altLang="zh-CN" sz="2400" dirty="0" smtClean="0"/>
          </a:p>
          <a:p>
            <a:r>
              <a:rPr lang="zh-CN" altLang="en-US" sz="2800" dirty="0" smtClean="0"/>
              <a:t>光强：点光源沿某个方向上单位立体角</a:t>
            </a:r>
            <a:r>
              <a:rPr lang="en-US" altLang="zh-CN" sz="2800" dirty="0" smtClean="0"/>
              <a:t>d</a:t>
            </a:r>
            <a:r>
              <a:rPr lang="en-US" altLang="zh-CN" sz="2800" dirty="0" smtClean="0">
                <a:sym typeface="Symbol" pitchFamily="18" charset="2"/>
              </a:rPr>
              <a:t></a:t>
            </a:r>
            <a:r>
              <a:rPr lang="zh-CN" altLang="en-US" sz="2800" dirty="0" smtClean="0"/>
              <a:t>内发出的光通量</a:t>
            </a:r>
            <a:r>
              <a:rPr lang="en-US" altLang="zh-CN" sz="2800" dirty="0" smtClean="0"/>
              <a:t>d</a:t>
            </a:r>
            <a:r>
              <a:rPr lang="el-GR" altLang="zh-CN" sz="2800" dirty="0" smtClean="0"/>
              <a:t>Φ</a:t>
            </a:r>
            <a:endParaRPr lang="en-US" altLang="zh-CN" sz="2800" dirty="0" smtClean="0"/>
          </a:p>
          <a:p>
            <a:endParaRPr lang="en-US" altLang="zh-CN" sz="2800" dirty="0" smtClean="0"/>
          </a:p>
          <a:p>
            <a:endParaRPr lang="en-US" altLang="zh-CN" sz="2800" dirty="0" smtClean="0"/>
          </a:p>
          <a:p>
            <a:pPr lvl="1"/>
            <a:r>
              <a:rPr lang="zh-CN" altLang="en-US" sz="2400" dirty="0" smtClean="0"/>
              <a:t>单位：</a:t>
            </a:r>
            <a:r>
              <a:rPr lang="en-US" altLang="zh-CN" sz="2400" dirty="0" err="1" smtClean="0"/>
              <a:t>cd</a:t>
            </a:r>
            <a:r>
              <a:rPr lang="zh-CN" altLang="en-US" sz="2400" dirty="0" smtClean="0"/>
              <a:t>（坎德拉）</a:t>
            </a:r>
            <a:endParaRPr lang="en-US" altLang="zh-CN" sz="2400" dirty="0" smtClean="0"/>
          </a:p>
          <a:p>
            <a:pPr lvl="1"/>
            <a:r>
              <a:rPr lang="en-US" altLang="zh-CN" sz="2400" dirty="0" smtClean="0"/>
              <a:t>1cd=1lm/</a:t>
            </a:r>
            <a:r>
              <a:rPr lang="en-US" altLang="zh-CN" sz="2400" dirty="0" err="1" smtClean="0"/>
              <a:t>sr</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239619" name="Object 3"/>
          <p:cNvGraphicFramePr>
            <a:graphicFrameLocks noChangeAspect="1"/>
          </p:cNvGraphicFramePr>
          <p:nvPr/>
        </p:nvGraphicFramePr>
        <p:xfrm>
          <a:off x="1547664" y="3933056"/>
          <a:ext cx="1152128" cy="887552"/>
        </p:xfrm>
        <a:graphic>
          <a:graphicData uri="http://schemas.openxmlformats.org/presentationml/2006/ole">
            <p:oleObj spid="_x0000_s239619" name="公式" r:id="rId3" imgW="444240" imgH="342720" progId="Equation.3">
              <p:embed/>
            </p:oleObj>
          </a:graphicData>
        </a:graphic>
      </p:graphicFrame>
      <p:graphicFrame>
        <p:nvGraphicFramePr>
          <p:cNvPr id="239620" name="Object 4"/>
          <p:cNvGraphicFramePr>
            <a:graphicFrameLocks noChangeAspect="1"/>
          </p:cNvGraphicFramePr>
          <p:nvPr/>
        </p:nvGraphicFramePr>
        <p:xfrm>
          <a:off x="4139952" y="3757265"/>
          <a:ext cx="4833937" cy="1831975"/>
        </p:xfrm>
        <a:graphic>
          <a:graphicData uri="http://schemas.openxmlformats.org/presentationml/2006/ole">
            <p:oleObj spid="_x0000_s239620" name="Microsoft Drawing" r:id="rId4" imgW="4681440" imgH="976320" progId="">
              <p:embed/>
            </p:oleObj>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真彩色</a:t>
            </a:r>
            <a:endParaRPr lang="zh-CN" altLang="en-US" dirty="0"/>
          </a:p>
        </p:txBody>
      </p:sp>
      <p:sp>
        <p:nvSpPr>
          <p:cNvPr id="3" name="内容占位符 2"/>
          <p:cNvSpPr>
            <a:spLocks noGrp="1"/>
          </p:cNvSpPr>
          <p:nvPr>
            <p:ph idx="1"/>
          </p:nvPr>
        </p:nvSpPr>
        <p:spPr>
          <a:xfrm>
            <a:off x="611560" y="1124744"/>
            <a:ext cx="7920880" cy="4947444"/>
          </a:xfrm>
        </p:spPr>
        <p:txBody>
          <a:bodyPr/>
          <a:lstStyle/>
          <a:p>
            <a:pPr eaLnBrk="1" hangingPunct="1"/>
            <a:r>
              <a:rPr lang="zh-CN" altLang="en-US" sz="2800" dirty="0" smtClean="0">
                <a:ea typeface="仿宋_GB2312" pitchFamily="49" charset="-122"/>
              </a:rPr>
              <a:t>在组成一幅彩色图像的每个像素值中，有</a:t>
            </a:r>
            <a:r>
              <a:rPr lang="en-US" altLang="zh-CN" sz="2800" dirty="0" smtClean="0">
                <a:ea typeface="仿宋_GB2312" pitchFamily="49" charset="-122"/>
              </a:rPr>
              <a:t>R</a:t>
            </a:r>
            <a:r>
              <a:rPr lang="zh-CN" altLang="en-US" sz="2800" dirty="0" smtClean="0">
                <a:ea typeface="仿宋_GB2312" pitchFamily="49" charset="-122"/>
              </a:rPr>
              <a:t>，</a:t>
            </a:r>
            <a:r>
              <a:rPr lang="en-US" altLang="zh-CN" sz="2800" dirty="0" smtClean="0">
                <a:ea typeface="仿宋_GB2312" pitchFamily="49" charset="-122"/>
              </a:rPr>
              <a:t>G</a:t>
            </a:r>
            <a:r>
              <a:rPr lang="zh-CN" altLang="en-US" sz="2800" dirty="0" smtClean="0">
                <a:ea typeface="仿宋_GB2312" pitchFamily="49" charset="-122"/>
              </a:rPr>
              <a:t>，</a:t>
            </a:r>
            <a:r>
              <a:rPr lang="en-US" altLang="zh-CN" sz="2800" dirty="0" smtClean="0">
                <a:ea typeface="仿宋_GB2312" pitchFamily="49" charset="-122"/>
              </a:rPr>
              <a:t>B</a:t>
            </a:r>
            <a:r>
              <a:rPr lang="zh-CN" altLang="en-US" sz="2800" dirty="0" smtClean="0">
                <a:ea typeface="仿宋_GB2312" pitchFamily="49" charset="-122"/>
              </a:rPr>
              <a:t>三个基色分量，每个基色分量直接决定显示设备的基色强度</a:t>
            </a:r>
            <a:endParaRPr lang="en-US" altLang="zh-CN" sz="2800" dirty="0" smtClean="0">
              <a:ea typeface="仿宋_GB2312" pitchFamily="49" charset="-122"/>
            </a:endParaRPr>
          </a:p>
          <a:p>
            <a:pPr eaLnBrk="1" hangingPunct="1"/>
            <a:r>
              <a:rPr lang="en-US" altLang="zh-CN" sz="2800" dirty="0" smtClean="0">
                <a:ea typeface="仿宋_GB2312" pitchFamily="49" charset="-122"/>
              </a:rPr>
              <a:t>RGB 8:8:8</a:t>
            </a:r>
            <a:r>
              <a:rPr lang="zh-CN" altLang="en-US" sz="2800" dirty="0" smtClean="0">
                <a:ea typeface="仿宋_GB2312" pitchFamily="49" charset="-122"/>
              </a:rPr>
              <a:t>方式表示一幅彩色图像，就是</a:t>
            </a:r>
            <a:r>
              <a:rPr lang="en-US" altLang="zh-CN" sz="2800" dirty="0" smtClean="0">
                <a:ea typeface="仿宋_GB2312" pitchFamily="49" charset="-122"/>
              </a:rPr>
              <a:t>R</a:t>
            </a:r>
            <a:r>
              <a:rPr lang="zh-CN" altLang="en-US" sz="2800" dirty="0" smtClean="0">
                <a:ea typeface="仿宋_GB2312" pitchFamily="49" charset="-122"/>
              </a:rPr>
              <a:t>，</a:t>
            </a:r>
            <a:r>
              <a:rPr lang="en-US" altLang="zh-CN" sz="2800" dirty="0" smtClean="0">
                <a:ea typeface="仿宋_GB2312" pitchFamily="49" charset="-122"/>
              </a:rPr>
              <a:t>G</a:t>
            </a:r>
            <a:r>
              <a:rPr lang="zh-CN" altLang="en-US" sz="2800" dirty="0" smtClean="0">
                <a:ea typeface="仿宋_GB2312" pitchFamily="49" charset="-122"/>
              </a:rPr>
              <a:t>，</a:t>
            </a:r>
            <a:r>
              <a:rPr lang="en-US" altLang="zh-CN" sz="2800" dirty="0" smtClean="0">
                <a:ea typeface="仿宋_GB2312" pitchFamily="49" charset="-122"/>
              </a:rPr>
              <a:t>B</a:t>
            </a:r>
            <a:r>
              <a:rPr lang="zh-CN" altLang="en-US" sz="2800" dirty="0" smtClean="0">
                <a:ea typeface="仿宋_GB2312" pitchFamily="49" charset="-122"/>
              </a:rPr>
              <a:t>都用</a:t>
            </a:r>
            <a:r>
              <a:rPr lang="en-US" altLang="zh-CN" sz="2800" dirty="0" smtClean="0">
                <a:ea typeface="仿宋_GB2312" pitchFamily="49" charset="-122"/>
              </a:rPr>
              <a:t>8</a:t>
            </a:r>
            <a:r>
              <a:rPr lang="zh-CN" altLang="en-US" sz="2800" dirty="0" smtClean="0">
                <a:ea typeface="仿宋_GB2312" pitchFamily="49" charset="-122"/>
              </a:rPr>
              <a:t>位来表示，每个基色分量占一个字节，可生成的颜色数就是</a:t>
            </a:r>
            <a:r>
              <a:rPr lang="en-US" altLang="zh-CN" sz="2800" dirty="0" smtClean="0">
                <a:ea typeface="仿宋_GB2312" pitchFamily="49" charset="-122"/>
              </a:rPr>
              <a:t>2</a:t>
            </a:r>
            <a:r>
              <a:rPr lang="en-US" altLang="zh-CN" sz="2800" baseline="30000" dirty="0" smtClean="0">
                <a:ea typeface="仿宋_GB2312" pitchFamily="49" charset="-122"/>
              </a:rPr>
              <a:t>24</a:t>
            </a:r>
            <a:r>
              <a:rPr lang="zh-CN" altLang="en-US" sz="2800" dirty="0" smtClean="0">
                <a:ea typeface="仿宋_GB2312" pitchFamily="49" charset="-122"/>
              </a:rPr>
              <a:t>＝</a:t>
            </a:r>
            <a:r>
              <a:rPr lang="en-US" altLang="zh-CN" sz="2800" dirty="0" smtClean="0">
                <a:ea typeface="仿宋_GB2312" pitchFamily="49" charset="-122"/>
              </a:rPr>
              <a:t>16777216</a:t>
            </a:r>
            <a:r>
              <a:rPr lang="zh-CN" altLang="en-US" sz="2800" dirty="0" smtClean="0">
                <a:ea typeface="仿宋_GB2312" pitchFamily="49" charset="-122"/>
              </a:rPr>
              <a:t>种。</a:t>
            </a:r>
          </a:p>
          <a:p>
            <a:pPr lvl="1" eaLnBrk="1" hangingPunct="1"/>
            <a:r>
              <a:rPr lang="zh-CN" altLang="en-US" sz="2400" dirty="0" smtClean="0">
                <a:ea typeface="仿宋_GB2312" pitchFamily="49" charset="-122"/>
              </a:rPr>
              <a:t>用</a:t>
            </a:r>
            <a:r>
              <a:rPr lang="en-US" altLang="zh-CN" sz="2400" dirty="0" smtClean="0">
                <a:ea typeface="仿宋_GB2312" pitchFamily="49" charset="-122"/>
              </a:rPr>
              <a:t>3</a:t>
            </a:r>
            <a:r>
              <a:rPr lang="zh-CN" altLang="en-US" sz="2400" dirty="0" smtClean="0">
                <a:ea typeface="仿宋_GB2312" pitchFamily="49" charset="-122"/>
              </a:rPr>
              <a:t>个字节表示的真彩色图像所需要的存储空间很大，而人的眼睛是很难分辨出这么多种颜色的</a:t>
            </a:r>
          </a:p>
          <a:p>
            <a:pPr eaLnBrk="1" hangingPunct="1"/>
            <a:r>
              <a:rPr lang="zh-CN" altLang="en-US" sz="2800" dirty="0" smtClean="0">
                <a:ea typeface="仿宋_GB2312" pitchFamily="49" charset="-122"/>
              </a:rPr>
              <a:t>在许多场合往往用</a:t>
            </a:r>
            <a:r>
              <a:rPr lang="en-US" altLang="zh-CN" sz="2800" dirty="0" smtClean="0">
                <a:ea typeface="仿宋_GB2312" pitchFamily="49" charset="-122"/>
              </a:rPr>
              <a:t>RGB 5:5:5</a:t>
            </a:r>
            <a:r>
              <a:rPr lang="zh-CN" altLang="en-US" sz="2800" dirty="0" smtClean="0">
                <a:ea typeface="仿宋_GB2312" pitchFamily="49" charset="-122"/>
              </a:rPr>
              <a:t>来表示，每个彩色分量占</a:t>
            </a:r>
            <a:r>
              <a:rPr lang="en-US" altLang="zh-CN" sz="2800" dirty="0" smtClean="0">
                <a:ea typeface="仿宋_GB2312" pitchFamily="49" charset="-122"/>
              </a:rPr>
              <a:t>5</a:t>
            </a:r>
            <a:r>
              <a:rPr lang="zh-CN" altLang="en-US" sz="2800" dirty="0" smtClean="0">
                <a:ea typeface="仿宋_GB2312" pitchFamily="49" charset="-122"/>
              </a:rPr>
              <a:t>个位，再加</a:t>
            </a:r>
            <a:r>
              <a:rPr lang="en-US" altLang="zh-CN" sz="2800" dirty="0" smtClean="0">
                <a:ea typeface="仿宋_GB2312" pitchFamily="49" charset="-122"/>
              </a:rPr>
              <a:t>1</a:t>
            </a:r>
            <a:r>
              <a:rPr lang="zh-CN" altLang="en-US" sz="2800" dirty="0" smtClean="0">
                <a:ea typeface="仿宋_GB2312" pitchFamily="49" charset="-122"/>
              </a:rPr>
              <a:t>位显示属性控制位，共</a:t>
            </a:r>
            <a:r>
              <a:rPr lang="en-US" altLang="zh-CN" sz="2800" dirty="0" smtClean="0">
                <a:ea typeface="仿宋_GB2312" pitchFamily="49" charset="-122"/>
              </a:rPr>
              <a:t>2</a:t>
            </a:r>
            <a:r>
              <a:rPr lang="zh-CN" altLang="en-US" sz="2800" dirty="0" smtClean="0">
                <a:ea typeface="仿宋_GB2312" pitchFamily="49" charset="-122"/>
              </a:rPr>
              <a:t>个字节，生成的真彩色数目为</a:t>
            </a:r>
            <a:r>
              <a:rPr lang="en-US" altLang="zh-CN" sz="2800" dirty="0" smtClean="0">
                <a:ea typeface="仿宋_GB2312" pitchFamily="49" charset="-122"/>
              </a:rPr>
              <a:t>2</a:t>
            </a:r>
            <a:r>
              <a:rPr lang="en-US" altLang="zh-CN" sz="2800" baseline="30000" dirty="0" smtClean="0">
                <a:ea typeface="仿宋_GB2312" pitchFamily="49" charset="-122"/>
              </a:rPr>
              <a:t>15</a:t>
            </a:r>
            <a:r>
              <a:rPr lang="en-US" altLang="zh-CN" sz="2800" dirty="0" smtClean="0">
                <a:ea typeface="仿宋_GB2312" pitchFamily="49" charset="-122"/>
              </a:rPr>
              <a:t> = 32K</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伪彩色</a:t>
            </a:r>
            <a:endParaRPr lang="zh-CN" altLang="en-US" dirty="0"/>
          </a:p>
        </p:txBody>
      </p:sp>
      <p:sp>
        <p:nvSpPr>
          <p:cNvPr id="3" name="内容占位符 2"/>
          <p:cNvSpPr>
            <a:spLocks noGrp="1"/>
          </p:cNvSpPr>
          <p:nvPr>
            <p:ph idx="1"/>
          </p:nvPr>
        </p:nvSpPr>
        <p:spPr>
          <a:xfrm>
            <a:off x="827584" y="1052736"/>
            <a:ext cx="7859216" cy="4875436"/>
          </a:xfrm>
        </p:spPr>
        <p:txBody>
          <a:bodyPr/>
          <a:lstStyle/>
          <a:p>
            <a:pPr eaLnBrk="1" hangingPunct="1">
              <a:spcBef>
                <a:spcPts val="300"/>
              </a:spcBef>
            </a:pPr>
            <a:r>
              <a:rPr lang="zh-CN" altLang="en-US" sz="2800" dirty="0" smtClean="0">
                <a:ea typeface="宋体" pitchFamily="2" charset="-122"/>
              </a:rPr>
              <a:t>每个像素的颜色不是由每个基色分量的数值直接决定，而是把像素值当作彩色查找表</a:t>
            </a:r>
            <a:r>
              <a:rPr lang="en-US" altLang="zh-CN" sz="2800" dirty="0" smtClean="0">
                <a:ea typeface="宋体" pitchFamily="2" charset="-122"/>
              </a:rPr>
              <a:t>CLUT (color look-up table)</a:t>
            </a:r>
            <a:r>
              <a:rPr lang="zh-CN" altLang="en-US" sz="2800" dirty="0" smtClean="0">
                <a:ea typeface="宋体" pitchFamily="2" charset="-122"/>
              </a:rPr>
              <a:t>的表项入口地址，去查找一个显示图像时使用的</a:t>
            </a:r>
            <a:r>
              <a:rPr lang="en-US" altLang="zh-CN" sz="2800" dirty="0" smtClean="0">
                <a:ea typeface="宋体" pitchFamily="2" charset="-122"/>
              </a:rPr>
              <a:t>R</a:t>
            </a:r>
            <a:r>
              <a:rPr lang="zh-CN" altLang="en-US" sz="2800" dirty="0" smtClean="0">
                <a:ea typeface="宋体" pitchFamily="2" charset="-122"/>
              </a:rPr>
              <a:t>，</a:t>
            </a:r>
            <a:r>
              <a:rPr lang="en-US" altLang="zh-CN" sz="2800" dirty="0" smtClean="0">
                <a:ea typeface="宋体" pitchFamily="2" charset="-122"/>
              </a:rPr>
              <a:t>G</a:t>
            </a:r>
            <a:r>
              <a:rPr lang="zh-CN" altLang="en-US" sz="2800" dirty="0" smtClean="0">
                <a:ea typeface="宋体" pitchFamily="2" charset="-122"/>
              </a:rPr>
              <a:t>，</a:t>
            </a:r>
            <a:r>
              <a:rPr lang="en-US" altLang="zh-CN" sz="2800" dirty="0" smtClean="0">
                <a:ea typeface="宋体" pitchFamily="2" charset="-122"/>
              </a:rPr>
              <a:t>B</a:t>
            </a:r>
            <a:r>
              <a:rPr lang="zh-CN" altLang="en-US" sz="2800" dirty="0" smtClean="0">
                <a:ea typeface="宋体" pitchFamily="2" charset="-122"/>
              </a:rPr>
              <a:t>强度值</a:t>
            </a:r>
            <a:endParaRPr lang="en-US" altLang="zh-CN" sz="2800" dirty="0" smtClean="0"/>
          </a:p>
          <a:p>
            <a:pPr eaLnBrk="1" hangingPunct="1">
              <a:spcBef>
                <a:spcPts val="300"/>
              </a:spcBef>
            </a:pPr>
            <a:r>
              <a:rPr lang="zh-CN" altLang="en-US" sz="2800" dirty="0" smtClean="0"/>
              <a:t>使用查找得到的</a:t>
            </a:r>
            <a:r>
              <a:rPr lang="en-US" altLang="zh-CN" sz="2800" dirty="0" smtClean="0"/>
              <a:t>R</a:t>
            </a:r>
            <a:r>
              <a:rPr lang="zh-CN" altLang="en-US" sz="2800" dirty="0" smtClean="0"/>
              <a:t>，</a:t>
            </a:r>
            <a:r>
              <a:rPr lang="en-US" altLang="zh-CN" sz="2800" dirty="0" smtClean="0"/>
              <a:t>G</a:t>
            </a:r>
            <a:r>
              <a:rPr lang="zh-CN" altLang="en-US" sz="2800" dirty="0" smtClean="0"/>
              <a:t>，</a:t>
            </a:r>
            <a:r>
              <a:rPr lang="en-US" altLang="zh-CN" sz="2800" dirty="0" smtClean="0"/>
              <a:t>B</a:t>
            </a:r>
            <a:r>
              <a:rPr lang="zh-CN" altLang="en-US" sz="2800" dirty="0" smtClean="0"/>
              <a:t>数值显示的彩色是真的，但不是图像本身真正的颜色，它没有完全反映原图的颜色</a:t>
            </a:r>
            <a:endParaRPr lang="en-US" altLang="zh-CN" sz="2800" dirty="0" smtClean="0"/>
          </a:p>
          <a:p>
            <a:pPr eaLnBrk="1" hangingPunct="1">
              <a:spcBef>
                <a:spcPts val="300"/>
              </a:spcBef>
            </a:pPr>
            <a:r>
              <a:rPr lang="zh-CN" altLang="en-US" sz="2800" dirty="0" smtClean="0">
                <a:ea typeface="仿宋_GB2312" pitchFamily="49" charset="-122"/>
              </a:rPr>
              <a:t>使用查找得到的数值显示的彩色本身是真的，但由于</a:t>
            </a:r>
            <a:r>
              <a:rPr lang="en-US" altLang="zh-CN" sz="2800" dirty="0" smtClean="0">
                <a:ea typeface="仿宋_GB2312" pitchFamily="49" charset="-122"/>
              </a:rPr>
              <a:t>CLUT</a:t>
            </a:r>
            <a:r>
              <a:rPr lang="zh-CN" altLang="en-US" sz="2800" dirty="0" smtClean="0">
                <a:ea typeface="仿宋_GB2312" pitchFamily="49" charset="-122"/>
              </a:rPr>
              <a:t>可能没有完全包含原图的所有可能彩色，故不一定反映图像原来真正的颜色</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彩色查找表（</a:t>
            </a:r>
            <a:r>
              <a:rPr lang="en-US" altLang="zh-CN" dirty="0" smtClean="0"/>
              <a:t>CLUT</a:t>
            </a:r>
            <a:r>
              <a:rPr lang="zh-CN" altLang="en-US" dirty="0" smtClean="0"/>
              <a:t>）</a:t>
            </a:r>
            <a:endParaRPr lang="zh-CN" altLang="en-US" dirty="0"/>
          </a:p>
        </p:txBody>
      </p:sp>
      <p:sp>
        <p:nvSpPr>
          <p:cNvPr id="3" name="内容占位符 2"/>
          <p:cNvSpPr>
            <a:spLocks noGrp="1"/>
          </p:cNvSpPr>
          <p:nvPr>
            <p:ph idx="1"/>
          </p:nvPr>
        </p:nvSpPr>
        <p:spPr/>
        <p:txBody>
          <a:bodyPr/>
          <a:lstStyle/>
          <a:p>
            <a:pPr eaLnBrk="1" hangingPunct="1">
              <a:spcBef>
                <a:spcPts val="600"/>
              </a:spcBef>
            </a:pPr>
            <a:r>
              <a:rPr lang="zh-CN" altLang="en-US" sz="2800" dirty="0" smtClean="0">
                <a:ea typeface="仿宋_GB2312" pitchFamily="49" charset="-122"/>
              </a:rPr>
              <a:t>也称为</a:t>
            </a:r>
            <a:r>
              <a:rPr lang="en-US" altLang="zh-CN" sz="2800" dirty="0" err="1" smtClean="0">
                <a:ea typeface="仿宋_GB2312" pitchFamily="49" charset="-122"/>
              </a:rPr>
              <a:t>colormap</a:t>
            </a:r>
            <a:r>
              <a:rPr lang="zh-CN" altLang="en-US" sz="2800" dirty="0" smtClean="0">
                <a:ea typeface="仿宋_GB2312" pitchFamily="49" charset="-122"/>
              </a:rPr>
              <a:t>（颜色图）</a:t>
            </a:r>
            <a:r>
              <a:rPr lang="en-US" altLang="zh-CN" sz="2800" dirty="0" smtClean="0">
                <a:ea typeface="仿宋_GB2312" pitchFamily="49" charset="-122"/>
              </a:rPr>
              <a:t>,  palette</a:t>
            </a:r>
            <a:r>
              <a:rPr lang="zh-CN" altLang="en-US" sz="2800" dirty="0" smtClean="0">
                <a:ea typeface="仿宋_GB2312" pitchFamily="49" charset="-122"/>
              </a:rPr>
              <a:t>（调色板）</a:t>
            </a:r>
          </a:p>
          <a:p>
            <a:pPr eaLnBrk="1" hangingPunct="1">
              <a:spcBef>
                <a:spcPts val="600"/>
              </a:spcBef>
            </a:pPr>
            <a:r>
              <a:rPr lang="zh-CN" altLang="en-US" sz="2800" dirty="0" smtClean="0">
                <a:ea typeface="仿宋_GB2312" pitchFamily="49" charset="-122"/>
              </a:rPr>
              <a:t>是一个事先做好的表，表项入口地址也称为索引号，根据该索引号可查找出包含实际</a:t>
            </a:r>
            <a:r>
              <a:rPr lang="en-US" altLang="zh-CN" sz="2800" dirty="0" smtClean="0">
                <a:ea typeface="仿宋_GB2312" pitchFamily="49" charset="-122"/>
              </a:rPr>
              <a:t>R</a:t>
            </a:r>
            <a:r>
              <a:rPr lang="zh-CN" altLang="en-US" sz="2800" dirty="0" smtClean="0">
                <a:ea typeface="仿宋_GB2312" pitchFamily="49" charset="-122"/>
              </a:rPr>
              <a:t>、</a:t>
            </a:r>
            <a:r>
              <a:rPr lang="en-US" altLang="zh-CN" sz="2800" dirty="0" smtClean="0">
                <a:ea typeface="仿宋_GB2312" pitchFamily="49" charset="-122"/>
              </a:rPr>
              <a:t>G</a:t>
            </a:r>
            <a:r>
              <a:rPr lang="zh-CN" altLang="en-US" sz="2800" dirty="0" smtClean="0">
                <a:ea typeface="仿宋_GB2312" pitchFamily="49" charset="-122"/>
              </a:rPr>
              <a:t>、</a:t>
            </a:r>
            <a:r>
              <a:rPr lang="en-US" altLang="zh-CN" sz="2800" dirty="0" smtClean="0">
                <a:ea typeface="仿宋_GB2312" pitchFamily="49" charset="-122"/>
              </a:rPr>
              <a:t>B</a:t>
            </a:r>
            <a:r>
              <a:rPr lang="zh-CN" altLang="en-US" sz="2800" dirty="0" smtClean="0">
                <a:ea typeface="仿宋_GB2312" pitchFamily="49" charset="-122"/>
              </a:rPr>
              <a:t>的强度值</a:t>
            </a:r>
            <a:endParaRPr lang="en-US" altLang="zh-CN" sz="2800" dirty="0" smtClean="0">
              <a:ea typeface="仿宋_GB2312" pitchFamily="49" charset="-122"/>
            </a:endParaRPr>
          </a:p>
          <a:p>
            <a:pPr eaLnBrk="1" hangingPunct="1">
              <a:spcBef>
                <a:spcPts val="600"/>
              </a:spcBef>
            </a:pPr>
            <a:r>
              <a:rPr lang="zh-CN" altLang="en-US" sz="2800" dirty="0" smtClean="0">
                <a:ea typeface="仿宋_GB2312" pitchFamily="49" charset="-122"/>
              </a:rPr>
              <a:t>彩色图像本身的像素数值和彩色查找表的索引号有一个变换关系，这个关系可以使用</a:t>
            </a:r>
            <a:r>
              <a:rPr lang="en-US" altLang="zh-CN" sz="2800" dirty="0" smtClean="0">
                <a:ea typeface="仿宋_GB2312" pitchFamily="49" charset="-122"/>
              </a:rPr>
              <a:t>OS </a:t>
            </a:r>
            <a:r>
              <a:rPr lang="zh-CN" altLang="en-US" sz="2800" dirty="0" smtClean="0">
                <a:ea typeface="仿宋_GB2312" pitchFamily="49" charset="-122"/>
              </a:rPr>
              <a:t>定义的变换关系，也可以使用自己定义的变换关系</a:t>
            </a:r>
            <a:endParaRPr lang="zh-CN" altLang="en-US" sz="28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彩色查找表的必要性</a:t>
            </a:r>
            <a:endParaRPr lang="zh-CN" altLang="en-US" dirty="0"/>
          </a:p>
        </p:txBody>
      </p:sp>
      <p:sp>
        <p:nvSpPr>
          <p:cNvPr id="3" name="内容占位符 2"/>
          <p:cNvSpPr>
            <a:spLocks noGrp="1"/>
          </p:cNvSpPr>
          <p:nvPr>
            <p:ph idx="1"/>
          </p:nvPr>
        </p:nvSpPr>
        <p:spPr>
          <a:xfrm>
            <a:off x="755576" y="1371600"/>
            <a:ext cx="7992888" cy="4700588"/>
          </a:xfrm>
        </p:spPr>
        <p:txBody>
          <a:bodyPr/>
          <a:lstStyle/>
          <a:p>
            <a:r>
              <a:rPr lang="zh-CN" altLang="en-US" sz="2800" dirty="0" smtClean="0"/>
              <a:t>以一幅256×256像素的16色图像（彩色图）为例</a:t>
            </a:r>
            <a:endParaRPr lang="en-US" altLang="zh-CN" sz="2800" dirty="0" smtClean="0"/>
          </a:p>
          <a:p>
            <a:pPr lvl="1"/>
            <a:r>
              <a:rPr lang="zh-CN" altLang="en-US" dirty="0" smtClean="0"/>
              <a:t>原始的存储方法需要192</a:t>
            </a:r>
            <a:r>
              <a:rPr lang="en-US" altLang="zh-CN" dirty="0" smtClean="0"/>
              <a:t>K</a:t>
            </a:r>
            <a:r>
              <a:rPr lang="zh-CN" altLang="en-US" dirty="0" smtClean="0"/>
              <a:t>字节</a:t>
            </a:r>
            <a:endParaRPr lang="en-US" altLang="zh-CN" dirty="0" smtClean="0"/>
          </a:p>
          <a:p>
            <a:pPr lvl="1"/>
            <a:r>
              <a:rPr lang="zh-CN" altLang="en-US" dirty="0" smtClean="0"/>
              <a:t>采用调色板</a:t>
            </a:r>
            <a:endParaRPr lang="en-US" altLang="zh-CN" dirty="0" smtClean="0"/>
          </a:p>
          <a:p>
            <a:pPr lvl="2">
              <a:lnSpc>
                <a:spcPct val="110000"/>
              </a:lnSpc>
            </a:pPr>
            <a:r>
              <a:rPr lang="zh-CN" altLang="en-US" dirty="0" smtClean="0"/>
              <a:t>给出一张颜色表存储16种颜色，而图像中存储颜色索引，通过索引从颜色表中查找真实的颜色。</a:t>
            </a:r>
          </a:p>
          <a:p>
            <a:pPr lvl="2">
              <a:lnSpc>
                <a:spcPct val="110000"/>
              </a:lnSpc>
            </a:pPr>
            <a:r>
              <a:rPr lang="zh-CN" altLang="en-US" dirty="0" smtClean="0"/>
              <a:t>重新计算图像的存储量（图像数据＋颜色表数据）约为：(256×256×4/8+3×16)/1024（共16个不同索引值需要4种状态）,约32</a:t>
            </a:r>
            <a:r>
              <a:rPr lang="en-US" altLang="zh-CN" dirty="0" smtClean="0"/>
              <a:t>K</a:t>
            </a:r>
          </a:p>
          <a:p>
            <a:r>
              <a:rPr lang="zh-CN" altLang="en-US" sz="2800" dirty="0" smtClean="0"/>
              <a:t>调色板不适合真彩色图（2</a:t>
            </a:r>
            <a:r>
              <a:rPr lang="zh-CN" altLang="en-US" sz="2800" baseline="30000" dirty="0" smtClean="0"/>
              <a:t>24</a:t>
            </a:r>
            <a:r>
              <a:rPr lang="zh-CN" altLang="en-US" sz="2800" dirty="0" smtClean="0"/>
              <a:t>种颜色），因为存储量反而增加</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16</a:t>
            </a:r>
            <a:r>
              <a:rPr lang="zh-CN" altLang="en-US" dirty="0" smtClean="0">
                <a:ea typeface="宋体" pitchFamily="2" charset="-122"/>
              </a:rPr>
              <a:t>色标准</a:t>
            </a:r>
            <a:r>
              <a:rPr lang="en-US" altLang="zh-CN" dirty="0" smtClean="0">
                <a:ea typeface="宋体" pitchFamily="2" charset="-122"/>
              </a:rPr>
              <a:t>VGA</a:t>
            </a:r>
            <a:r>
              <a:rPr lang="zh-CN" altLang="en-US" dirty="0" smtClean="0">
                <a:ea typeface="宋体" pitchFamily="2" charset="-122"/>
              </a:rPr>
              <a:t>调色板</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916"/>
          <p:cNvGraphicFramePr>
            <a:graphicFrameLocks noGrp="1"/>
          </p:cNvGraphicFramePr>
          <p:nvPr/>
        </p:nvGraphicFramePr>
        <p:xfrm>
          <a:off x="990600" y="1124744"/>
          <a:ext cx="7391400" cy="4815840"/>
        </p:xfrm>
        <a:graphic>
          <a:graphicData uri="http://schemas.openxmlformats.org/drawingml/2006/table">
            <a:tbl>
              <a:tblPr/>
              <a:tblGrid>
                <a:gridCol w="776288"/>
                <a:gridCol w="674687"/>
                <a:gridCol w="592138"/>
                <a:gridCol w="590550"/>
                <a:gridCol w="2878137"/>
                <a:gridCol w="1879600"/>
              </a:tblGrid>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宋体" pitchFamily="2" charset="-122"/>
                          <a:ea typeface="幼圆" pitchFamily="49" charset="-122"/>
                          <a:cs typeface="Arial" pitchFamily="34" charset="0"/>
                        </a:rPr>
                        <a:t>代码</a:t>
                      </a:r>
                      <a:r>
                        <a:rPr kumimoji="0" lang="zh-CN" altLang="en-US" sz="1800" b="0" i="0" u="none" strike="noStrike" cap="none" normalizeH="0" baseline="0" dirty="0" smtClean="0">
                          <a:ln>
                            <a:noFill/>
                          </a:ln>
                          <a:solidFill>
                            <a:srgbClr val="000000"/>
                          </a:solidFill>
                          <a:effectLst/>
                          <a:latin typeface="Arial" pitchFamily="34" charset="0"/>
                          <a:ea typeface="Arial Unicode MS" pitchFamily="34" charset="-122"/>
                          <a:cs typeface="Arial Unicode MS" pitchFamily="34" charset="-122"/>
                        </a:rPr>
                        <a:t> </a:t>
                      </a:r>
                      <a:endParaRPr kumimoji="0" lang="zh-CN" altLang="en-US" sz="1800" b="0" i="0" u="none" strike="noStrike" cap="none" normalizeH="0" baseline="0" dirty="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R</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G</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B</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颜色名称</a:t>
                      </a:r>
                      <a:r>
                        <a:rPr kumimoji="0" lang="zh-CN" altLang="en-US"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zh-CN" altLang="en-US"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效果</a:t>
                      </a:r>
                      <a:r>
                        <a:rPr kumimoji="0" lang="zh-CN" altLang="en-US"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zh-CN" altLang="en-US"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r>
              <a:tr h="2143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黑</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(Black)</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smtClean="0">
                          <a:ln>
                            <a:noFill/>
                          </a:ln>
                          <a:solidFill>
                            <a:srgbClr val="000000"/>
                          </a:solidFill>
                          <a:effectLst/>
                          <a:latin typeface="Arial" pitchFamily="34" charset="0"/>
                          <a:ea typeface="幼圆" pitchFamily="49" charset="-122"/>
                          <a:cs typeface="Arial" pitchFamily="34" charset="0"/>
                        </a:rPr>
                        <a:t>  </a:t>
                      </a:r>
                      <a:endParaRPr kumimoji="0" lang="en-US" altLang="zh-CN" sz="1800" b="0" i="0" u="none" strike="noStrike" cap="none" normalizeH="0" baseline="0" smtClean="0">
                        <a:ln>
                          <a:noFill/>
                        </a:ln>
                        <a:solidFill>
                          <a:schemeClr val="tx1"/>
                        </a:solidFill>
                        <a:effectLst/>
                        <a:latin typeface="Arial" pitchFamily="34" charset="0"/>
                        <a:ea typeface="幼圆" pitchFamily="49"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0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宋体" pitchFamily="2" charset="-122"/>
                          <a:ea typeface="幼圆" pitchFamily="49" charset="-122"/>
                          <a:cs typeface="Arial" pitchFamily="34" charset="0"/>
                        </a:rPr>
                        <a:t>深蓝</a:t>
                      </a:r>
                      <a:r>
                        <a:rPr kumimoji="0" lang="en-US" altLang="zh-CN" sz="1800" b="0" i="0" u="none" strike="noStrike" cap="none" normalizeH="0" baseline="0" dirty="0" smtClean="0">
                          <a:ln>
                            <a:noFill/>
                          </a:ln>
                          <a:solidFill>
                            <a:srgbClr val="000000"/>
                          </a:solidFill>
                          <a:effectLst/>
                          <a:latin typeface="Arial" pitchFamily="34" charset="0"/>
                          <a:ea typeface="幼圆" pitchFamily="49" charset="-122"/>
                          <a:cs typeface="Arial" pitchFamily="34" charset="0"/>
                        </a:rPr>
                        <a:t>(Navy)</a:t>
                      </a:r>
                      <a:r>
                        <a:rPr kumimoji="0" lang="en-US" altLang="zh-CN" sz="1800" b="0" i="0" u="none" strike="noStrike" cap="none" normalizeH="0" baseline="0" dirty="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dirty="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smtClean="0">
                          <a:ln>
                            <a:noFill/>
                          </a:ln>
                          <a:solidFill>
                            <a:srgbClr val="000000"/>
                          </a:solidFill>
                          <a:effectLst/>
                          <a:latin typeface="Arial" pitchFamily="34" charset="0"/>
                          <a:ea typeface="幼圆" pitchFamily="49" charset="-122"/>
                          <a:cs typeface="Arial" pitchFamily="34" charset="0"/>
                        </a:rPr>
                        <a:t>  </a:t>
                      </a:r>
                      <a:endParaRPr kumimoji="0" lang="en-US" altLang="zh-CN" sz="1800" b="0" i="0" u="none" strike="noStrike" cap="none" normalizeH="0" baseline="0" smtClean="0">
                        <a:ln>
                          <a:noFill/>
                        </a:ln>
                        <a:solidFill>
                          <a:schemeClr val="tx1"/>
                        </a:solidFill>
                        <a:effectLst/>
                        <a:latin typeface="Arial" pitchFamily="34" charset="0"/>
                        <a:ea typeface="幼圆" pitchFamily="49"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0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深绿</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(Dark Green)</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8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3</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深青</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(Dark Cyan)</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8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4</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深红</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(Maroon)</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800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紫</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(Purple)</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800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6</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橄榄绿</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(Olive)</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808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7</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192</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192</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192</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rgbClr val="000000"/>
                          </a:solidFill>
                          <a:effectLst/>
                          <a:latin typeface="宋体" pitchFamily="2" charset="-122"/>
                          <a:ea typeface="幼圆" pitchFamily="49" charset="-122"/>
                          <a:cs typeface="Arial" pitchFamily="34" charset="0"/>
                        </a:rPr>
                        <a:t>灰白</a:t>
                      </a:r>
                      <a:r>
                        <a:rPr kumimoji="0" lang="en-US" altLang="zh-CN" sz="1800" b="0" i="0" u="none" strike="noStrike" cap="none" normalizeH="0" baseline="0" dirty="0" smtClean="0">
                          <a:ln>
                            <a:noFill/>
                          </a:ln>
                          <a:solidFill>
                            <a:srgbClr val="000000"/>
                          </a:solidFill>
                          <a:effectLst/>
                          <a:latin typeface="Arial" pitchFamily="34" charset="0"/>
                          <a:ea typeface="幼圆" pitchFamily="49" charset="-122"/>
                          <a:cs typeface="Arial" pitchFamily="34" charset="0"/>
                        </a:rPr>
                        <a:t>(Light gray)</a:t>
                      </a:r>
                      <a:r>
                        <a:rPr kumimoji="0" lang="en-US" altLang="zh-CN" sz="1800" b="0" i="0" u="none" strike="noStrike" cap="none" normalizeH="0" baseline="0" dirty="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dirty="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C0C0C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128</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深灰</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(Dark gray)</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808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9</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蓝</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 blue)</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00FF"/>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绿</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 green)</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FF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11</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青</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(cyan)</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00FFFF"/>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12</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红</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 red)</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F0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13</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品红</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 magenta)</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F00FF"/>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14</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0</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黄</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(Yellow)</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rPr>
                        <a:t> </a:t>
                      </a:r>
                      <a:r>
                        <a:rPr kumimoji="0" lang="en-US" altLang="zh-CN" sz="11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FFF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15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255</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00000"/>
                          </a:solidFill>
                          <a:effectLst/>
                          <a:latin typeface="宋体" pitchFamily="2" charset="-122"/>
                          <a:ea typeface="幼圆" pitchFamily="49" charset="-122"/>
                          <a:cs typeface="Arial" pitchFamily="34" charset="0"/>
                        </a:rPr>
                        <a:t>白</a:t>
                      </a:r>
                      <a:r>
                        <a:rPr kumimoji="0" lang="en-US" altLang="zh-CN" sz="1800" b="0" i="0" u="none" strike="noStrike" cap="none" normalizeH="0" baseline="0" smtClean="0">
                          <a:ln>
                            <a:noFill/>
                          </a:ln>
                          <a:solidFill>
                            <a:srgbClr val="000000"/>
                          </a:solidFill>
                          <a:effectLst/>
                          <a:latin typeface="Arial" pitchFamily="34" charset="0"/>
                          <a:ea typeface="幼圆" pitchFamily="49" charset="-122"/>
                          <a:cs typeface="Arial" pitchFamily="34" charset="0"/>
                        </a:rPr>
                        <a:t>(white)</a:t>
                      </a:r>
                      <a:r>
                        <a:rPr kumimoji="0" lang="en-US" altLang="zh-CN" sz="1800" b="0" i="0" u="none" strike="noStrike" cap="none" normalizeH="0" baseline="0" smtClean="0">
                          <a:ln>
                            <a:noFill/>
                          </a:ln>
                          <a:solidFill>
                            <a:srgbClr val="000000"/>
                          </a:solidFill>
                          <a:effectLst/>
                          <a:latin typeface="Arial" pitchFamily="34" charset="0"/>
                          <a:ea typeface="Arial Unicode MS" pitchFamily="34" charset="-122"/>
                          <a:cs typeface="Arial Unicode MS" pitchFamily="34" charset="-122"/>
                        </a:rPr>
                        <a:t> </a:t>
                      </a:r>
                      <a:endParaRPr kumimoji="0" lang="en-US" altLang="zh-CN" sz="1800" b="0" i="0" u="none" strike="noStrike" cap="none" normalizeH="0" baseline="0" smtClean="0">
                        <a:ln>
                          <a:noFill/>
                        </a:ln>
                        <a:solidFill>
                          <a:schemeClr val="tx1"/>
                        </a:solidFill>
                        <a:effectLst/>
                        <a:latin typeface="Arial" pitchFamily="34" charset="0"/>
                        <a:ea typeface="Arial Unicode MS" pitchFamily="34" charset="-122"/>
                        <a:cs typeface="Arial"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itchFamily="2" charset="2"/>
                        <a:buNone/>
                        <a:tabLst/>
                      </a:pPr>
                      <a:endParaRPr kumimoji="0" lang="en-US" sz="2800" b="0" i="0" u="none" strike="noStrike" cap="none" normalizeH="0" baseline="0" dirty="0" smtClean="0">
                        <a:ln>
                          <a:noFill/>
                        </a:ln>
                        <a:solidFill>
                          <a:schemeClr val="bg1"/>
                        </a:solidFill>
                        <a:effectLst/>
                        <a:latin typeface="Arial" pitchFamily="34" charset="0"/>
                        <a:ea typeface="宋体" pitchFamily="2" charset="-122"/>
                        <a:cs typeface="Arial" pitchFamily="34" charset="0"/>
                      </a:endParaRPr>
                    </a:p>
                  </a:txBody>
                  <a:tcPr marL="0" marR="0" marT="0" marB="0" horzOverflow="overflow">
                    <a:lnL>
                      <a:noFill/>
                    </a:lnL>
                    <a:lnR>
                      <a:noFill/>
                    </a:lnR>
                    <a:lnT>
                      <a:noFill/>
                    </a:lnT>
                    <a:lnB>
                      <a:noFill/>
                    </a:lnB>
                    <a:lnTlToBr>
                      <a:noFill/>
                    </a:lnTlToBr>
                    <a:lnBlToTr>
                      <a:noFill/>
                    </a:lnBlToTr>
                    <a:noFill/>
                  </a:tcPr>
                </a:tc>
              </a:tr>
            </a:tbl>
          </a:graphicData>
        </a:graphic>
      </p:graphicFrame>
      <p:sp>
        <p:nvSpPr>
          <p:cNvPr id="6" name="矩形 5"/>
          <p:cNvSpPr/>
          <p:nvPr/>
        </p:nvSpPr>
        <p:spPr>
          <a:xfrm>
            <a:off x="1115616" y="5949280"/>
            <a:ext cx="5758308" cy="461665"/>
          </a:xfrm>
          <a:prstGeom prst="rect">
            <a:avLst/>
          </a:prstGeom>
        </p:spPr>
        <p:txBody>
          <a:bodyPr wrap="none">
            <a:spAutoFit/>
          </a:bodyPr>
          <a:lstStyle/>
          <a:p>
            <a:r>
              <a:rPr lang="zh-CN" altLang="en-US" dirty="0" smtClean="0">
                <a:solidFill>
                  <a:srgbClr val="0000FF"/>
                </a:solidFill>
              </a:rPr>
              <a:t>蓝色 伪彩色值</a:t>
            </a:r>
            <a:r>
              <a:rPr lang="en-US" altLang="zh-CN" dirty="0" smtClean="0">
                <a:solidFill>
                  <a:srgbClr val="0000FF"/>
                </a:solidFill>
              </a:rPr>
              <a:t>=9</a:t>
            </a:r>
            <a:r>
              <a:rPr lang="zh-CN" altLang="en-US" dirty="0" smtClean="0">
                <a:solidFill>
                  <a:srgbClr val="0000FF"/>
                </a:solidFill>
              </a:rPr>
              <a:t>，真彩色值</a:t>
            </a:r>
            <a:r>
              <a:rPr lang="en-US" altLang="zh-CN" dirty="0" smtClean="0">
                <a:solidFill>
                  <a:srgbClr val="0000FF"/>
                </a:solidFill>
              </a:rPr>
              <a:t>=0 0 255</a:t>
            </a:r>
            <a:endParaRPr lang="en-US" altLang="zh-CN" dirty="0">
              <a:solidFill>
                <a:srgbClr val="0000FF"/>
              </a:solidFill>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调色板的选取</a:t>
            </a: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dirty="0" smtClean="0">
                <a:ea typeface="宋体" pitchFamily="2" charset="-122"/>
              </a:rPr>
              <a:t>标准的调色板是在</a:t>
            </a:r>
            <a:r>
              <a:rPr lang="en-US" altLang="zh-CN" dirty="0" smtClean="0">
                <a:ea typeface="宋体" pitchFamily="2" charset="-122"/>
              </a:rPr>
              <a:t>256K</a:t>
            </a:r>
            <a:r>
              <a:rPr lang="zh-CN" altLang="en-US" dirty="0" smtClean="0">
                <a:ea typeface="宋体" pitchFamily="2" charset="-122"/>
              </a:rPr>
              <a:t>色谱中按色调均匀地选取</a:t>
            </a:r>
            <a:r>
              <a:rPr lang="en-US" altLang="zh-CN" dirty="0" smtClean="0">
                <a:ea typeface="宋体" pitchFamily="2" charset="-122"/>
              </a:rPr>
              <a:t>16</a:t>
            </a:r>
            <a:r>
              <a:rPr lang="zh-CN" altLang="en-US" dirty="0" smtClean="0">
                <a:ea typeface="宋体" pitchFamily="2" charset="-122"/>
              </a:rPr>
              <a:t>种或</a:t>
            </a:r>
            <a:r>
              <a:rPr lang="en-US" altLang="zh-CN" dirty="0" smtClean="0">
                <a:ea typeface="宋体" pitchFamily="2" charset="-122"/>
              </a:rPr>
              <a:t>256</a:t>
            </a:r>
            <a:r>
              <a:rPr lang="zh-CN" altLang="en-US" dirty="0" smtClean="0">
                <a:ea typeface="宋体" pitchFamily="2" charset="-122"/>
              </a:rPr>
              <a:t>种颜色。</a:t>
            </a:r>
          </a:p>
          <a:p>
            <a:pPr eaLnBrk="1" hangingPunct="1">
              <a:lnSpc>
                <a:spcPct val="90000"/>
              </a:lnSpc>
            </a:pPr>
            <a:endParaRPr lang="zh-CN" altLang="en-US" dirty="0" smtClean="0">
              <a:ea typeface="宋体" pitchFamily="2" charset="-122"/>
            </a:endParaRPr>
          </a:p>
          <a:p>
            <a:pPr eaLnBrk="1" hangingPunct="1">
              <a:lnSpc>
                <a:spcPct val="90000"/>
              </a:lnSpc>
            </a:pPr>
            <a:r>
              <a:rPr lang="zh-CN" altLang="en-US" dirty="0" smtClean="0">
                <a:ea typeface="宋体" pitchFamily="2" charset="-122"/>
              </a:rPr>
              <a:t>一般应用中，有的图像往往偏向于某一种或几种色调，此时如果采用标准调色板，则颜色失真较多。</a:t>
            </a:r>
          </a:p>
          <a:p>
            <a:pPr eaLnBrk="1" hangingPunct="1">
              <a:lnSpc>
                <a:spcPct val="90000"/>
              </a:lnSpc>
            </a:pPr>
            <a:endParaRPr lang="zh-CN" altLang="en-US" dirty="0" smtClean="0">
              <a:ea typeface="宋体" pitchFamily="2" charset="-122"/>
            </a:endParaRPr>
          </a:p>
          <a:p>
            <a:pPr eaLnBrk="1" hangingPunct="1">
              <a:lnSpc>
                <a:spcPct val="90000"/>
              </a:lnSpc>
            </a:pPr>
            <a:r>
              <a:rPr lang="zh-CN" altLang="en-US" dirty="0" smtClean="0">
                <a:ea typeface="宋体" pitchFamily="2" charset="-122"/>
              </a:rPr>
              <a:t>因此，同一幅图像，采用不同的调色板显示可能会出现不同的颜色效果</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调色板的选取举例（</a:t>
            </a:r>
            <a:r>
              <a:rPr lang="en-US" altLang="zh-CN" dirty="0" smtClean="0"/>
              <a:t>256</a:t>
            </a:r>
            <a:r>
              <a:rPr lang="zh-CN" altLang="en-US" dirty="0" smtClean="0"/>
              <a:t>色）</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35" descr="C5.4-2A.jpg (59041 bytes)"/>
          <p:cNvPicPr>
            <a:picLocks noChangeAspect="1" noChangeArrowheads="1"/>
          </p:cNvPicPr>
          <p:nvPr/>
        </p:nvPicPr>
        <p:blipFill>
          <a:blip r:embed="rId2" cstate="print"/>
          <a:srcRect/>
          <a:stretch>
            <a:fillRect/>
          </a:stretch>
        </p:blipFill>
        <p:spPr bwMode="auto">
          <a:xfrm>
            <a:off x="115888" y="1052736"/>
            <a:ext cx="2932112" cy="3732213"/>
          </a:xfrm>
          <a:prstGeom prst="rect">
            <a:avLst/>
          </a:prstGeom>
          <a:noFill/>
          <a:ln w="9525">
            <a:noFill/>
            <a:miter lim="800000"/>
            <a:headEnd/>
            <a:tailEnd/>
          </a:ln>
        </p:spPr>
      </p:pic>
      <p:pic>
        <p:nvPicPr>
          <p:cNvPr id="6" name="Picture 38" descr="C5.4-2B.gif (64381 bytes)"/>
          <p:cNvPicPr>
            <a:picLocks noChangeAspect="1" noChangeArrowheads="1"/>
          </p:cNvPicPr>
          <p:nvPr/>
        </p:nvPicPr>
        <p:blipFill>
          <a:blip r:embed="rId3" cstate="print"/>
          <a:srcRect/>
          <a:stretch>
            <a:fillRect/>
          </a:stretch>
        </p:blipFill>
        <p:spPr bwMode="auto">
          <a:xfrm>
            <a:off x="3162300" y="1052736"/>
            <a:ext cx="2933700" cy="3732213"/>
          </a:xfrm>
          <a:prstGeom prst="rect">
            <a:avLst/>
          </a:prstGeom>
          <a:noFill/>
          <a:ln w="9525">
            <a:noFill/>
            <a:miter lim="800000"/>
            <a:headEnd/>
            <a:tailEnd/>
          </a:ln>
        </p:spPr>
      </p:pic>
      <p:pic>
        <p:nvPicPr>
          <p:cNvPr id="7" name="Picture 40" descr="C5.4-2Ba.gif (33731 bytes)"/>
          <p:cNvPicPr>
            <a:picLocks noChangeAspect="1" noChangeArrowheads="1"/>
          </p:cNvPicPr>
          <p:nvPr/>
        </p:nvPicPr>
        <p:blipFill>
          <a:blip r:embed="rId4" cstate="print"/>
          <a:srcRect/>
          <a:stretch>
            <a:fillRect/>
          </a:stretch>
        </p:blipFill>
        <p:spPr bwMode="auto">
          <a:xfrm>
            <a:off x="6172200" y="1052736"/>
            <a:ext cx="2901950" cy="3733800"/>
          </a:xfrm>
          <a:prstGeom prst="rect">
            <a:avLst/>
          </a:prstGeom>
          <a:noFill/>
          <a:ln w="9525">
            <a:noFill/>
            <a:miter lim="800000"/>
            <a:headEnd/>
            <a:tailEnd/>
          </a:ln>
        </p:spPr>
      </p:pic>
      <p:sp>
        <p:nvSpPr>
          <p:cNvPr id="8" name="Rectangle 42"/>
          <p:cNvSpPr>
            <a:spLocks noChangeArrowheads="1"/>
          </p:cNvSpPr>
          <p:nvPr/>
        </p:nvSpPr>
        <p:spPr bwMode="black">
          <a:xfrm>
            <a:off x="28426" y="5484912"/>
            <a:ext cx="3103414" cy="307777"/>
          </a:xfrm>
          <a:prstGeom prst="rect">
            <a:avLst/>
          </a:prstGeom>
          <a:noFill/>
          <a:ln w="9525" algn="ctr">
            <a:noFill/>
            <a:miter lim="800000"/>
            <a:headEnd/>
            <a:tailEnd/>
          </a:ln>
        </p:spPr>
        <p:txBody>
          <a:bodyPr wrap="none" lIns="0" tIns="0" rIns="0" bIns="0" anchor="ctr">
            <a:spAutoFit/>
          </a:bodyPr>
          <a:lstStyle/>
          <a:p>
            <a:r>
              <a:rPr lang="zh-CN" altLang="en-US" sz="2000" dirty="0">
                <a:solidFill>
                  <a:srgbClr val="000000"/>
                </a:solidFill>
                <a:latin typeface="宋体" pitchFamily="2" charset="-122"/>
                <a:ea typeface="幼圆" pitchFamily="49" charset="-122"/>
              </a:rPr>
              <a:t>真彩色显示，无需调色板</a:t>
            </a:r>
            <a:r>
              <a:rPr lang="zh-CN" altLang="en-US" sz="2000" dirty="0">
                <a:solidFill>
                  <a:srgbClr val="000000"/>
                </a:solidFill>
                <a:ea typeface="Arial Unicode MS" pitchFamily="34" charset="-122"/>
                <a:cs typeface="Arial Unicode MS" pitchFamily="34" charset="-122"/>
              </a:rPr>
              <a:t>  </a:t>
            </a:r>
            <a:r>
              <a:rPr lang="zh-CN" altLang="en-US" sz="2000" dirty="0"/>
              <a:t> </a:t>
            </a:r>
          </a:p>
        </p:txBody>
      </p:sp>
      <p:pic>
        <p:nvPicPr>
          <p:cNvPr id="9" name="Picture 46" descr="c4.5-2Ba-cb.jpg (20095 bytes)"/>
          <p:cNvPicPr>
            <a:picLocks noChangeAspect="1" noChangeArrowheads="1"/>
          </p:cNvPicPr>
          <p:nvPr/>
        </p:nvPicPr>
        <p:blipFill>
          <a:blip r:embed="rId5" cstate="print"/>
          <a:srcRect/>
          <a:stretch>
            <a:fillRect/>
          </a:stretch>
        </p:blipFill>
        <p:spPr bwMode="auto">
          <a:xfrm>
            <a:off x="6096000" y="5257800"/>
            <a:ext cx="1104900" cy="1104900"/>
          </a:xfrm>
          <a:prstGeom prst="rect">
            <a:avLst/>
          </a:prstGeom>
          <a:noFill/>
          <a:ln w="9525">
            <a:noFill/>
            <a:miter lim="800000"/>
            <a:headEnd/>
            <a:tailEnd/>
          </a:ln>
        </p:spPr>
      </p:pic>
      <p:pic>
        <p:nvPicPr>
          <p:cNvPr id="10" name="Picture 48" descr="c4.5-2b-CB.jpg (22883 bytes)"/>
          <p:cNvPicPr>
            <a:picLocks noChangeAspect="1" noChangeArrowheads="1"/>
          </p:cNvPicPr>
          <p:nvPr/>
        </p:nvPicPr>
        <p:blipFill>
          <a:blip r:embed="rId6" cstate="print"/>
          <a:srcRect/>
          <a:stretch>
            <a:fillRect/>
          </a:stretch>
        </p:blipFill>
        <p:spPr bwMode="auto">
          <a:xfrm>
            <a:off x="3124200" y="5229200"/>
            <a:ext cx="1104900" cy="1093788"/>
          </a:xfrm>
          <a:prstGeom prst="rect">
            <a:avLst/>
          </a:prstGeom>
          <a:noFill/>
          <a:ln w="9525">
            <a:noFill/>
            <a:miter lim="800000"/>
            <a:headEnd/>
            <a:tailEnd/>
          </a:ln>
        </p:spPr>
      </p:pic>
      <p:sp>
        <p:nvSpPr>
          <p:cNvPr id="11" name="Rectangle 61"/>
          <p:cNvSpPr>
            <a:spLocks noChangeArrowheads="1"/>
          </p:cNvSpPr>
          <p:nvPr/>
        </p:nvSpPr>
        <p:spPr bwMode="black">
          <a:xfrm>
            <a:off x="4343400" y="5105400"/>
            <a:ext cx="1752600" cy="1219200"/>
          </a:xfrm>
          <a:prstGeom prst="rect">
            <a:avLst/>
          </a:prstGeom>
          <a:noFill/>
          <a:ln w="9525" algn="ctr">
            <a:noFill/>
            <a:miter lim="800000"/>
            <a:headEnd/>
            <a:tailEnd/>
          </a:ln>
        </p:spPr>
        <p:txBody>
          <a:bodyPr lIns="0" tIns="0" rIns="0" bIns="0" anchor="ctr">
            <a:spAutoFit/>
          </a:bodyPr>
          <a:lstStyle/>
          <a:p>
            <a:r>
              <a:rPr lang="zh-CN" altLang="en-US" sz="2000" dirty="0">
                <a:solidFill>
                  <a:srgbClr val="000000"/>
                </a:solidFill>
                <a:latin typeface="宋体" pitchFamily="2" charset="-122"/>
                <a:ea typeface="幼圆" pitchFamily="49" charset="-122"/>
              </a:rPr>
              <a:t>调色板与图像原有颜色匹配，故颜色偏差很小</a:t>
            </a:r>
            <a:r>
              <a:rPr lang="zh-CN" altLang="en-US" sz="2000" dirty="0"/>
              <a:t> </a:t>
            </a:r>
          </a:p>
        </p:txBody>
      </p:sp>
      <p:sp>
        <p:nvSpPr>
          <p:cNvPr id="12" name="Rectangle 63"/>
          <p:cNvSpPr>
            <a:spLocks noChangeArrowheads="1"/>
          </p:cNvSpPr>
          <p:nvPr/>
        </p:nvSpPr>
        <p:spPr bwMode="black">
          <a:xfrm>
            <a:off x="7315200" y="5257800"/>
            <a:ext cx="1600200" cy="914400"/>
          </a:xfrm>
          <a:prstGeom prst="rect">
            <a:avLst/>
          </a:prstGeom>
          <a:noFill/>
          <a:ln w="9525" algn="ctr">
            <a:noFill/>
            <a:miter lim="800000"/>
            <a:headEnd/>
            <a:tailEnd/>
          </a:ln>
        </p:spPr>
        <p:txBody>
          <a:bodyPr lIns="0" tIns="0" rIns="0" bIns="0" anchor="ctr">
            <a:spAutoFit/>
          </a:bodyPr>
          <a:lstStyle/>
          <a:p>
            <a:r>
              <a:rPr lang="zh-CN" altLang="en-US" sz="2000" dirty="0">
                <a:solidFill>
                  <a:srgbClr val="000000"/>
                </a:solidFill>
                <a:latin typeface="宋体" pitchFamily="2" charset="-122"/>
                <a:ea typeface="幼圆" pitchFamily="49" charset="-122"/>
              </a:rPr>
              <a:t>调色板与原图不匹配，图像出现色偏</a:t>
            </a:r>
            <a:r>
              <a:rPr lang="zh-CN" altLang="en-US" sz="2000" dirty="0"/>
              <a:t> </a:t>
            </a: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图像或视频的数字化</a:t>
            </a:r>
            <a:endParaRPr lang="zh-CN" altLang="en-US" dirty="0"/>
          </a:p>
        </p:txBody>
      </p:sp>
      <p:sp>
        <p:nvSpPr>
          <p:cNvPr id="3" name="内容占位符 2"/>
          <p:cNvSpPr>
            <a:spLocks noGrp="1"/>
          </p:cNvSpPr>
          <p:nvPr>
            <p:ph idx="1"/>
          </p:nvPr>
        </p:nvSpPr>
        <p:spPr>
          <a:xfrm>
            <a:off x="1066800" y="1032668"/>
            <a:ext cx="7620000" cy="4124524"/>
          </a:xfrm>
        </p:spPr>
        <p:txBody>
          <a:bodyPr/>
          <a:lstStyle/>
          <a:p>
            <a:r>
              <a:rPr lang="zh-CN" altLang="en-US" dirty="0" smtClean="0"/>
              <a:t>必要性</a:t>
            </a:r>
            <a:endParaRPr lang="en-US" altLang="zh-CN" dirty="0" smtClean="0"/>
          </a:p>
          <a:p>
            <a:pPr lvl="1"/>
            <a:r>
              <a:rPr lang="zh-CN" altLang="en-US" dirty="0" smtClean="0"/>
              <a:t>计算机只能处理数字信号</a:t>
            </a:r>
            <a:endParaRPr lang="en-US" altLang="zh-CN" dirty="0" smtClean="0"/>
          </a:p>
          <a:p>
            <a:pPr lvl="1"/>
            <a:r>
              <a:rPr lang="zh-CN" altLang="en-US" dirty="0" smtClean="0"/>
              <a:t>数字传输和存储的需要</a:t>
            </a:r>
            <a:endParaRPr lang="en-US" altLang="zh-CN" dirty="0" smtClean="0"/>
          </a:p>
          <a:p>
            <a:r>
              <a:rPr lang="zh-CN" altLang="en-US" dirty="0" smtClean="0"/>
              <a:t>数字化过程的方案</a:t>
            </a:r>
            <a:endParaRPr lang="en-US" altLang="zh-CN" dirty="0" smtClean="0"/>
          </a:p>
          <a:p>
            <a:pPr lvl="1"/>
            <a:r>
              <a:rPr lang="zh-CN" altLang="en-US" dirty="0" smtClean="0"/>
              <a:t>数字相机</a:t>
            </a:r>
            <a:r>
              <a:rPr lang="en-US" altLang="zh-CN" dirty="0" smtClean="0"/>
              <a:t>/</a:t>
            </a:r>
            <a:r>
              <a:rPr lang="zh-CN" altLang="en-US" dirty="0" smtClean="0"/>
              <a:t>摄像机直接对连续场景数字化数字视频信号</a:t>
            </a:r>
            <a:endParaRPr lang="en-US" altLang="zh-CN" dirty="0" smtClean="0"/>
          </a:p>
          <a:p>
            <a:pPr lvl="1"/>
            <a:r>
              <a:rPr lang="zh-CN" altLang="en-US" dirty="0" smtClean="0"/>
              <a:t>模拟相机</a:t>
            </a:r>
            <a:r>
              <a:rPr lang="en-US" altLang="zh-CN" dirty="0" smtClean="0"/>
              <a:t>/</a:t>
            </a:r>
            <a:r>
              <a:rPr lang="zh-CN" altLang="en-US" dirty="0" smtClean="0"/>
              <a:t>摄像机得到的连续模拟视频信号进行取样和量化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863235" name="Picture 3"/>
          <p:cNvPicPr>
            <a:picLocks noChangeAspect="1" noChangeArrowheads="1"/>
          </p:cNvPicPr>
          <p:nvPr/>
        </p:nvPicPr>
        <p:blipFill>
          <a:blip r:embed="rId2" cstate="print"/>
          <a:srcRect/>
          <a:stretch>
            <a:fillRect/>
          </a:stretch>
        </p:blipFill>
        <p:spPr bwMode="auto">
          <a:xfrm>
            <a:off x="1763688" y="5301208"/>
            <a:ext cx="5600700" cy="657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图像的数学描述</a:t>
            </a:r>
            <a:endParaRPr lang="zh-CN" altLang="en-US" dirty="0"/>
          </a:p>
        </p:txBody>
      </p:sp>
      <p:sp>
        <p:nvSpPr>
          <p:cNvPr id="3" name="内容占位符 2"/>
          <p:cNvSpPr>
            <a:spLocks noGrp="1"/>
          </p:cNvSpPr>
          <p:nvPr>
            <p:ph idx="1"/>
          </p:nvPr>
        </p:nvSpPr>
        <p:spPr>
          <a:xfrm>
            <a:off x="755576" y="1371600"/>
            <a:ext cx="7931224" cy="4700588"/>
          </a:xfrm>
        </p:spPr>
        <p:txBody>
          <a:bodyPr/>
          <a:lstStyle/>
          <a:p>
            <a:r>
              <a:rPr lang="zh-CN" altLang="en-US" sz="2800" dirty="0" smtClean="0"/>
              <a:t>一幅图像可以被看成是空间各个座标点上强度的集合。</a:t>
            </a:r>
            <a:endParaRPr lang="en-US" altLang="zh-CN" sz="2800" dirty="0" smtClean="0"/>
          </a:p>
          <a:p>
            <a:r>
              <a:rPr lang="zh-CN" altLang="en-US" sz="2800" dirty="0" smtClean="0"/>
              <a:t>最普遍的数学表达式为</a:t>
            </a:r>
            <a:r>
              <a:rPr lang="en-US" altLang="zh-CN" sz="2800" dirty="0" smtClean="0"/>
              <a:t>I=f(</a:t>
            </a:r>
            <a:r>
              <a:rPr lang="en-US" altLang="zh-CN" sz="2800" dirty="0" err="1" smtClean="0"/>
              <a:t>x,y,z,</a:t>
            </a:r>
            <a:r>
              <a:rPr lang="en-US" altLang="zh-CN" sz="2800" dirty="0" err="1" smtClean="0">
                <a:sym typeface="Symbol" pitchFamily="18" charset="2"/>
              </a:rPr>
              <a:t></a:t>
            </a:r>
            <a:r>
              <a:rPr lang="en-US" altLang="zh-CN" sz="2800" dirty="0" err="1" smtClean="0"/>
              <a:t>,t</a:t>
            </a:r>
            <a:r>
              <a:rPr lang="en-US" altLang="zh-CN" sz="2800" dirty="0" smtClean="0"/>
              <a:t>) ，</a:t>
            </a:r>
            <a:r>
              <a:rPr lang="zh-CN" altLang="en-US" sz="2800" dirty="0" smtClean="0"/>
              <a:t>其中，</a:t>
            </a:r>
            <a:r>
              <a:rPr lang="en-US" altLang="zh-CN" sz="2800" dirty="0" err="1" smtClean="0"/>
              <a:t>x、y、z</a:t>
            </a:r>
            <a:r>
              <a:rPr lang="zh-CN" altLang="en-US" sz="2800" dirty="0" smtClean="0"/>
              <a:t>是空间坐标， </a:t>
            </a:r>
            <a:r>
              <a:rPr lang="zh-CN" altLang="en-US" sz="2800" dirty="0" smtClean="0">
                <a:sym typeface="Symbol" pitchFamily="18" charset="2"/>
              </a:rPr>
              <a:t></a:t>
            </a:r>
            <a:r>
              <a:rPr lang="zh-CN" altLang="en-US" sz="2800" dirty="0" smtClean="0"/>
              <a:t>是波长， </a:t>
            </a:r>
            <a:r>
              <a:rPr lang="en-US" altLang="zh-CN" sz="2800" dirty="0" smtClean="0"/>
              <a:t>t</a:t>
            </a:r>
            <a:r>
              <a:rPr lang="zh-CN" altLang="en-US" sz="2800" dirty="0" smtClean="0"/>
              <a:t>是时间，</a:t>
            </a:r>
            <a:r>
              <a:rPr lang="en-US" altLang="zh-CN" sz="2800" dirty="0" smtClean="0"/>
              <a:t>I</a:t>
            </a:r>
            <a:r>
              <a:rPr lang="zh-CN" altLang="en-US" sz="2800" dirty="0" smtClean="0"/>
              <a:t>是图像点的光强度</a:t>
            </a:r>
            <a:endParaRPr lang="en-US" altLang="zh-CN" sz="2800" dirty="0" smtClean="0"/>
          </a:p>
          <a:p>
            <a:pPr lvl="1"/>
            <a:r>
              <a:rPr lang="zh-CN" altLang="en-US" sz="2400" dirty="0" smtClean="0"/>
              <a:t>对静态图像，</a:t>
            </a:r>
            <a:r>
              <a:rPr lang="en-US" altLang="zh-CN" sz="2400" dirty="0" smtClean="0"/>
              <a:t>t</a:t>
            </a:r>
            <a:r>
              <a:rPr lang="zh-CN" altLang="en-US" sz="2400" dirty="0" smtClean="0"/>
              <a:t>为常数</a:t>
            </a:r>
            <a:endParaRPr lang="en-US" altLang="zh-CN" sz="2400" dirty="0" smtClean="0"/>
          </a:p>
          <a:p>
            <a:pPr lvl="1"/>
            <a:r>
              <a:rPr lang="zh-CN" altLang="en-US" sz="2400" dirty="0" smtClean="0"/>
              <a:t>对单色图像，</a:t>
            </a:r>
            <a:r>
              <a:rPr lang="zh-CN" altLang="en-US" sz="2400" dirty="0" smtClean="0">
                <a:sym typeface="Symbol" pitchFamily="18" charset="2"/>
              </a:rPr>
              <a:t></a:t>
            </a:r>
            <a:r>
              <a:rPr lang="zh-CN" altLang="en-US" sz="2400" dirty="0" smtClean="0"/>
              <a:t>为常数</a:t>
            </a:r>
            <a:endParaRPr lang="en-US" altLang="zh-CN" sz="2400" dirty="0" smtClean="0"/>
          </a:p>
          <a:p>
            <a:pPr lvl="1"/>
            <a:r>
              <a:rPr lang="zh-CN" altLang="en-US" sz="2400" dirty="0" smtClean="0"/>
              <a:t>对平面图像,  </a:t>
            </a:r>
            <a:r>
              <a:rPr lang="en-US" altLang="zh-CN" sz="2400" dirty="0" smtClean="0"/>
              <a:t>z</a:t>
            </a:r>
            <a:r>
              <a:rPr lang="zh-CN" altLang="en-US" sz="2400" dirty="0" smtClean="0"/>
              <a:t>为常数</a:t>
            </a:r>
            <a:endParaRPr lang="en-US" altLang="zh-CN" sz="2400" dirty="0" smtClean="0"/>
          </a:p>
          <a:p>
            <a:pPr lvl="1"/>
            <a:r>
              <a:rPr lang="zh-CN" altLang="en-US" sz="2400" dirty="0" smtClean="0"/>
              <a:t>例如，对于静态平面单色图像，其数学表达式可以简化为：</a:t>
            </a:r>
            <a:r>
              <a:rPr lang="en-US" altLang="zh-CN" sz="2400" dirty="0" smtClean="0"/>
              <a:t>I=f(</a:t>
            </a:r>
            <a:r>
              <a:rPr lang="en-US" altLang="zh-CN" sz="2400" dirty="0" err="1" smtClean="0"/>
              <a:t>x,y</a:t>
            </a:r>
            <a:r>
              <a:rPr lang="en-US"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图像或视频的数字化过程（</a:t>
            </a:r>
            <a:r>
              <a:rPr lang="en-US" altLang="zh-CN" dirty="0" smtClean="0">
                <a:ea typeface="宋体" pitchFamily="2" charset="-122"/>
              </a:rPr>
              <a:t>1</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755576" y="1371600"/>
            <a:ext cx="7931224" cy="977280"/>
          </a:xfrm>
        </p:spPr>
        <p:txBody>
          <a:bodyPr/>
          <a:lstStyle/>
          <a:p>
            <a:r>
              <a:rPr lang="zh-CN" altLang="en-US" sz="2800" dirty="0" smtClean="0"/>
              <a:t>把图像分割成称为像素的小区域，每个图像的亮度或灰度值用一个整数来表示</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14"/>
          <p:cNvGrpSpPr>
            <a:grpSpLocks/>
          </p:cNvGrpSpPr>
          <p:nvPr/>
        </p:nvGrpSpPr>
        <p:grpSpPr bwMode="auto">
          <a:xfrm>
            <a:off x="2123728" y="2468463"/>
            <a:ext cx="5400600" cy="3768849"/>
            <a:chOff x="2381" y="1661"/>
            <a:chExt cx="3105" cy="2238"/>
          </a:xfrm>
        </p:grpSpPr>
        <p:graphicFrame>
          <p:nvGraphicFramePr>
            <p:cNvPr id="6" name="Object 9"/>
            <p:cNvGraphicFramePr>
              <a:graphicFrameLocks noChangeAspect="1"/>
            </p:cNvGraphicFramePr>
            <p:nvPr/>
          </p:nvGraphicFramePr>
          <p:xfrm>
            <a:off x="2381" y="1661"/>
            <a:ext cx="3023" cy="1908"/>
          </p:xfrm>
          <a:graphic>
            <a:graphicData uri="http://schemas.openxmlformats.org/presentationml/2006/ole">
              <p:oleObj spid="_x0000_s864258" name="位图图像" r:id="rId3" imgW="4238095" imgH="2676899" progId="PBrush">
                <p:embed/>
              </p:oleObj>
            </a:graphicData>
          </a:graphic>
        </p:graphicFrame>
        <p:sp>
          <p:nvSpPr>
            <p:cNvPr id="7" name="Text Box 10"/>
            <p:cNvSpPr txBox="1">
              <a:spLocks noChangeArrowheads="1"/>
            </p:cNvSpPr>
            <p:nvPr/>
          </p:nvSpPr>
          <p:spPr bwMode="auto">
            <a:xfrm>
              <a:off x="2562" y="3611"/>
              <a:ext cx="1291" cy="288"/>
            </a:xfrm>
            <a:prstGeom prst="rect">
              <a:avLst/>
            </a:prstGeom>
            <a:noFill/>
            <a:ln w="12700">
              <a:noFill/>
              <a:miter lim="800000"/>
              <a:headEnd/>
              <a:tailEnd/>
            </a:ln>
            <a:effectLst/>
          </p:spPr>
          <p:txBody>
            <a:bodyPr>
              <a:spAutoFit/>
            </a:bodyPr>
            <a:lstStyle/>
            <a:p>
              <a:pPr algn="ctr">
                <a:spcBef>
                  <a:spcPct val="50000"/>
                </a:spcBef>
              </a:pPr>
              <a:r>
                <a:rPr lang="zh-CN" altLang="en-US" sz="2400" dirty="0">
                  <a:ea typeface="宋体" charset="-122"/>
                </a:rPr>
                <a:t>物理图像</a:t>
              </a:r>
            </a:p>
          </p:txBody>
        </p:sp>
        <p:sp>
          <p:nvSpPr>
            <p:cNvPr id="8" name="Text Box 11"/>
            <p:cNvSpPr txBox="1">
              <a:spLocks noChangeArrowheads="1"/>
            </p:cNvSpPr>
            <p:nvPr/>
          </p:nvSpPr>
          <p:spPr bwMode="auto">
            <a:xfrm>
              <a:off x="4195" y="3611"/>
              <a:ext cx="1291" cy="288"/>
            </a:xfrm>
            <a:prstGeom prst="rect">
              <a:avLst/>
            </a:prstGeom>
            <a:noFill/>
            <a:ln w="12700">
              <a:noFill/>
              <a:miter lim="800000"/>
              <a:headEnd/>
              <a:tailEnd/>
            </a:ln>
            <a:effectLst/>
          </p:spPr>
          <p:txBody>
            <a:bodyPr>
              <a:spAutoFit/>
            </a:bodyPr>
            <a:lstStyle/>
            <a:p>
              <a:pPr algn="ctr">
                <a:spcBef>
                  <a:spcPct val="50000"/>
                </a:spcBef>
              </a:pPr>
              <a:r>
                <a:rPr lang="zh-CN" altLang="en-US" sz="2400" dirty="0">
                  <a:ea typeface="宋体" charset="-122"/>
                </a:rPr>
                <a:t>数字图像</a:t>
              </a: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亮度与照度</a:t>
            </a:r>
            <a:endParaRPr lang="zh-CN" altLang="en-US" dirty="0"/>
          </a:p>
        </p:txBody>
      </p:sp>
      <p:sp>
        <p:nvSpPr>
          <p:cNvPr id="3" name="内容占位符 2"/>
          <p:cNvSpPr>
            <a:spLocks noGrp="1"/>
          </p:cNvSpPr>
          <p:nvPr>
            <p:ph idx="1"/>
          </p:nvPr>
        </p:nvSpPr>
        <p:spPr>
          <a:xfrm>
            <a:off x="683568" y="836712"/>
            <a:ext cx="8003232" cy="5019452"/>
          </a:xfrm>
        </p:spPr>
        <p:txBody>
          <a:bodyPr/>
          <a:lstStyle/>
          <a:p>
            <a:r>
              <a:rPr lang="zh-CN" altLang="en-US" sz="2800" dirty="0" smtClean="0"/>
              <a:t>亮度</a:t>
            </a:r>
            <a:endParaRPr lang="en-US" altLang="zh-CN" sz="2800" dirty="0" smtClean="0"/>
          </a:p>
          <a:p>
            <a:endParaRPr lang="en-US" altLang="zh-CN" dirty="0" smtClean="0"/>
          </a:p>
          <a:p>
            <a:endParaRPr lang="en-US" altLang="zh-CN" dirty="0" smtClean="0"/>
          </a:p>
          <a:p>
            <a:endParaRPr lang="en-US" altLang="zh-CN" dirty="0" smtClean="0"/>
          </a:p>
          <a:p>
            <a:pPr lvl="1"/>
            <a:r>
              <a:rPr lang="zh-CN" altLang="en-US" sz="2400" dirty="0" smtClean="0"/>
              <a:t>单位：</a:t>
            </a:r>
            <a:r>
              <a:rPr lang="en-US" altLang="zh-CN" sz="2400" dirty="0" smtClean="0"/>
              <a:t>nit</a:t>
            </a:r>
            <a:r>
              <a:rPr lang="zh-CN" altLang="en-US" sz="2400" dirty="0" smtClean="0"/>
              <a:t>（尼特）</a:t>
            </a:r>
            <a:r>
              <a:rPr lang="en-US" altLang="zh-CN" sz="2400" dirty="0" smtClean="0"/>
              <a:t>1nit = 1cd/m</a:t>
            </a:r>
            <a:r>
              <a:rPr lang="en-US" altLang="zh-CN" sz="2400" baseline="30000" dirty="0" smtClean="0"/>
              <a:t>2</a:t>
            </a:r>
          </a:p>
          <a:p>
            <a:pPr lvl="1"/>
            <a:r>
              <a:rPr lang="zh-CN" altLang="en-US" sz="2400" dirty="0" smtClean="0"/>
              <a:t>人在看光源时，眼睛感受到的光亮度</a:t>
            </a:r>
            <a:endParaRPr lang="en-US" altLang="zh-CN" sz="2400" dirty="0" smtClean="0"/>
          </a:p>
          <a:p>
            <a:r>
              <a:rPr lang="zh-CN" altLang="en-US" sz="2800" dirty="0" smtClean="0"/>
              <a:t>照度：</a:t>
            </a:r>
            <a:endParaRPr lang="en-US" altLang="zh-CN" sz="2800" dirty="0" smtClean="0"/>
          </a:p>
          <a:p>
            <a:endParaRPr lang="en-US" altLang="zh-CN" sz="2800" dirty="0" smtClean="0"/>
          </a:p>
          <a:p>
            <a:endParaRPr lang="en-US" altLang="zh-CN" sz="2800" dirty="0" smtClean="0"/>
          </a:p>
          <a:p>
            <a:pPr lvl="1"/>
            <a:r>
              <a:rPr lang="zh-CN" altLang="en-US" sz="2400" dirty="0" smtClean="0"/>
              <a:t>单位：</a:t>
            </a:r>
            <a:r>
              <a:rPr lang="en-US" altLang="zh-CN" sz="2400" dirty="0" smtClean="0"/>
              <a:t>lx</a:t>
            </a:r>
            <a:r>
              <a:rPr lang="zh-CN" altLang="en-US" sz="2400" dirty="0" smtClean="0"/>
              <a:t>（勒克斯），</a:t>
            </a:r>
            <a:r>
              <a:rPr lang="en-US" altLang="zh-CN" sz="2400" dirty="0" smtClean="0"/>
              <a:t>1lx=1lm/m</a:t>
            </a:r>
            <a:r>
              <a:rPr lang="en-US" altLang="zh-CN" sz="2400" baseline="30000" dirty="0" smtClean="0"/>
              <a:t>2</a:t>
            </a:r>
          </a:p>
          <a:p>
            <a:pPr lvl="1"/>
            <a:r>
              <a:rPr lang="zh-CN" altLang="en-US" sz="2400" dirty="0" smtClean="0"/>
              <a:t>光源照射在周围空间或物体表面上，照射在单位面积上的光通量</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240642" name="Object 2"/>
          <p:cNvGraphicFramePr>
            <a:graphicFrameLocks noChangeAspect="1"/>
          </p:cNvGraphicFramePr>
          <p:nvPr/>
        </p:nvGraphicFramePr>
        <p:xfrm>
          <a:off x="3635896" y="1124744"/>
          <a:ext cx="5149850" cy="1912937"/>
        </p:xfrm>
        <a:graphic>
          <a:graphicData uri="http://schemas.openxmlformats.org/presentationml/2006/ole">
            <p:oleObj spid="_x0000_s240642" name="Microsoft Drawing" r:id="rId3" imgW="4681440" imgH="976320" progId="">
              <p:embed/>
            </p:oleObj>
          </a:graphicData>
        </a:graphic>
      </p:graphicFrame>
      <p:graphicFrame>
        <p:nvGraphicFramePr>
          <p:cNvPr id="240643" name="Object 3"/>
          <p:cNvGraphicFramePr>
            <a:graphicFrameLocks noChangeAspect="1"/>
          </p:cNvGraphicFramePr>
          <p:nvPr/>
        </p:nvGraphicFramePr>
        <p:xfrm>
          <a:off x="1034306" y="1412776"/>
          <a:ext cx="2241550" cy="1512888"/>
        </p:xfrm>
        <a:graphic>
          <a:graphicData uri="http://schemas.openxmlformats.org/presentationml/2006/ole">
            <p:oleObj spid="_x0000_s240643" name="公式" r:id="rId4" imgW="1015920" imgH="685800" progId="Equation.3">
              <p:embed/>
            </p:oleObj>
          </a:graphicData>
        </a:graphic>
      </p:graphicFrame>
      <p:graphicFrame>
        <p:nvGraphicFramePr>
          <p:cNvPr id="240644" name="Object 4"/>
          <p:cNvGraphicFramePr>
            <a:graphicFrameLocks noChangeAspect="1"/>
          </p:cNvGraphicFramePr>
          <p:nvPr/>
        </p:nvGraphicFramePr>
        <p:xfrm>
          <a:off x="1421729" y="4437112"/>
          <a:ext cx="1264873" cy="898078"/>
        </p:xfrm>
        <a:graphic>
          <a:graphicData uri="http://schemas.openxmlformats.org/presentationml/2006/ole">
            <p:oleObj spid="_x0000_s240644" name="公式" r:id="rId5" imgW="482400" imgH="342720" progId="Equation.3">
              <p:embed/>
            </p:oleObj>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图像或视频的数字化过程（</a:t>
            </a:r>
            <a:r>
              <a:rPr lang="en-US" altLang="zh-CN" dirty="0" smtClean="0">
                <a:ea typeface="宋体" pitchFamily="2" charset="-122"/>
              </a:rPr>
              <a:t>2</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539552" y="1268760"/>
            <a:ext cx="8147248" cy="4803428"/>
          </a:xfrm>
        </p:spPr>
        <p:txBody>
          <a:bodyPr/>
          <a:lstStyle/>
          <a:p>
            <a:r>
              <a:rPr lang="zh-CN" altLang="en-IE" sz="2800" dirty="0" smtClean="0"/>
              <a:t>数字图像由</a:t>
            </a:r>
            <a:r>
              <a:rPr lang="en-IE" altLang="zh-CN" sz="2800" dirty="0" smtClean="0"/>
              <a:t>M</a:t>
            </a:r>
            <a:r>
              <a:rPr lang="zh-CN" altLang="en-IE" sz="2800" dirty="0" smtClean="0"/>
              <a:t>行</a:t>
            </a:r>
            <a:r>
              <a:rPr lang="en-IE" altLang="zh-CN" sz="2800" dirty="0" smtClean="0"/>
              <a:t>N</a:t>
            </a:r>
            <a:r>
              <a:rPr lang="zh-CN" altLang="en-IE" sz="2800" dirty="0" smtClean="0"/>
              <a:t>列的像素（每个像素存储一个值）组成的。像素值通常为灰度级别（黑白图0～1，灰度图一般0～255 ）</a:t>
            </a:r>
            <a:endParaRPr lang="en-US" altLang="zh-CN" sz="2800" dirty="0" smtClean="0"/>
          </a:p>
          <a:p>
            <a:r>
              <a:rPr lang="zh-CN" altLang="en-US" sz="2800" dirty="0" smtClean="0"/>
              <a:t>我们需要确定水平和</a:t>
            </a:r>
            <a:endParaRPr lang="en-US" altLang="zh-CN" sz="2800" dirty="0" smtClean="0"/>
          </a:p>
          <a:p>
            <a:pPr>
              <a:buNone/>
            </a:pPr>
            <a:r>
              <a:rPr lang="zh-CN" altLang="en-US" sz="2800" dirty="0" smtClean="0"/>
              <a:t>垂直方向上的像素个</a:t>
            </a:r>
            <a:endParaRPr lang="en-US" altLang="zh-CN" sz="2800" dirty="0" smtClean="0"/>
          </a:p>
          <a:p>
            <a:pPr>
              <a:buNone/>
            </a:pPr>
            <a:r>
              <a:rPr lang="zh-CN" altLang="en-US" sz="2800" dirty="0" smtClean="0"/>
              <a:t>数</a:t>
            </a:r>
            <a:r>
              <a:rPr lang="en-US" altLang="zh-CN" sz="2800" dirty="0" smtClean="0"/>
              <a:t>N </a:t>
            </a:r>
            <a:r>
              <a:rPr lang="zh-CN" altLang="en-US" sz="2800" dirty="0" smtClean="0"/>
              <a:t>和</a:t>
            </a:r>
            <a:r>
              <a:rPr lang="en-US" altLang="zh-CN" sz="2800" dirty="0" smtClean="0"/>
              <a:t>M，</a:t>
            </a:r>
            <a:r>
              <a:rPr lang="zh-CN" altLang="en-US" sz="2800" dirty="0" smtClean="0"/>
              <a:t>并给出每</a:t>
            </a:r>
            <a:endParaRPr lang="en-US" altLang="zh-CN" sz="2800" dirty="0" smtClean="0"/>
          </a:p>
          <a:p>
            <a:pPr>
              <a:buNone/>
            </a:pPr>
            <a:r>
              <a:rPr lang="zh-CN" altLang="en-US" sz="2800" dirty="0" smtClean="0"/>
              <a:t>个点处的值</a:t>
            </a:r>
            <a:endParaRPr lang="en-US" altLang="zh-CN" sz="2800" dirty="0" smtClean="0"/>
          </a:p>
          <a:p>
            <a:pPr>
              <a:buNone/>
            </a:pPr>
            <a:r>
              <a:rPr lang="en-US" altLang="zh-CN" sz="2800" dirty="0" smtClean="0"/>
              <a:t>f(</a:t>
            </a:r>
            <a:r>
              <a:rPr lang="en-US" altLang="zh-CN" sz="2800" dirty="0" err="1" smtClean="0"/>
              <a:t>row,col</a:t>
            </a:r>
            <a:r>
              <a:rPr lang="en-US" altLang="zh-CN" sz="2800" dirty="0" smtClean="0"/>
              <a:t>)</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304"/>
          <p:cNvGrpSpPr>
            <a:grpSpLocks/>
          </p:cNvGrpSpPr>
          <p:nvPr/>
        </p:nvGrpSpPr>
        <p:grpSpPr bwMode="auto">
          <a:xfrm>
            <a:off x="4499992" y="2602309"/>
            <a:ext cx="4484687" cy="4283075"/>
            <a:chOff x="2935" y="1622"/>
            <a:chExt cx="2825" cy="2698"/>
          </a:xfrm>
        </p:grpSpPr>
        <p:pic>
          <p:nvPicPr>
            <p:cNvPr id="6" name="Picture 4"/>
            <p:cNvPicPr>
              <a:picLocks noChangeAspect="1" noChangeArrowheads="1"/>
            </p:cNvPicPr>
            <p:nvPr/>
          </p:nvPicPr>
          <p:blipFill>
            <a:blip r:embed="rId2" cstate="print"/>
            <a:srcRect r="45547"/>
            <a:stretch>
              <a:fillRect/>
            </a:stretch>
          </p:blipFill>
          <p:spPr bwMode="auto">
            <a:xfrm>
              <a:off x="2935" y="1622"/>
              <a:ext cx="2825" cy="2698"/>
            </a:xfrm>
            <a:prstGeom prst="rect">
              <a:avLst/>
            </a:prstGeom>
            <a:noFill/>
            <a:ln w="9525">
              <a:noFill/>
              <a:miter lim="800000"/>
              <a:headEnd/>
              <a:tailEnd/>
            </a:ln>
            <a:effectLst/>
          </p:spPr>
        </p:pic>
        <p:sp>
          <p:nvSpPr>
            <p:cNvPr id="7" name="Text Box 296"/>
            <p:cNvSpPr txBox="1">
              <a:spLocks noChangeArrowheads="1"/>
            </p:cNvSpPr>
            <p:nvPr/>
          </p:nvSpPr>
          <p:spPr bwMode="auto">
            <a:xfrm>
              <a:off x="5400" y="1688"/>
              <a:ext cx="234" cy="173"/>
            </a:xfrm>
            <a:prstGeom prst="rect">
              <a:avLst/>
            </a:prstGeom>
            <a:solidFill>
              <a:schemeClr val="bg1"/>
            </a:solidFill>
            <a:ln w="12700">
              <a:noFill/>
              <a:miter lim="800000"/>
              <a:headEnd/>
              <a:tailEnd/>
            </a:ln>
            <a:effectLst/>
          </p:spPr>
          <p:txBody>
            <a:bodyPr wrap="none" lIns="0" tIns="0" rIns="0" bIns="0" anchor="ctr"/>
            <a:lstStyle/>
            <a:p>
              <a:r>
                <a:rPr lang="en-IE" altLang="zh-CN" sz="2400" b="1">
                  <a:latin typeface="Times New Roman" pitchFamily="18" charset="0"/>
                  <a:ea typeface="宋体" charset="-122"/>
                </a:rPr>
                <a:t>col</a:t>
              </a:r>
              <a:endParaRPr lang="en-US" altLang="zh-CN" sz="2400" b="1">
                <a:latin typeface="Times New Roman" pitchFamily="18" charset="0"/>
                <a:ea typeface="宋体" charset="-122"/>
              </a:endParaRPr>
            </a:p>
          </p:txBody>
        </p:sp>
        <p:sp>
          <p:nvSpPr>
            <p:cNvPr id="8" name="Text Box 297"/>
            <p:cNvSpPr txBox="1">
              <a:spLocks noChangeArrowheads="1"/>
            </p:cNvSpPr>
            <p:nvPr/>
          </p:nvSpPr>
          <p:spPr bwMode="auto">
            <a:xfrm>
              <a:off x="3208" y="3864"/>
              <a:ext cx="234" cy="83"/>
            </a:xfrm>
            <a:prstGeom prst="rect">
              <a:avLst/>
            </a:prstGeom>
            <a:solidFill>
              <a:schemeClr val="bg1"/>
            </a:solidFill>
            <a:ln w="12700">
              <a:noFill/>
              <a:miter lim="800000"/>
              <a:headEnd/>
              <a:tailEnd/>
            </a:ln>
            <a:effectLst/>
          </p:spPr>
          <p:txBody>
            <a:bodyPr wrap="none" lIns="0" tIns="0" rIns="0" bIns="0" anchor="ctr"/>
            <a:lstStyle/>
            <a:p>
              <a:pPr algn="ctr"/>
              <a:r>
                <a:rPr lang="en-IE" altLang="zh-CN" sz="2400" b="1">
                  <a:latin typeface="Times New Roman" pitchFamily="18" charset="0"/>
                  <a:ea typeface="宋体" charset="-122"/>
                </a:rPr>
                <a:t>row</a:t>
              </a:r>
              <a:endParaRPr lang="en-US" altLang="zh-CN" sz="2400" b="1">
                <a:latin typeface="Times New Roman" pitchFamily="18" charset="0"/>
                <a:ea typeface="宋体" charset="-122"/>
              </a:endParaRPr>
            </a:p>
          </p:txBody>
        </p:sp>
        <p:sp>
          <p:nvSpPr>
            <p:cNvPr id="9" name="Text Box 298"/>
            <p:cNvSpPr txBox="1">
              <a:spLocks noChangeArrowheads="1"/>
            </p:cNvSpPr>
            <p:nvPr/>
          </p:nvSpPr>
          <p:spPr bwMode="auto">
            <a:xfrm>
              <a:off x="4970" y="3640"/>
              <a:ext cx="600" cy="137"/>
            </a:xfrm>
            <a:prstGeom prst="rect">
              <a:avLst/>
            </a:prstGeom>
            <a:solidFill>
              <a:schemeClr val="bg1"/>
            </a:solidFill>
            <a:ln w="12700">
              <a:noFill/>
              <a:miter lim="800000"/>
              <a:headEnd/>
              <a:tailEnd/>
            </a:ln>
            <a:effectLst/>
          </p:spPr>
          <p:txBody>
            <a:bodyPr wrap="none" lIns="0" tIns="0" rIns="0" bIns="0" anchor="ctr"/>
            <a:lstStyle/>
            <a:p>
              <a:pPr algn="ctr"/>
              <a:r>
                <a:rPr lang="en-IE" sz="2400" b="1">
                  <a:latin typeface="Times New Roman" pitchFamily="18" charset="0"/>
                </a:rPr>
                <a:t>f (row, col)</a:t>
              </a:r>
              <a:endParaRPr lang="en-US" altLang="zh-CN" sz="2400" b="1">
                <a:latin typeface="Times New Roman" pitchFamily="18" charset="0"/>
                <a:ea typeface="宋体" charset="-122"/>
              </a:endParaRPr>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图像或视频的数字化过程（</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1066800" y="1124744"/>
            <a:ext cx="7620000" cy="689248"/>
          </a:xfrm>
        </p:spPr>
        <p:txBody>
          <a:bodyPr/>
          <a:lstStyle/>
          <a:p>
            <a:r>
              <a:rPr lang="zh-CN" altLang="en-US" sz="2800" dirty="0" smtClean="0"/>
              <a:t>数字化后的图像可以用矩阵表示</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6" name="Group 8"/>
          <p:cNvGrpSpPr>
            <a:grpSpLocks/>
          </p:cNvGrpSpPr>
          <p:nvPr/>
        </p:nvGrpSpPr>
        <p:grpSpPr bwMode="auto">
          <a:xfrm>
            <a:off x="585788" y="1974850"/>
            <a:ext cx="7787522" cy="3917950"/>
            <a:chOff x="1752" y="720"/>
            <a:chExt cx="3911" cy="1584"/>
          </a:xfrm>
        </p:grpSpPr>
        <p:sp>
          <p:nvSpPr>
            <p:cNvPr id="7" name="Rectangle 9"/>
            <p:cNvSpPr>
              <a:spLocks noChangeArrowheads="1"/>
            </p:cNvSpPr>
            <p:nvPr/>
          </p:nvSpPr>
          <p:spPr bwMode="auto">
            <a:xfrm>
              <a:off x="1872" y="1056"/>
              <a:ext cx="1056" cy="1056"/>
            </a:xfrm>
            <a:prstGeom prst="rect">
              <a:avLst/>
            </a:prstGeom>
            <a:noFill/>
            <a:ln w="19050" cap="sq">
              <a:solidFill>
                <a:srgbClr val="000000"/>
              </a:solidFill>
              <a:miter lim="800000"/>
              <a:headEnd/>
              <a:tailEnd/>
            </a:ln>
            <a:effectLst/>
          </p:spPr>
          <p:txBody>
            <a:bodyPr anchor="ctr">
              <a:spAutoFit/>
            </a:bodyPr>
            <a:lstStyle/>
            <a:p>
              <a:endParaRPr lang="zh-CN" altLang="en-US"/>
            </a:p>
          </p:txBody>
        </p:sp>
        <p:sp>
          <p:nvSpPr>
            <p:cNvPr id="8" name="Line 10"/>
            <p:cNvSpPr>
              <a:spLocks noChangeShapeType="1"/>
            </p:cNvSpPr>
            <p:nvPr/>
          </p:nvSpPr>
          <p:spPr bwMode="auto">
            <a:xfrm>
              <a:off x="2160"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9" name="Line 11"/>
            <p:cNvSpPr>
              <a:spLocks noChangeShapeType="1"/>
            </p:cNvSpPr>
            <p:nvPr/>
          </p:nvSpPr>
          <p:spPr bwMode="auto">
            <a:xfrm>
              <a:off x="2064"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0" name="Line 12"/>
            <p:cNvSpPr>
              <a:spLocks noChangeShapeType="1"/>
            </p:cNvSpPr>
            <p:nvPr/>
          </p:nvSpPr>
          <p:spPr bwMode="auto">
            <a:xfrm>
              <a:off x="2256" y="1056"/>
              <a:ext cx="0" cy="1056"/>
            </a:xfrm>
            <a:prstGeom prst="line">
              <a:avLst/>
            </a:prstGeom>
            <a:noFill/>
            <a:ln w="19050" cap="sq">
              <a:solidFill>
                <a:srgbClr val="000000"/>
              </a:solidFill>
              <a:round/>
              <a:headEnd/>
              <a:tailEnd/>
            </a:ln>
            <a:effectLst/>
          </p:spPr>
          <p:txBody>
            <a:bodyPr anchor="ctr">
              <a:spAutoFit/>
            </a:bodyPr>
            <a:lstStyle/>
            <a:p>
              <a:endParaRPr lang="zh-CN" altLang="en-US"/>
            </a:p>
          </p:txBody>
        </p:sp>
        <p:graphicFrame>
          <p:nvGraphicFramePr>
            <p:cNvPr id="11" name="Object 13"/>
            <p:cNvGraphicFramePr>
              <a:graphicFrameLocks noChangeAspect="1"/>
            </p:cNvGraphicFramePr>
            <p:nvPr/>
          </p:nvGraphicFramePr>
          <p:xfrm>
            <a:off x="3178" y="895"/>
            <a:ext cx="2485" cy="1409"/>
          </p:xfrm>
          <a:graphic>
            <a:graphicData uri="http://schemas.openxmlformats.org/presentationml/2006/ole">
              <p:oleObj spid="_x0000_s865283" name="公式" r:id="rId3" imgW="2463480" imgH="1396800" progId="Equation.3">
                <p:embed/>
              </p:oleObj>
            </a:graphicData>
          </a:graphic>
        </p:graphicFrame>
        <p:sp>
          <p:nvSpPr>
            <p:cNvPr id="12" name="Line 14"/>
            <p:cNvSpPr>
              <a:spLocks noChangeShapeType="1"/>
            </p:cNvSpPr>
            <p:nvPr/>
          </p:nvSpPr>
          <p:spPr bwMode="auto">
            <a:xfrm rot="5400000" flipH="1">
              <a:off x="2400" y="624"/>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3" name="Text Box 15"/>
            <p:cNvSpPr txBox="1">
              <a:spLocks noChangeArrowheads="1"/>
            </p:cNvSpPr>
            <p:nvPr/>
          </p:nvSpPr>
          <p:spPr bwMode="auto">
            <a:xfrm>
              <a:off x="2280" y="870"/>
              <a:ext cx="57" cy="89"/>
            </a:xfrm>
            <a:prstGeom prst="rect">
              <a:avLst/>
            </a:prstGeom>
            <a:noFill/>
            <a:ln w="19050" cap="sq">
              <a:noFill/>
              <a:miter lim="800000"/>
              <a:headEnd/>
              <a:tailEnd/>
            </a:ln>
            <a:effectLst/>
          </p:spPr>
          <p:txBody>
            <a:bodyPr wrap="none" lIns="0" tIns="0" rIns="0" bIns="0">
              <a:spAutoFit/>
            </a:bodyPr>
            <a:lstStyle/>
            <a:p>
              <a:pPr>
                <a:lnSpc>
                  <a:spcPct val="80000"/>
                </a:lnSpc>
                <a:spcBef>
                  <a:spcPct val="50000"/>
                </a:spcBef>
              </a:pPr>
              <a:r>
                <a:rPr kumimoji="1" lang="en-US" altLang="zh-CN">
                  <a:solidFill>
                    <a:srgbClr val="000000"/>
                  </a:solidFill>
                  <a:latin typeface="仿宋_GB2312" pitchFamily="49" charset="-122"/>
                  <a:ea typeface="仿宋_GB2312" pitchFamily="49" charset="-122"/>
                </a:rPr>
                <a:t>j</a:t>
              </a:r>
            </a:p>
          </p:txBody>
        </p:sp>
        <p:sp>
          <p:nvSpPr>
            <p:cNvPr id="14" name="Line 16"/>
            <p:cNvSpPr>
              <a:spLocks noChangeShapeType="1"/>
            </p:cNvSpPr>
            <p:nvPr/>
          </p:nvSpPr>
          <p:spPr bwMode="auto">
            <a:xfrm>
              <a:off x="2352" y="1056"/>
              <a:ext cx="0" cy="1056"/>
            </a:xfrm>
            <a:prstGeom prst="line">
              <a:avLst/>
            </a:prstGeom>
            <a:noFill/>
            <a:ln w="19050" cap="sq">
              <a:solidFill>
                <a:srgbClr val="000000"/>
              </a:solidFill>
              <a:round/>
              <a:headEnd/>
              <a:tailEnd/>
            </a:ln>
            <a:effectLst/>
          </p:spPr>
          <p:txBody>
            <a:bodyPr anchor="ctr">
              <a:spAutoFit/>
            </a:bodyPr>
            <a:lstStyle/>
            <a:p>
              <a:endParaRPr lang="zh-CN" altLang="en-US"/>
            </a:p>
          </p:txBody>
        </p:sp>
        <p:sp>
          <p:nvSpPr>
            <p:cNvPr id="15" name="Line 17"/>
            <p:cNvSpPr>
              <a:spLocks noChangeShapeType="1"/>
            </p:cNvSpPr>
            <p:nvPr/>
          </p:nvSpPr>
          <p:spPr bwMode="auto">
            <a:xfrm>
              <a:off x="1968"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6" name="Line 18"/>
            <p:cNvSpPr>
              <a:spLocks noChangeShapeType="1"/>
            </p:cNvSpPr>
            <p:nvPr/>
          </p:nvSpPr>
          <p:spPr bwMode="auto">
            <a:xfrm>
              <a:off x="2640"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7" name="Line 19"/>
            <p:cNvSpPr>
              <a:spLocks noChangeShapeType="1"/>
            </p:cNvSpPr>
            <p:nvPr/>
          </p:nvSpPr>
          <p:spPr bwMode="auto">
            <a:xfrm>
              <a:off x="2544"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8" name="Line 20"/>
            <p:cNvSpPr>
              <a:spLocks noChangeShapeType="1"/>
            </p:cNvSpPr>
            <p:nvPr/>
          </p:nvSpPr>
          <p:spPr bwMode="auto">
            <a:xfrm>
              <a:off x="2736"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19" name="Line 21"/>
            <p:cNvSpPr>
              <a:spLocks noChangeShapeType="1"/>
            </p:cNvSpPr>
            <p:nvPr/>
          </p:nvSpPr>
          <p:spPr bwMode="auto">
            <a:xfrm>
              <a:off x="2832"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0" name="Line 22"/>
            <p:cNvSpPr>
              <a:spLocks noChangeShapeType="1"/>
            </p:cNvSpPr>
            <p:nvPr/>
          </p:nvSpPr>
          <p:spPr bwMode="auto">
            <a:xfrm>
              <a:off x="2448" y="105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1" name="Line 23"/>
            <p:cNvSpPr>
              <a:spLocks noChangeShapeType="1"/>
            </p:cNvSpPr>
            <p:nvPr/>
          </p:nvSpPr>
          <p:spPr bwMode="auto">
            <a:xfrm rot="5400000" flipH="1">
              <a:off x="2400" y="720"/>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2" name="Line 24"/>
            <p:cNvSpPr>
              <a:spLocks noChangeShapeType="1"/>
            </p:cNvSpPr>
            <p:nvPr/>
          </p:nvSpPr>
          <p:spPr bwMode="auto">
            <a:xfrm rot="5400000" flipH="1">
              <a:off x="2400" y="81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3" name="Line 25"/>
            <p:cNvSpPr>
              <a:spLocks noChangeShapeType="1"/>
            </p:cNvSpPr>
            <p:nvPr/>
          </p:nvSpPr>
          <p:spPr bwMode="auto">
            <a:xfrm rot="5400000" flipH="1">
              <a:off x="2400" y="912"/>
              <a:ext cx="0" cy="1056"/>
            </a:xfrm>
            <a:prstGeom prst="line">
              <a:avLst/>
            </a:prstGeom>
            <a:noFill/>
            <a:ln w="19050" cap="sq">
              <a:solidFill>
                <a:srgbClr val="000000"/>
              </a:solidFill>
              <a:round/>
              <a:headEnd/>
              <a:tailEnd/>
            </a:ln>
            <a:effectLst/>
          </p:spPr>
          <p:txBody>
            <a:bodyPr anchor="ctr">
              <a:spAutoFit/>
            </a:bodyPr>
            <a:lstStyle/>
            <a:p>
              <a:endParaRPr lang="zh-CN" altLang="en-US"/>
            </a:p>
          </p:txBody>
        </p:sp>
        <p:sp>
          <p:nvSpPr>
            <p:cNvPr id="24" name="Line 26"/>
            <p:cNvSpPr>
              <a:spLocks noChangeShapeType="1"/>
            </p:cNvSpPr>
            <p:nvPr/>
          </p:nvSpPr>
          <p:spPr bwMode="auto">
            <a:xfrm rot="5400000" flipH="1">
              <a:off x="2400" y="1008"/>
              <a:ext cx="0" cy="1056"/>
            </a:xfrm>
            <a:prstGeom prst="line">
              <a:avLst/>
            </a:prstGeom>
            <a:noFill/>
            <a:ln w="19050" cap="sq">
              <a:solidFill>
                <a:srgbClr val="000000"/>
              </a:solidFill>
              <a:round/>
              <a:headEnd/>
              <a:tailEnd/>
            </a:ln>
            <a:effectLst/>
          </p:spPr>
          <p:txBody>
            <a:bodyPr anchor="ctr">
              <a:spAutoFit/>
            </a:bodyPr>
            <a:lstStyle/>
            <a:p>
              <a:endParaRPr lang="zh-CN" altLang="en-US"/>
            </a:p>
          </p:txBody>
        </p:sp>
        <p:sp>
          <p:nvSpPr>
            <p:cNvPr id="25" name="Line 27"/>
            <p:cNvSpPr>
              <a:spLocks noChangeShapeType="1"/>
            </p:cNvSpPr>
            <p:nvPr/>
          </p:nvSpPr>
          <p:spPr bwMode="auto">
            <a:xfrm rot="5400000" flipH="1">
              <a:off x="2400" y="1104"/>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6" name="Line 28"/>
            <p:cNvSpPr>
              <a:spLocks noChangeShapeType="1"/>
            </p:cNvSpPr>
            <p:nvPr/>
          </p:nvSpPr>
          <p:spPr bwMode="auto">
            <a:xfrm rot="5400000" flipH="1">
              <a:off x="2400" y="1200"/>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7" name="Line 29"/>
            <p:cNvSpPr>
              <a:spLocks noChangeShapeType="1"/>
            </p:cNvSpPr>
            <p:nvPr/>
          </p:nvSpPr>
          <p:spPr bwMode="auto">
            <a:xfrm rot="5400000" flipH="1">
              <a:off x="2400" y="1296"/>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8" name="Line 30"/>
            <p:cNvSpPr>
              <a:spLocks noChangeShapeType="1"/>
            </p:cNvSpPr>
            <p:nvPr/>
          </p:nvSpPr>
          <p:spPr bwMode="auto">
            <a:xfrm rot="5400000" flipH="1">
              <a:off x="2400" y="1392"/>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29" name="Line 31"/>
            <p:cNvSpPr>
              <a:spLocks noChangeShapeType="1"/>
            </p:cNvSpPr>
            <p:nvPr/>
          </p:nvSpPr>
          <p:spPr bwMode="auto">
            <a:xfrm rot="5400000" flipH="1">
              <a:off x="2400" y="1488"/>
              <a:ext cx="0" cy="1056"/>
            </a:xfrm>
            <a:prstGeom prst="line">
              <a:avLst/>
            </a:prstGeom>
            <a:noFill/>
            <a:ln w="9525" cap="rnd">
              <a:solidFill>
                <a:srgbClr val="000000"/>
              </a:solidFill>
              <a:prstDash val="sysDot"/>
              <a:round/>
              <a:headEnd/>
              <a:tailEnd/>
            </a:ln>
            <a:effectLst/>
          </p:spPr>
          <p:txBody>
            <a:bodyPr anchor="ctr">
              <a:spAutoFit/>
            </a:bodyPr>
            <a:lstStyle/>
            <a:p>
              <a:endParaRPr lang="zh-CN" altLang="en-US"/>
            </a:p>
          </p:txBody>
        </p:sp>
        <p:sp>
          <p:nvSpPr>
            <p:cNvPr id="30" name="Text Box 32"/>
            <p:cNvSpPr txBox="1">
              <a:spLocks noChangeArrowheads="1"/>
            </p:cNvSpPr>
            <p:nvPr/>
          </p:nvSpPr>
          <p:spPr bwMode="auto">
            <a:xfrm>
              <a:off x="1752" y="1446"/>
              <a:ext cx="57" cy="88"/>
            </a:xfrm>
            <a:prstGeom prst="rect">
              <a:avLst/>
            </a:prstGeom>
            <a:noFill/>
            <a:ln w="19050" cap="sq">
              <a:noFill/>
              <a:miter lim="800000"/>
              <a:headEnd/>
              <a:tailEnd/>
            </a:ln>
            <a:effectLst/>
          </p:spPr>
          <p:txBody>
            <a:bodyPr wrap="none" lIns="0" tIns="0" rIns="0" bIns="0">
              <a:spAutoFit/>
            </a:bodyPr>
            <a:lstStyle/>
            <a:p>
              <a:pPr>
                <a:lnSpc>
                  <a:spcPct val="80000"/>
                </a:lnSpc>
                <a:spcBef>
                  <a:spcPct val="50000"/>
                </a:spcBef>
              </a:pPr>
              <a:r>
                <a:rPr kumimoji="1" lang="en-US" altLang="zh-CN">
                  <a:solidFill>
                    <a:srgbClr val="000000"/>
                  </a:solidFill>
                  <a:latin typeface="仿宋_GB2312" pitchFamily="49" charset="-122"/>
                  <a:ea typeface="仿宋_GB2312" pitchFamily="49" charset="-122"/>
                </a:rPr>
                <a:t>i</a:t>
              </a:r>
            </a:p>
          </p:txBody>
        </p:sp>
        <p:sp>
          <p:nvSpPr>
            <p:cNvPr id="31" name="Oval 33"/>
            <p:cNvSpPr>
              <a:spLocks noChangeArrowheads="1"/>
            </p:cNvSpPr>
            <p:nvPr/>
          </p:nvSpPr>
          <p:spPr bwMode="auto">
            <a:xfrm>
              <a:off x="2270" y="1454"/>
              <a:ext cx="68" cy="68"/>
            </a:xfrm>
            <a:prstGeom prst="ellipse">
              <a:avLst/>
            </a:prstGeom>
            <a:solidFill>
              <a:srgbClr val="000000"/>
            </a:solidFill>
            <a:ln w="19050" cap="sq">
              <a:noFill/>
              <a:round/>
              <a:headEnd/>
              <a:tailEnd/>
            </a:ln>
            <a:effectLst/>
          </p:spPr>
          <p:txBody>
            <a:bodyPr lIns="0" tIns="0" rIns="0" bIns="0" anchor="ctr">
              <a:spAutoFit/>
            </a:bodyPr>
            <a:lstStyle/>
            <a:p>
              <a:endParaRPr lang="zh-CN" altLang="en-US"/>
            </a:p>
          </p:txBody>
        </p:sp>
        <p:sp>
          <p:nvSpPr>
            <p:cNvPr id="32" name="Freeform 34"/>
            <p:cNvSpPr>
              <a:spLocks/>
            </p:cNvSpPr>
            <p:nvPr/>
          </p:nvSpPr>
          <p:spPr bwMode="auto">
            <a:xfrm>
              <a:off x="1920" y="736"/>
              <a:ext cx="1920" cy="368"/>
            </a:xfrm>
            <a:custGeom>
              <a:avLst/>
              <a:gdLst/>
              <a:ahLst/>
              <a:cxnLst>
                <a:cxn ang="0">
                  <a:pos x="0" y="368"/>
                </a:cxn>
                <a:cxn ang="0">
                  <a:pos x="1152" y="32"/>
                </a:cxn>
                <a:cxn ang="0">
                  <a:pos x="1920" y="176"/>
                </a:cxn>
              </a:cxnLst>
              <a:rect l="0" t="0" r="r" b="b"/>
              <a:pathLst>
                <a:path w="1920" h="368">
                  <a:moveTo>
                    <a:pt x="0" y="368"/>
                  </a:moveTo>
                  <a:cubicBezTo>
                    <a:pt x="416" y="216"/>
                    <a:pt x="832" y="64"/>
                    <a:pt x="1152" y="32"/>
                  </a:cubicBezTo>
                  <a:cubicBezTo>
                    <a:pt x="1472" y="0"/>
                    <a:pt x="1792" y="152"/>
                    <a:pt x="1920" y="176"/>
                  </a:cubicBezTo>
                </a:path>
              </a:pathLst>
            </a:custGeom>
            <a:noFill/>
            <a:ln w="19050" cap="sq" cmpd="sng">
              <a:solidFill>
                <a:srgbClr val="FF0000"/>
              </a:solidFill>
              <a:prstDash val="solid"/>
              <a:round/>
              <a:headEnd type="none" w="med" len="med"/>
              <a:tailEnd type="triangle" w="med" len="med"/>
            </a:ln>
            <a:effectLst/>
          </p:spPr>
          <p:txBody>
            <a:bodyPr wrap="none" lIns="0" tIns="0" rIns="0" bIns="0">
              <a:spAutoFit/>
            </a:bodyPr>
            <a:lstStyle/>
            <a:p>
              <a:endParaRPr lang="zh-CN" altLang="en-US"/>
            </a:p>
          </p:txBody>
        </p:sp>
        <p:sp>
          <p:nvSpPr>
            <p:cNvPr id="33" name="Freeform 35"/>
            <p:cNvSpPr>
              <a:spLocks/>
            </p:cNvSpPr>
            <p:nvPr/>
          </p:nvSpPr>
          <p:spPr bwMode="auto">
            <a:xfrm>
              <a:off x="2304" y="720"/>
              <a:ext cx="2496" cy="368"/>
            </a:xfrm>
            <a:custGeom>
              <a:avLst/>
              <a:gdLst/>
              <a:ahLst/>
              <a:cxnLst>
                <a:cxn ang="0">
                  <a:pos x="0" y="368"/>
                </a:cxn>
                <a:cxn ang="0">
                  <a:pos x="1152" y="32"/>
                </a:cxn>
                <a:cxn ang="0">
                  <a:pos x="1920" y="176"/>
                </a:cxn>
              </a:cxnLst>
              <a:rect l="0" t="0" r="r" b="b"/>
              <a:pathLst>
                <a:path w="1920" h="368">
                  <a:moveTo>
                    <a:pt x="0" y="368"/>
                  </a:moveTo>
                  <a:cubicBezTo>
                    <a:pt x="416" y="216"/>
                    <a:pt x="832" y="64"/>
                    <a:pt x="1152" y="32"/>
                  </a:cubicBezTo>
                  <a:cubicBezTo>
                    <a:pt x="1472" y="0"/>
                    <a:pt x="1792" y="152"/>
                    <a:pt x="1920" y="176"/>
                  </a:cubicBezTo>
                </a:path>
              </a:pathLst>
            </a:custGeom>
            <a:noFill/>
            <a:ln w="19050" cap="sq" cmpd="sng">
              <a:solidFill>
                <a:srgbClr val="FF0000"/>
              </a:solidFill>
              <a:prstDash val="solid"/>
              <a:round/>
              <a:headEnd type="none" w="med" len="med"/>
              <a:tailEnd type="triangle" w="med" len="med"/>
            </a:ln>
            <a:effectLst/>
          </p:spPr>
          <p:txBody>
            <a:bodyPr lIns="0" tIns="0" rIns="0" bIns="0">
              <a:spAutoFit/>
            </a:bodyPr>
            <a:lstStyle/>
            <a:p>
              <a:endParaRPr lang="zh-CN" altLang="en-US"/>
            </a:p>
          </p:txBody>
        </p:sp>
        <p:sp>
          <p:nvSpPr>
            <p:cNvPr id="34" name="Freeform 36"/>
            <p:cNvSpPr>
              <a:spLocks/>
            </p:cNvSpPr>
            <p:nvPr/>
          </p:nvSpPr>
          <p:spPr bwMode="auto">
            <a:xfrm>
              <a:off x="2304" y="1488"/>
              <a:ext cx="2448" cy="440"/>
            </a:xfrm>
            <a:custGeom>
              <a:avLst/>
              <a:gdLst/>
              <a:ahLst/>
              <a:cxnLst>
                <a:cxn ang="0">
                  <a:pos x="0" y="0"/>
                </a:cxn>
                <a:cxn ang="0">
                  <a:pos x="672" y="240"/>
                </a:cxn>
                <a:cxn ang="0">
                  <a:pos x="1824" y="432"/>
                </a:cxn>
                <a:cxn ang="0">
                  <a:pos x="2448" y="288"/>
                </a:cxn>
              </a:cxnLst>
              <a:rect l="0" t="0" r="r" b="b"/>
              <a:pathLst>
                <a:path w="2448" h="440">
                  <a:moveTo>
                    <a:pt x="0" y="0"/>
                  </a:moveTo>
                  <a:cubicBezTo>
                    <a:pt x="184" y="84"/>
                    <a:pt x="368" y="168"/>
                    <a:pt x="672" y="240"/>
                  </a:cubicBezTo>
                  <a:cubicBezTo>
                    <a:pt x="976" y="312"/>
                    <a:pt x="1528" y="424"/>
                    <a:pt x="1824" y="432"/>
                  </a:cubicBezTo>
                  <a:cubicBezTo>
                    <a:pt x="2120" y="440"/>
                    <a:pt x="2344" y="312"/>
                    <a:pt x="2448" y="288"/>
                  </a:cubicBezTo>
                </a:path>
              </a:pathLst>
            </a:custGeom>
            <a:noFill/>
            <a:ln w="19050" cap="sq" cmpd="sng">
              <a:solidFill>
                <a:srgbClr val="FF0000"/>
              </a:solidFill>
              <a:prstDash val="solid"/>
              <a:round/>
              <a:headEnd type="none" w="med" len="med"/>
              <a:tailEnd type="triangle" w="med" len="med"/>
            </a:ln>
            <a:effectLst/>
          </p:spPr>
          <p:txBody>
            <a:bodyPr wrap="none" lIns="0" tIns="0" rIns="0" bIns="0">
              <a:spAutoFit/>
            </a:bodyPr>
            <a:lstStyle/>
            <a:p>
              <a:endParaRPr lang="zh-CN" altLang="en-US"/>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dirty="0" smtClean="0">
                <a:ea typeface="宋体" pitchFamily="2" charset="-122"/>
              </a:rPr>
              <a:t>图像或视频的数字化过程（</a:t>
            </a:r>
            <a:r>
              <a:rPr lang="en-US" altLang="zh-CN" dirty="0" smtClean="0">
                <a:ea typeface="宋体" pitchFamily="2" charset="-122"/>
              </a:rPr>
              <a:t>4</a:t>
            </a:r>
            <a:r>
              <a:rPr lang="zh-CN" altLang="en-US" dirty="0" smtClean="0">
                <a:ea typeface="宋体" pitchFamily="2" charset="-122"/>
              </a:rPr>
              <a:t>）</a:t>
            </a:r>
          </a:p>
        </p:txBody>
      </p:sp>
      <p:sp>
        <p:nvSpPr>
          <p:cNvPr id="22531" name="内容占位符 2"/>
          <p:cNvSpPr>
            <a:spLocks noGrp="1"/>
          </p:cNvSpPr>
          <p:nvPr>
            <p:ph idx="1"/>
          </p:nvPr>
        </p:nvSpPr>
        <p:spPr/>
        <p:txBody>
          <a:bodyPr/>
          <a:lstStyle/>
          <a:p>
            <a:r>
              <a:rPr lang="zh-CN" altLang="en-IE" sz="2800" dirty="0" smtClean="0"/>
              <a:t>当从现实世界的物体采集图像（即图像数字化）时，会涉及到以下几个相关问题</a:t>
            </a:r>
            <a:endParaRPr lang="en-US" altLang="zh-CN" sz="2800" dirty="0" smtClean="0"/>
          </a:p>
          <a:p>
            <a:pPr lvl="1"/>
            <a:r>
              <a:rPr lang="zh-CN" altLang="en-IE" dirty="0" smtClean="0"/>
              <a:t>图像感知和表示</a:t>
            </a:r>
            <a:endParaRPr lang="en-US" altLang="zh-CN" dirty="0" smtClean="0">
              <a:ea typeface="宋体" pitchFamily="2" charset="-122"/>
            </a:endParaRPr>
          </a:p>
          <a:p>
            <a:pPr lvl="1"/>
            <a:r>
              <a:rPr lang="zh-CN" altLang="en-US" dirty="0" smtClean="0">
                <a:ea typeface="宋体" pitchFamily="2" charset="-122"/>
              </a:rPr>
              <a:t>采样：空间连续坐标（</a:t>
            </a:r>
            <a:r>
              <a:rPr lang="en-US" altLang="zh-CN" dirty="0" err="1" smtClean="0">
                <a:ea typeface="宋体" pitchFamily="2" charset="-122"/>
              </a:rPr>
              <a:t>x,y</a:t>
            </a:r>
            <a:r>
              <a:rPr lang="en-US" altLang="zh-CN" dirty="0" smtClean="0">
                <a:ea typeface="宋体" pitchFamily="2" charset="-122"/>
              </a:rPr>
              <a:t>)</a:t>
            </a:r>
            <a:r>
              <a:rPr lang="zh-CN" altLang="en-US" dirty="0" smtClean="0">
                <a:ea typeface="宋体" pitchFamily="2" charset="-122"/>
              </a:rPr>
              <a:t>的离散化</a:t>
            </a:r>
            <a:endParaRPr lang="en-US" altLang="zh-CN" dirty="0" smtClean="0">
              <a:ea typeface="宋体" pitchFamily="2" charset="-122"/>
            </a:endParaRPr>
          </a:p>
          <a:p>
            <a:pPr lvl="1"/>
            <a:r>
              <a:rPr lang="zh-CN" altLang="en-US" dirty="0" smtClean="0">
                <a:ea typeface="宋体" pitchFamily="2" charset="-122"/>
              </a:rPr>
              <a:t>量化：</a:t>
            </a:r>
            <a:r>
              <a:rPr lang="en-US" altLang="zh-CN" dirty="0" smtClean="0">
                <a:ea typeface="宋体" pitchFamily="2" charset="-122"/>
              </a:rPr>
              <a:t>f(</a:t>
            </a:r>
            <a:r>
              <a:rPr lang="en-US" altLang="zh-CN" dirty="0" err="1" smtClean="0">
                <a:ea typeface="宋体" pitchFamily="2" charset="-122"/>
              </a:rPr>
              <a:t>x,y</a:t>
            </a:r>
            <a:r>
              <a:rPr lang="en-US" altLang="zh-CN" dirty="0" smtClean="0">
                <a:ea typeface="宋体" pitchFamily="2" charset="-122"/>
              </a:rPr>
              <a:t>)</a:t>
            </a:r>
            <a:r>
              <a:rPr lang="zh-CN" altLang="en-US" dirty="0" smtClean="0">
                <a:ea typeface="宋体" pitchFamily="2" charset="-122"/>
              </a:rPr>
              <a:t>颜色的离散化，即对每个离散点</a:t>
            </a:r>
            <a:r>
              <a:rPr lang="en-US" altLang="zh-CN" dirty="0" smtClean="0">
                <a:ea typeface="宋体" pitchFamily="2" charset="-122"/>
              </a:rPr>
              <a:t>-</a:t>
            </a:r>
            <a:r>
              <a:rPr lang="zh-CN" altLang="en-US" dirty="0" smtClean="0">
                <a:ea typeface="宋体" pitchFamily="2" charset="-122"/>
              </a:rPr>
              <a:t>像素的灰度或颜色样本进行数字化处理</a:t>
            </a:r>
            <a:endParaRPr lang="en-US" altLang="zh-CN" dirty="0" smtClean="0">
              <a:ea typeface="宋体" pitchFamily="2" charset="-122"/>
            </a:endParaRPr>
          </a:p>
          <a:p>
            <a:pPr lvl="1"/>
            <a:r>
              <a:rPr lang="zh-CN" altLang="en-US" dirty="0" smtClean="0">
                <a:ea typeface="宋体" pitchFamily="2" charset="-122"/>
              </a:rPr>
              <a:t>两种离散化结合在一起，叫做数字化，离散化的结果称为数字图像</a:t>
            </a:r>
            <a:endParaRPr lang="en-US" altLang="zh-CN" dirty="0" smtClean="0">
              <a:ea typeface="宋体" pitchFamily="2" charset="-122"/>
            </a:endParaRPr>
          </a:p>
          <a:p>
            <a:endParaRPr lang="zh-CN" altLang="en-US" dirty="0" smtClean="0">
              <a:ea typeface="宋体" pitchFamily="2" charset="-122"/>
            </a:endParaRPr>
          </a:p>
        </p:txBody>
      </p:sp>
      <p:sp>
        <p:nvSpPr>
          <p:cNvPr id="22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图像感知</a:t>
            </a:r>
            <a:endParaRPr lang="zh-CN" altLang="en-US" dirty="0"/>
          </a:p>
        </p:txBody>
      </p:sp>
      <p:sp>
        <p:nvSpPr>
          <p:cNvPr id="3" name="内容占位符 2"/>
          <p:cNvSpPr>
            <a:spLocks noGrp="1"/>
          </p:cNvSpPr>
          <p:nvPr>
            <p:ph idx="1"/>
          </p:nvPr>
        </p:nvSpPr>
        <p:spPr>
          <a:xfrm>
            <a:off x="1066800" y="1052736"/>
            <a:ext cx="7620000" cy="2088232"/>
          </a:xfrm>
        </p:spPr>
        <p:txBody>
          <a:bodyPr/>
          <a:lstStyle/>
          <a:p>
            <a:r>
              <a:rPr lang="zh-CN" altLang="en-IE" sz="2400" dirty="0" smtClean="0"/>
              <a:t>输入的能量进入传感材料，传感材料对这种能量产生响应并产生电压</a:t>
            </a:r>
            <a:endParaRPr lang="en-IE" altLang="zh-CN" sz="2400" dirty="0" smtClean="0"/>
          </a:p>
          <a:p>
            <a:r>
              <a:rPr lang="zh-CN" altLang="en-IE" sz="2400" dirty="0" smtClean="0"/>
              <a:t>捕获一张图片需要一系列的传感器</a:t>
            </a:r>
          </a:p>
          <a:p>
            <a:r>
              <a:rPr lang="zh-CN" altLang="en-IE" sz="2400" dirty="0" smtClean="0"/>
              <a:t>数字传感器只可以用来测量有限的样点（一个离散的能量级集合）</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2" cstate="print"/>
          <a:srcRect l="34717" t="43372" r="15163"/>
          <a:stretch>
            <a:fillRect/>
          </a:stretch>
        </p:blipFill>
        <p:spPr bwMode="auto">
          <a:xfrm>
            <a:off x="5511800" y="2924944"/>
            <a:ext cx="2970213" cy="2922587"/>
          </a:xfrm>
          <a:prstGeom prst="rect">
            <a:avLst/>
          </a:prstGeom>
          <a:noFill/>
          <a:ln w="9525">
            <a:noFill/>
            <a:miter lim="800000"/>
            <a:headEnd/>
            <a:tailEnd/>
          </a:ln>
          <a:effectLst/>
        </p:spPr>
      </p:pic>
      <p:pic>
        <p:nvPicPr>
          <p:cNvPr id="6" name="Picture 5"/>
          <p:cNvPicPr>
            <a:picLocks noChangeAspect="1" noChangeArrowheads="1"/>
          </p:cNvPicPr>
          <p:nvPr/>
        </p:nvPicPr>
        <p:blipFill>
          <a:blip r:embed="rId2" cstate="print"/>
          <a:srcRect l="19287" t="32266" b="57275"/>
          <a:stretch>
            <a:fillRect/>
          </a:stretch>
        </p:blipFill>
        <p:spPr bwMode="auto">
          <a:xfrm>
            <a:off x="469900" y="5299844"/>
            <a:ext cx="4783138" cy="539750"/>
          </a:xfrm>
          <a:prstGeom prst="rect">
            <a:avLst/>
          </a:prstGeom>
          <a:noFill/>
          <a:ln w="9525">
            <a:noFill/>
            <a:miter lim="800000"/>
            <a:headEnd/>
            <a:tailEnd/>
          </a:ln>
          <a:effectLst/>
        </p:spPr>
      </p:pic>
      <p:pic>
        <p:nvPicPr>
          <p:cNvPr id="7" name="Picture 6"/>
          <p:cNvPicPr>
            <a:picLocks noChangeAspect="1" noChangeArrowheads="1"/>
          </p:cNvPicPr>
          <p:nvPr/>
        </p:nvPicPr>
        <p:blipFill>
          <a:blip r:embed="rId2" cstate="print"/>
          <a:srcRect l="19287" r="21484" b="69917"/>
          <a:stretch>
            <a:fillRect/>
          </a:stretch>
        </p:blipFill>
        <p:spPr bwMode="auto">
          <a:xfrm>
            <a:off x="1568450" y="3456756"/>
            <a:ext cx="3509963" cy="1552575"/>
          </a:xfrm>
          <a:prstGeom prst="rect">
            <a:avLst/>
          </a:prstGeom>
          <a:noFill/>
          <a:ln w="9525">
            <a:noFill/>
            <a:miter lim="800000"/>
            <a:headEnd/>
            <a:tailEnd/>
          </a:ln>
          <a:effectLst/>
        </p:spPr>
      </p:pic>
      <p:sp>
        <p:nvSpPr>
          <p:cNvPr id="8" name="Text Box 7"/>
          <p:cNvSpPr txBox="1">
            <a:spLocks noChangeArrowheads="1"/>
          </p:cNvSpPr>
          <p:nvPr/>
        </p:nvSpPr>
        <p:spPr bwMode="auto">
          <a:xfrm>
            <a:off x="1957388" y="5001394"/>
            <a:ext cx="1327150" cy="366712"/>
          </a:xfrm>
          <a:prstGeom prst="rect">
            <a:avLst/>
          </a:prstGeom>
          <a:noFill/>
          <a:ln w="12700">
            <a:noFill/>
            <a:miter lim="800000"/>
            <a:headEnd/>
            <a:tailEnd/>
          </a:ln>
          <a:effectLst/>
        </p:spPr>
        <p:txBody>
          <a:bodyPr wrap="none">
            <a:spAutoFit/>
          </a:bodyPr>
          <a:lstStyle/>
          <a:p>
            <a:r>
              <a:rPr lang="zh-CN" altLang="en-IE">
                <a:ea typeface="宋体" charset="-122"/>
              </a:rPr>
              <a:t>图片传感器</a:t>
            </a:r>
            <a:endParaRPr lang="zh-CN" altLang="en-US">
              <a:ea typeface="宋体" charset="-122"/>
            </a:endParaRPr>
          </a:p>
        </p:txBody>
      </p:sp>
      <p:sp>
        <p:nvSpPr>
          <p:cNvPr id="9" name="Text Box 8"/>
          <p:cNvSpPr txBox="1">
            <a:spLocks noChangeArrowheads="1"/>
          </p:cNvSpPr>
          <p:nvPr/>
        </p:nvSpPr>
        <p:spPr bwMode="auto">
          <a:xfrm>
            <a:off x="1627188" y="5741169"/>
            <a:ext cx="1784350" cy="366712"/>
          </a:xfrm>
          <a:prstGeom prst="rect">
            <a:avLst/>
          </a:prstGeom>
          <a:noFill/>
          <a:ln w="12700">
            <a:noFill/>
            <a:miter lim="800000"/>
            <a:headEnd/>
            <a:tailEnd/>
          </a:ln>
          <a:effectLst/>
        </p:spPr>
        <p:txBody>
          <a:bodyPr wrap="none">
            <a:spAutoFit/>
          </a:bodyPr>
          <a:lstStyle/>
          <a:p>
            <a:r>
              <a:rPr lang="zh-CN" altLang="en-IE">
                <a:ea typeface="宋体" charset="-122"/>
              </a:rPr>
              <a:t>一行图片传感器</a:t>
            </a:r>
            <a:endParaRPr lang="zh-CN" altLang="en-US">
              <a:ea typeface="宋体" charset="-122"/>
            </a:endParaRPr>
          </a:p>
        </p:txBody>
      </p:sp>
      <p:sp>
        <p:nvSpPr>
          <p:cNvPr id="10" name="Text Box 9"/>
          <p:cNvSpPr txBox="1">
            <a:spLocks noChangeArrowheads="1"/>
          </p:cNvSpPr>
          <p:nvPr/>
        </p:nvSpPr>
        <p:spPr bwMode="auto">
          <a:xfrm>
            <a:off x="5705475" y="5872931"/>
            <a:ext cx="1784350" cy="366713"/>
          </a:xfrm>
          <a:prstGeom prst="rect">
            <a:avLst/>
          </a:prstGeom>
          <a:noFill/>
          <a:ln w="12700">
            <a:noFill/>
            <a:miter lim="800000"/>
            <a:headEnd/>
            <a:tailEnd/>
          </a:ln>
          <a:effectLst/>
        </p:spPr>
        <p:txBody>
          <a:bodyPr wrap="none">
            <a:spAutoFit/>
          </a:bodyPr>
          <a:lstStyle/>
          <a:p>
            <a:r>
              <a:rPr lang="zh-CN" altLang="en-IE">
                <a:ea typeface="宋体" charset="-122"/>
              </a:rPr>
              <a:t>图片传感器矩阵</a:t>
            </a:r>
            <a:endParaRPr lang="zh-CN" altLang="en-US">
              <a:ea typeface="宋体" charset="-122"/>
            </a:endParaRP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图像采样</a:t>
            </a:r>
            <a:endParaRPr lang="zh-CN" altLang="en-US" dirty="0"/>
          </a:p>
        </p:txBody>
      </p:sp>
      <p:sp>
        <p:nvSpPr>
          <p:cNvPr id="3" name="内容占位符 2"/>
          <p:cNvSpPr>
            <a:spLocks noGrp="1"/>
          </p:cNvSpPr>
          <p:nvPr>
            <p:ph idx="1"/>
          </p:nvPr>
        </p:nvSpPr>
        <p:spPr>
          <a:xfrm>
            <a:off x="971600" y="1196752"/>
            <a:ext cx="7488832" cy="3456384"/>
          </a:xfrm>
        </p:spPr>
        <p:txBody>
          <a:bodyPr/>
          <a:lstStyle/>
          <a:p>
            <a:r>
              <a:rPr lang="zh-CN" altLang="en-US" sz="2800" dirty="0" smtClean="0"/>
              <a:t>图像是一种二维信号，需要变为一维信号后采样</a:t>
            </a:r>
          </a:p>
          <a:p>
            <a:pPr lvl="1"/>
            <a:r>
              <a:rPr lang="zh-CN" altLang="en-US" dirty="0" smtClean="0"/>
              <a:t>先沿垂直方向，按一定间隔从上往下顺序地沿水平方向直线扫描的方式，取出各水平行上浓淡（灰度）值的一维扫描线。</a:t>
            </a:r>
          </a:p>
          <a:p>
            <a:pPr lvl="1"/>
            <a:r>
              <a:rPr lang="zh-CN" altLang="en-US" dirty="0" smtClean="0"/>
              <a:t>再对该一维扫描线信号按一定间隔采样得到离散信号</a:t>
            </a:r>
          </a:p>
          <a:p>
            <a:pPr lvl="1"/>
            <a:r>
              <a:rPr lang="zh-CN" altLang="en-US" dirty="0" smtClean="0"/>
              <a:t>对于运动图像（即时间域的连续图像），先在时间轴上采样，再按静止图像处理</a:t>
            </a:r>
            <a:endParaRPr lang="en-US" altLang="zh-CN" dirty="0" smtClean="0"/>
          </a:p>
          <a:p>
            <a:pPr lvl="1"/>
            <a:r>
              <a:rPr lang="en-US" altLang="zh-CN" dirty="0" smtClean="0">
                <a:ea typeface="宋体" pitchFamily="2" charset="-122"/>
              </a:rPr>
              <a:t>WK-</a:t>
            </a:r>
            <a:r>
              <a:rPr lang="zh-CN" altLang="en-US" dirty="0" smtClean="0">
                <a:ea typeface="宋体" pitchFamily="2" charset="-122"/>
              </a:rPr>
              <a:t>香农采样定理：采样频率≥图像变化频率的二倍</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图像量化</a:t>
            </a:r>
            <a:endParaRPr lang="zh-CN" altLang="en-US" dirty="0"/>
          </a:p>
        </p:txBody>
      </p:sp>
      <p:sp>
        <p:nvSpPr>
          <p:cNvPr id="3" name="内容占位符 2"/>
          <p:cNvSpPr>
            <a:spLocks noGrp="1"/>
          </p:cNvSpPr>
          <p:nvPr>
            <p:ph idx="1"/>
          </p:nvPr>
        </p:nvSpPr>
        <p:spPr>
          <a:xfrm>
            <a:off x="827584" y="1052736"/>
            <a:ext cx="7859216" cy="1841376"/>
          </a:xfrm>
        </p:spPr>
        <p:txBody>
          <a:bodyPr/>
          <a:lstStyle/>
          <a:p>
            <a:r>
              <a:rPr lang="zh-CN" altLang="en-US" sz="2800" dirty="0" smtClean="0"/>
              <a:t>经过采样，模拟图像已在时间、空间上离散化为像素。但所得的像素值（即浓淡值或灰度值）仍是连续量。把取样后所得的这些连续量表示的像素值离散化为整数值的过程叫量化</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0"/>
          <p:cNvGraphicFramePr>
            <a:graphicFrameLocks noChangeAspect="1"/>
          </p:cNvGraphicFramePr>
          <p:nvPr/>
        </p:nvGraphicFramePr>
        <p:xfrm>
          <a:off x="471488" y="5143128"/>
          <a:ext cx="7789862" cy="1276350"/>
        </p:xfrm>
        <a:graphic>
          <a:graphicData uri="http://schemas.openxmlformats.org/presentationml/2006/ole">
            <p:oleObj spid="_x0000_s868354" name="位图图像" r:id="rId3" imgW="7790476" imgH="1276190" progId="PBrush">
              <p:embed/>
            </p:oleObj>
          </a:graphicData>
        </a:graphic>
      </p:graphicFrame>
      <p:grpSp>
        <p:nvGrpSpPr>
          <p:cNvPr id="209" name="组合 208"/>
          <p:cNvGrpSpPr/>
          <p:nvPr/>
        </p:nvGrpSpPr>
        <p:grpSpPr>
          <a:xfrm>
            <a:off x="927100" y="2924944"/>
            <a:ext cx="7169150" cy="2211387"/>
            <a:chOff x="927100" y="2924944"/>
            <a:chExt cx="7169150" cy="2211387"/>
          </a:xfrm>
        </p:grpSpPr>
        <p:grpSp>
          <p:nvGrpSpPr>
            <p:cNvPr id="159" name="Group 57"/>
            <p:cNvGrpSpPr>
              <a:grpSpLocks/>
            </p:cNvGrpSpPr>
            <p:nvPr/>
          </p:nvGrpSpPr>
          <p:grpSpPr bwMode="auto">
            <a:xfrm>
              <a:off x="1627188" y="2924944"/>
              <a:ext cx="5497513" cy="2211387"/>
              <a:chOff x="640" y="2141"/>
              <a:chExt cx="4423" cy="1757"/>
            </a:xfrm>
          </p:grpSpPr>
          <p:sp>
            <p:nvSpPr>
              <p:cNvPr id="160" name="Line 24"/>
              <p:cNvSpPr>
                <a:spLocks noChangeShapeType="1"/>
              </p:cNvSpPr>
              <p:nvPr/>
            </p:nvSpPr>
            <p:spPr bwMode="auto">
              <a:xfrm>
                <a:off x="935" y="3898"/>
                <a:ext cx="4128" cy="0"/>
              </a:xfrm>
              <a:prstGeom prst="line">
                <a:avLst/>
              </a:prstGeom>
              <a:noFill/>
              <a:ln w="28575">
                <a:solidFill>
                  <a:schemeClr val="tx1"/>
                </a:solidFill>
                <a:round/>
                <a:headEnd/>
                <a:tailEnd type="triangle" w="med" len="med"/>
              </a:ln>
              <a:effectLst/>
            </p:spPr>
            <p:txBody>
              <a:bodyPr anchor="ctr"/>
              <a:lstStyle/>
              <a:p>
                <a:endParaRPr lang="zh-CN" altLang="en-US"/>
              </a:p>
            </p:txBody>
          </p:sp>
          <p:sp>
            <p:nvSpPr>
              <p:cNvPr id="161" name="Line 25"/>
              <p:cNvSpPr>
                <a:spLocks noChangeShapeType="1"/>
              </p:cNvSpPr>
              <p:nvPr/>
            </p:nvSpPr>
            <p:spPr bwMode="auto">
              <a:xfrm flipV="1">
                <a:off x="935" y="2266"/>
                <a:ext cx="0" cy="1632"/>
              </a:xfrm>
              <a:prstGeom prst="line">
                <a:avLst/>
              </a:prstGeom>
              <a:noFill/>
              <a:ln w="28575">
                <a:solidFill>
                  <a:schemeClr val="tx1"/>
                </a:solidFill>
                <a:round/>
                <a:headEnd/>
                <a:tailEnd type="triangle" w="med" len="med"/>
              </a:ln>
              <a:effectLst/>
            </p:spPr>
            <p:txBody>
              <a:bodyPr anchor="ctr"/>
              <a:lstStyle/>
              <a:p>
                <a:endParaRPr lang="zh-CN" altLang="en-US"/>
              </a:p>
            </p:txBody>
          </p:sp>
          <p:sp>
            <p:nvSpPr>
              <p:cNvPr id="162" name="Freeform 26"/>
              <p:cNvSpPr>
                <a:spLocks/>
              </p:cNvSpPr>
              <p:nvPr/>
            </p:nvSpPr>
            <p:spPr bwMode="auto">
              <a:xfrm>
                <a:off x="935" y="2458"/>
                <a:ext cx="4032" cy="1152"/>
              </a:xfrm>
              <a:custGeom>
                <a:avLst/>
                <a:gdLst/>
                <a:ahLst/>
                <a:cxnLst>
                  <a:cxn ang="0">
                    <a:pos x="0" y="1152"/>
                  </a:cxn>
                  <a:cxn ang="0">
                    <a:pos x="624" y="576"/>
                  </a:cxn>
                  <a:cxn ang="0">
                    <a:pos x="1200" y="576"/>
                  </a:cxn>
                  <a:cxn ang="0">
                    <a:pos x="1920" y="960"/>
                  </a:cxn>
                  <a:cxn ang="0">
                    <a:pos x="2400" y="960"/>
                  </a:cxn>
                  <a:cxn ang="0">
                    <a:pos x="2688" y="816"/>
                  </a:cxn>
                  <a:cxn ang="0">
                    <a:pos x="2976" y="576"/>
                  </a:cxn>
                  <a:cxn ang="0">
                    <a:pos x="3312" y="192"/>
                  </a:cxn>
                  <a:cxn ang="0">
                    <a:pos x="3696" y="192"/>
                  </a:cxn>
                  <a:cxn ang="0">
                    <a:pos x="4032" y="0"/>
                  </a:cxn>
                </a:cxnLst>
                <a:rect l="0" t="0" r="r" b="b"/>
                <a:pathLst>
                  <a:path w="4032" h="1152">
                    <a:moveTo>
                      <a:pt x="0" y="1152"/>
                    </a:moveTo>
                    <a:cubicBezTo>
                      <a:pt x="212" y="912"/>
                      <a:pt x="424" y="672"/>
                      <a:pt x="624" y="576"/>
                    </a:cubicBezTo>
                    <a:cubicBezTo>
                      <a:pt x="824" y="480"/>
                      <a:pt x="984" y="512"/>
                      <a:pt x="1200" y="576"/>
                    </a:cubicBezTo>
                    <a:cubicBezTo>
                      <a:pt x="1416" y="640"/>
                      <a:pt x="1720" y="896"/>
                      <a:pt x="1920" y="960"/>
                    </a:cubicBezTo>
                    <a:cubicBezTo>
                      <a:pt x="2120" y="1024"/>
                      <a:pt x="2272" y="984"/>
                      <a:pt x="2400" y="960"/>
                    </a:cubicBezTo>
                    <a:cubicBezTo>
                      <a:pt x="2528" y="936"/>
                      <a:pt x="2592" y="880"/>
                      <a:pt x="2688" y="816"/>
                    </a:cubicBezTo>
                    <a:cubicBezTo>
                      <a:pt x="2784" y="752"/>
                      <a:pt x="2872" y="680"/>
                      <a:pt x="2976" y="576"/>
                    </a:cubicBezTo>
                    <a:cubicBezTo>
                      <a:pt x="3080" y="472"/>
                      <a:pt x="3192" y="256"/>
                      <a:pt x="3312" y="192"/>
                    </a:cubicBezTo>
                    <a:cubicBezTo>
                      <a:pt x="3432" y="128"/>
                      <a:pt x="3576" y="224"/>
                      <a:pt x="3696" y="192"/>
                    </a:cubicBezTo>
                    <a:cubicBezTo>
                      <a:pt x="3816" y="160"/>
                      <a:pt x="3976" y="32"/>
                      <a:pt x="4032" y="0"/>
                    </a:cubicBezTo>
                  </a:path>
                </a:pathLst>
              </a:custGeom>
              <a:noFill/>
              <a:ln w="28575" cap="flat" cmpd="sng">
                <a:solidFill>
                  <a:srgbClr val="FF0000"/>
                </a:solidFill>
                <a:prstDash val="solid"/>
                <a:round/>
                <a:headEnd/>
                <a:tailEnd/>
              </a:ln>
              <a:effectLst/>
            </p:spPr>
            <p:txBody>
              <a:bodyPr anchor="ctr"/>
              <a:lstStyle/>
              <a:p>
                <a:endParaRPr lang="zh-CN" altLang="en-US"/>
              </a:p>
            </p:txBody>
          </p:sp>
          <p:grpSp>
            <p:nvGrpSpPr>
              <p:cNvPr id="163" name="Group 27"/>
              <p:cNvGrpSpPr>
                <a:grpSpLocks/>
              </p:cNvGrpSpPr>
              <p:nvPr/>
            </p:nvGrpSpPr>
            <p:grpSpPr bwMode="auto">
              <a:xfrm>
                <a:off x="1079" y="2458"/>
                <a:ext cx="3888" cy="1440"/>
                <a:chOff x="1248" y="2496"/>
                <a:chExt cx="3888" cy="1440"/>
              </a:xfrm>
            </p:grpSpPr>
            <p:sp>
              <p:nvSpPr>
                <p:cNvPr id="165" name="Line 28"/>
                <p:cNvSpPr>
                  <a:spLocks noChangeShapeType="1"/>
                </p:cNvSpPr>
                <p:nvPr/>
              </p:nvSpPr>
              <p:spPr bwMode="auto">
                <a:xfrm>
                  <a:off x="1248" y="3504"/>
                  <a:ext cx="0" cy="432"/>
                </a:xfrm>
                <a:prstGeom prst="line">
                  <a:avLst/>
                </a:prstGeom>
                <a:noFill/>
                <a:ln w="28575">
                  <a:solidFill>
                    <a:srgbClr val="000066"/>
                  </a:solidFill>
                  <a:round/>
                  <a:headEnd/>
                  <a:tailEnd/>
                </a:ln>
                <a:effectLst/>
              </p:spPr>
              <p:txBody>
                <a:bodyPr anchor="ctr"/>
                <a:lstStyle/>
                <a:p>
                  <a:endParaRPr lang="zh-CN" altLang="en-US"/>
                </a:p>
              </p:txBody>
            </p:sp>
            <p:sp>
              <p:nvSpPr>
                <p:cNvPr id="166" name="Line 29"/>
                <p:cNvSpPr>
                  <a:spLocks noChangeShapeType="1"/>
                </p:cNvSpPr>
                <p:nvPr/>
              </p:nvSpPr>
              <p:spPr bwMode="auto">
                <a:xfrm>
                  <a:off x="1392" y="3360"/>
                  <a:ext cx="0" cy="576"/>
                </a:xfrm>
                <a:prstGeom prst="line">
                  <a:avLst/>
                </a:prstGeom>
                <a:noFill/>
                <a:ln w="28575">
                  <a:solidFill>
                    <a:srgbClr val="000066"/>
                  </a:solidFill>
                  <a:round/>
                  <a:headEnd/>
                  <a:tailEnd/>
                </a:ln>
                <a:effectLst/>
              </p:spPr>
              <p:txBody>
                <a:bodyPr anchor="ctr"/>
                <a:lstStyle/>
                <a:p>
                  <a:endParaRPr lang="zh-CN" altLang="en-US"/>
                </a:p>
              </p:txBody>
            </p:sp>
            <p:sp>
              <p:nvSpPr>
                <p:cNvPr id="167" name="Line 30"/>
                <p:cNvSpPr>
                  <a:spLocks noChangeShapeType="1"/>
                </p:cNvSpPr>
                <p:nvPr/>
              </p:nvSpPr>
              <p:spPr bwMode="auto">
                <a:xfrm>
                  <a:off x="1536" y="3216"/>
                  <a:ext cx="0" cy="720"/>
                </a:xfrm>
                <a:prstGeom prst="line">
                  <a:avLst/>
                </a:prstGeom>
                <a:noFill/>
                <a:ln w="28575">
                  <a:solidFill>
                    <a:srgbClr val="000066"/>
                  </a:solidFill>
                  <a:round/>
                  <a:headEnd/>
                  <a:tailEnd/>
                </a:ln>
                <a:effectLst/>
              </p:spPr>
              <p:txBody>
                <a:bodyPr anchor="ctr"/>
                <a:lstStyle/>
                <a:p>
                  <a:endParaRPr lang="zh-CN" altLang="en-US"/>
                </a:p>
              </p:txBody>
            </p:sp>
            <p:sp>
              <p:nvSpPr>
                <p:cNvPr id="168" name="Line 31"/>
                <p:cNvSpPr>
                  <a:spLocks noChangeShapeType="1"/>
                </p:cNvSpPr>
                <p:nvPr/>
              </p:nvSpPr>
              <p:spPr bwMode="auto">
                <a:xfrm>
                  <a:off x="1680" y="3120"/>
                  <a:ext cx="0" cy="816"/>
                </a:xfrm>
                <a:prstGeom prst="line">
                  <a:avLst/>
                </a:prstGeom>
                <a:noFill/>
                <a:ln w="28575">
                  <a:solidFill>
                    <a:srgbClr val="000066"/>
                  </a:solidFill>
                  <a:round/>
                  <a:headEnd/>
                  <a:tailEnd/>
                </a:ln>
                <a:effectLst/>
              </p:spPr>
              <p:txBody>
                <a:bodyPr anchor="ctr"/>
                <a:lstStyle/>
                <a:p>
                  <a:endParaRPr lang="zh-CN" altLang="en-US"/>
                </a:p>
              </p:txBody>
            </p:sp>
            <p:sp>
              <p:nvSpPr>
                <p:cNvPr id="169" name="Line 32"/>
                <p:cNvSpPr>
                  <a:spLocks noChangeShapeType="1"/>
                </p:cNvSpPr>
                <p:nvPr/>
              </p:nvSpPr>
              <p:spPr bwMode="auto">
                <a:xfrm>
                  <a:off x="1824" y="3072"/>
                  <a:ext cx="0" cy="864"/>
                </a:xfrm>
                <a:prstGeom prst="line">
                  <a:avLst/>
                </a:prstGeom>
                <a:noFill/>
                <a:ln w="28575">
                  <a:solidFill>
                    <a:srgbClr val="000066"/>
                  </a:solidFill>
                  <a:round/>
                  <a:headEnd/>
                  <a:tailEnd/>
                </a:ln>
                <a:effectLst/>
              </p:spPr>
              <p:txBody>
                <a:bodyPr anchor="ctr"/>
                <a:lstStyle/>
                <a:p>
                  <a:endParaRPr lang="zh-CN" altLang="en-US"/>
                </a:p>
              </p:txBody>
            </p:sp>
            <p:sp>
              <p:nvSpPr>
                <p:cNvPr id="170" name="Line 33"/>
                <p:cNvSpPr>
                  <a:spLocks noChangeShapeType="1"/>
                </p:cNvSpPr>
                <p:nvPr/>
              </p:nvSpPr>
              <p:spPr bwMode="auto">
                <a:xfrm>
                  <a:off x="1968" y="3024"/>
                  <a:ext cx="0" cy="912"/>
                </a:xfrm>
                <a:prstGeom prst="line">
                  <a:avLst/>
                </a:prstGeom>
                <a:noFill/>
                <a:ln w="28575">
                  <a:solidFill>
                    <a:srgbClr val="000066"/>
                  </a:solidFill>
                  <a:round/>
                  <a:headEnd/>
                  <a:tailEnd/>
                </a:ln>
                <a:effectLst/>
              </p:spPr>
              <p:txBody>
                <a:bodyPr anchor="ctr"/>
                <a:lstStyle/>
                <a:p>
                  <a:endParaRPr lang="zh-CN" altLang="en-US"/>
                </a:p>
              </p:txBody>
            </p:sp>
            <p:sp>
              <p:nvSpPr>
                <p:cNvPr id="171" name="Line 34"/>
                <p:cNvSpPr>
                  <a:spLocks noChangeShapeType="1"/>
                </p:cNvSpPr>
                <p:nvPr/>
              </p:nvSpPr>
              <p:spPr bwMode="auto">
                <a:xfrm>
                  <a:off x="2112" y="3024"/>
                  <a:ext cx="0" cy="912"/>
                </a:xfrm>
                <a:prstGeom prst="line">
                  <a:avLst/>
                </a:prstGeom>
                <a:noFill/>
                <a:ln w="28575">
                  <a:solidFill>
                    <a:srgbClr val="000066"/>
                  </a:solidFill>
                  <a:round/>
                  <a:headEnd/>
                  <a:tailEnd/>
                </a:ln>
                <a:effectLst/>
              </p:spPr>
              <p:txBody>
                <a:bodyPr anchor="ctr"/>
                <a:lstStyle/>
                <a:p>
                  <a:endParaRPr lang="zh-CN" altLang="en-US"/>
                </a:p>
              </p:txBody>
            </p:sp>
            <p:sp>
              <p:nvSpPr>
                <p:cNvPr id="172" name="Line 35"/>
                <p:cNvSpPr>
                  <a:spLocks noChangeShapeType="1"/>
                </p:cNvSpPr>
                <p:nvPr/>
              </p:nvSpPr>
              <p:spPr bwMode="auto">
                <a:xfrm>
                  <a:off x="2256" y="3072"/>
                  <a:ext cx="0" cy="864"/>
                </a:xfrm>
                <a:prstGeom prst="line">
                  <a:avLst/>
                </a:prstGeom>
                <a:noFill/>
                <a:ln w="28575">
                  <a:solidFill>
                    <a:srgbClr val="000066"/>
                  </a:solidFill>
                  <a:round/>
                  <a:headEnd/>
                  <a:tailEnd/>
                </a:ln>
                <a:effectLst/>
              </p:spPr>
              <p:txBody>
                <a:bodyPr anchor="ctr"/>
                <a:lstStyle/>
                <a:p>
                  <a:endParaRPr lang="zh-CN" altLang="en-US"/>
                </a:p>
              </p:txBody>
            </p:sp>
            <p:sp>
              <p:nvSpPr>
                <p:cNvPr id="173" name="Line 36"/>
                <p:cNvSpPr>
                  <a:spLocks noChangeShapeType="1"/>
                </p:cNvSpPr>
                <p:nvPr/>
              </p:nvSpPr>
              <p:spPr bwMode="auto">
                <a:xfrm>
                  <a:off x="2400" y="3120"/>
                  <a:ext cx="0" cy="816"/>
                </a:xfrm>
                <a:prstGeom prst="line">
                  <a:avLst/>
                </a:prstGeom>
                <a:noFill/>
                <a:ln w="28575">
                  <a:solidFill>
                    <a:srgbClr val="000066"/>
                  </a:solidFill>
                  <a:round/>
                  <a:headEnd/>
                  <a:tailEnd/>
                </a:ln>
                <a:effectLst/>
              </p:spPr>
              <p:txBody>
                <a:bodyPr anchor="ctr"/>
                <a:lstStyle/>
                <a:p>
                  <a:endParaRPr lang="zh-CN" altLang="en-US"/>
                </a:p>
              </p:txBody>
            </p:sp>
            <p:sp>
              <p:nvSpPr>
                <p:cNvPr id="174" name="Line 37"/>
                <p:cNvSpPr>
                  <a:spLocks noChangeShapeType="1"/>
                </p:cNvSpPr>
                <p:nvPr/>
              </p:nvSpPr>
              <p:spPr bwMode="auto">
                <a:xfrm>
                  <a:off x="2544" y="3216"/>
                  <a:ext cx="0" cy="720"/>
                </a:xfrm>
                <a:prstGeom prst="line">
                  <a:avLst/>
                </a:prstGeom>
                <a:noFill/>
                <a:ln w="28575">
                  <a:solidFill>
                    <a:srgbClr val="000066"/>
                  </a:solidFill>
                  <a:round/>
                  <a:headEnd/>
                  <a:tailEnd/>
                </a:ln>
                <a:effectLst/>
              </p:spPr>
              <p:txBody>
                <a:bodyPr anchor="ctr"/>
                <a:lstStyle/>
                <a:p>
                  <a:endParaRPr lang="zh-CN" altLang="en-US"/>
                </a:p>
              </p:txBody>
            </p:sp>
            <p:sp>
              <p:nvSpPr>
                <p:cNvPr id="175" name="Line 38"/>
                <p:cNvSpPr>
                  <a:spLocks noChangeShapeType="1"/>
                </p:cNvSpPr>
                <p:nvPr/>
              </p:nvSpPr>
              <p:spPr bwMode="auto">
                <a:xfrm>
                  <a:off x="2688" y="3264"/>
                  <a:ext cx="0" cy="672"/>
                </a:xfrm>
                <a:prstGeom prst="line">
                  <a:avLst/>
                </a:prstGeom>
                <a:noFill/>
                <a:ln w="28575">
                  <a:solidFill>
                    <a:srgbClr val="000066"/>
                  </a:solidFill>
                  <a:round/>
                  <a:headEnd/>
                  <a:tailEnd/>
                </a:ln>
                <a:effectLst/>
              </p:spPr>
              <p:txBody>
                <a:bodyPr anchor="ctr"/>
                <a:lstStyle/>
                <a:p>
                  <a:endParaRPr lang="zh-CN" altLang="en-US"/>
                </a:p>
              </p:txBody>
            </p:sp>
            <p:sp>
              <p:nvSpPr>
                <p:cNvPr id="176" name="Line 39"/>
                <p:cNvSpPr>
                  <a:spLocks noChangeShapeType="1"/>
                </p:cNvSpPr>
                <p:nvPr/>
              </p:nvSpPr>
              <p:spPr bwMode="auto">
                <a:xfrm>
                  <a:off x="2832" y="3360"/>
                  <a:ext cx="0" cy="576"/>
                </a:xfrm>
                <a:prstGeom prst="line">
                  <a:avLst/>
                </a:prstGeom>
                <a:noFill/>
                <a:ln w="28575">
                  <a:solidFill>
                    <a:srgbClr val="000066"/>
                  </a:solidFill>
                  <a:round/>
                  <a:headEnd/>
                  <a:tailEnd/>
                </a:ln>
                <a:effectLst/>
              </p:spPr>
              <p:txBody>
                <a:bodyPr anchor="ctr"/>
                <a:lstStyle/>
                <a:p>
                  <a:endParaRPr lang="zh-CN" altLang="en-US"/>
                </a:p>
              </p:txBody>
            </p:sp>
            <p:sp>
              <p:nvSpPr>
                <p:cNvPr id="177" name="Line 40"/>
                <p:cNvSpPr>
                  <a:spLocks noChangeShapeType="1"/>
                </p:cNvSpPr>
                <p:nvPr/>
              </p:nvSpPr>
              <p:spPr bwMode="auto">
                <a:xfrm>
                  <a:off x="2976" y="3456"/>
                  <a:ext cx="0" cy="480"/>
                </a:xfrm>
                <a:prstGeom prst="line">
                  <a:avLst/>
                </a:prstGeom>
                <a:noFill/>
                <a:ln w="28575">
                  <a:solidFill>
                    <a:srgbClr val="000066"/>
                  </a:solidFill>
                  <a:round/>
                  <a:headEnd/>
                  <a:tailEnd/>
                </a:ln>
                <a:effectLst/>
              </p:spPr>
              <p:txBody>
                <a:bodyPr anchor="ctr"/>
                <a:lstStyle/>
                <a:p>
                  <a:endParaRPr lang="zh-CN" altLang="en-US"/>
                </a:p>
              </p:txBody>
            </p:sp>
            <p:sp>
              <p:nvSpPr>
                <p:cNvPr id="178" name="Line 41"/>
                <p:cNvSpPr>
                  <a:spLocks noChangeShapeType="1"/>
                </p:cNvSpPr>
                <p:nvPr/>
              </p:nvSpPr>
              <p:spPr bwMode="auto">
                <a:xfrm>
                  <a:off x="3120" y="3504"/>
                  <a:ext cx="0" cy="432"/>
                </a:xfrm>
                <a:prstGeom prst="line">
                  <a:avLst/>
                </a:prstGeom>
                <a:noFill/>
                <a:ln w="28575">
                  <a:solidFill>
                    <a:srgbClr val="000066"/>
                  </a:solidFill>
                  <a:round/>
                  <a:headEnd/>
                  <a:tailEnd/>
                </a:ln>
                <a:effectLst/>
              </p:spPr>
              <p:txBody>
                <a:bodyPr anchor="ctr"/>
                <a:lstStyle/>
                <a:p>
                  <a:endParaRPr lang="zh-CN" altLang="en-US"/>
                </a:p>
              </p:txBody>
            </p:sp>
            <p:sp>
              <p:nvSpPr>
                <p:cNvPr id="179" name="Line 42"/>
                <p:cNvSpPr>
                  <a:spLocks noChangeShapeType="1"/>
                </p:cNvSpPr>
                <p:nvPr/>
              </p:nvSpPr>
              <p:spPr bwMode="auto">
                <a:xfrm>
                  <a:off x="3264" y="3504"/>
                  <a:ext cx="0" cy="432"/>
                </a:xfrm>
                <a:prstGeom prst="line">
                  <a:avLst/>
                </a:prstGeom>
                <a:noFill/>
                <a:ln w="28575">
                  <a:solidFill>
                    <a:srgbClr val="000066"/>
                  </a:solidFill>
                  <a:round/>
                  <a:headEnd/>
                  <a:tailEnd/>
                </a:ln>
                <a:effectLst/>
              </p:spPr>
              <p:txBody>
                <a:bodyPr anchor="ctr"/>
                <a:lstStyle/>
                <a:p>
                  <a:endParaRPr lang="zh-CN" altLang="en-US"/>
                </a:p>
              </p:txBody>
            </p:sp>
            <p:sp>
              <p:nvSpPr>
                <p:cNvPr id="180" name="Line 43"/>
                <p:cNvSpPr>
                  <a:spLocks noChangeShapeType="1"/>
                </p:cNvSpPr>
                <p:nvPr/>
              </p:nvSpPr>
              <p:spPr bwMode="auto">
                <a:xfrm>
                  <a:off x="3408" y="3504"/>
                  <a:ext cx="0" cy="432"/>
                </a:xfrm>
                <a:prstGeom prst="line">
                  <a:avLst/>
                </a:prstGeom>
                <a:noFill/>
                <a:ln w="28575">
                  <a:solidFill>
                    <a:srgbClr val="000066"/>
                  </a:solidFill>
                  <a:round/>
                  <a:headEnd/>
                  <a:tailEnd/>
                </a:ln>
                <a:effectLst/>
              </p:spPr>
              <p:txBody>
                <a:bodyPr anchor="ctr"/>
                <a:lstStyle/>
                <a:p>
                  <a:endParaRPr lang="zh-CN" altLang="en-US"/>
                </a:p>
              </p:txBody>
            </p:sp>
            <p:sp>
              <p:nvSpPr>
                <p:cNvPr id="181" name="Line 44"/>
                <p:cNvSpPr>
                  <a:spLocks noChangeShapeType="1"/>
                </p:cNvSpPr>
                <p:nvPr/>
              </p:nvSpPr>
              <p:spPr bwMode="auto">
                <a:xfrm>
                  <a:off x="3552" y="3456"/>
                  <a:ext cx="0" cy="480"/>
                </a:xfrm>
                <a:prstGeom prst="line">
                  <a:avLst/>
                </a:prstGeom>
                <a:noFill/>
                <a:ln w="28575">
                  <a:solidFill>
                    <a:srgbClr val="000066"/>
                  </a:solidFill>
                  <a:round/>
                  <a:headEnd/>
                  <a:tailEnd/>
                </a:ln>
                <a:effectLst/>
              </p:spPr>
              <p:txBody>
                <a:bodyPr anchor="ctr"/>
                <a:lstStyle/>
                <a:p>
                  <a:endParaRPr lang="zh-CN" altLang="en-US"/>
                </a:p>
              </p:txBody>
            </p:sp>
            <p:sp>
              <p:nvSpPr>
                <p:cNvPr id="182" name="Line 45"/>
                <p:cNvSpPr>
                  <a:spLocks noChangeShapeType="1"/>
                </p:cNvSpPr>
                <p:nvPr/>
              </p:nvSpPr>
              <p:spPr bwMode="auto">
                <a:xfrm>
                  <a:off x="3696" y="3408"/>
                  <a:ext cx="0" cy="528"/>
                </a:xfrm>
                <a:prstGeom prst="line">
                  <a:avLst/>
                </a:prstGeom>
                <a:noFill/>
                <a:ln w="28575">
                  <a:solidFill>
                    <a:srgbClr val="000066"/>
                  </a:solidFill>
                  <a:round/>
                  <a:headEnd/>
                  <a:tailEnd/>
                </a:ln>
                <a:effectLst/>
              </p:spPr>
              <p:txBody>
                <a:bodyPr anchor="ctr"/>
                <a:lstStyle/>
                <a:p>
                  <a:endParaRPr lang="zh-CN" altLang="en-US"/>
                </a:p>
              </p:txBody>
            </p:sp>
            <p:sp>
              <p:nvSpPr>
                <p:cNvPr id="183" name="Line 46"/>
                <p:cNvSpPr>
                  <a:spLocks noChangeShapeType="1"/>
                </p:cNvSpPr>
                <p:nvPr/>
              </p:nvSpPr>
              <p:spPr bwMode="auto">
                <a:xfrm>
                  <a:off x="3840" y="3264"/>
                  <a:ext cx="0" cy="672"/>
                </a:xfrm>
                <a:prstGeom prst="line">
                  <a:avLst/>
                </a:prstGeom>
                <a:noFill/>
                <a:ln w="28575">
                  <a:solidFill>
                    <a:srgbClr val="000066"/>
                  </a:solidFill>
                  <a:round/>
                  <a:headEnd/>
                  <a:tailEnd/>
                </a:ln>
                <a:effectLst/>
              </p:spPr>
              <p:txBody>
                <a:bodyPr anchor="ctr"/>
                <a:lstStyle/>
                <a:p>
                  <a:endParaRPr lang="zh-CN" altLang="en-US"/>
                </a:p>
              </p:txBody>
            </p:sp>
            <p:sp>
              <p:nvSpPr>
                <p:cNvPr id="184" name="Line 47"/>
                <p:cNvSpPr>
                  <a:spLocks noChangeShapeType="1"/>
                </p:cNvSpPr>
                <p:nvPr/>
              </p:nvSpPr>
              <p:spPr bwMode="auto">
                <a:xfrm>
                  <a:off x="3984" y="3216"/>
                  <a:ext cx="0" cy="720"/>
                </a:xfrm>
                <a:prstGeom prst="line">
                  <a:avLst/>
                </a:prstGeom>
                <a:noFill/>
                <a:ln w="28575">
                  <a:solidFill>
                    <a:srgbClr val="000066"/>
                  </a:solidFill>
                  <a:round/>
                  <a:headEnd/>
                  <a:tailEnd/>
                </a:ln>
                <a:effectLst/>
              </p:spPr>
              <p:txBody>
                <a:bodyPr anchor="ctr"/>
                <a:lstStyle/>
                <a:p>
                  <a:endParaRPr lang="zh-CN" altLang="en-US"/>
                </a:p>
              </p:txBody>
            </p:sp>
            <p:sp>
              <p:nvSpPr>
                <p:cNvPr id="185" name="Line 48"/>
                <p:cNvSpPr>
                  <a:spLocks noChangeShapeType="1"/>
                </p:cNvSpPr>
                <p:nvPr/>
              </p:nvSpPr>
              <p:spPr bwMode="auto">
                <a:xfrm>
                  <a:off x="4128" y="3024"/>
                  <a:ext cx="0" cy="912"/>
                </a:xfrm>
                <a:prstGeom prst="line">
                  <a:avLst/>
                </a:prstGeom>
                <a:noFill/>
                <a:ln w="28575">
                  <a:solidFill>
                    <a:srgbClr val="000066"/>
                  </a:solidFill>
                  <a:round/>
                  <a:headEnd/>
                  <a:tailEnd/>
                </a:ln>
                <a:effectLst/>
              </p:spPr>
              <p:txBody>
                <a:bodyPr anchor="ctr"/>
                <a:lstStyle/>
                <a:p>
                  <a:endParaRPr lang="zh-CN" altLang="en-US"/>
                </a:p>
              </p:txBody>
            </p:sp>
            <p:sp>
              <p:nvSpPr>
                <p:cNvPr id="186" name="Line 49"/>
                <p:cNvSpPr>
                  <a:spLocks noChangeShapeType="1"/>
                </p:cNvSpPr>
                <p:nvPr/>
              </p:nvSpPr>
              <p:spPr bwMode="auto">
                <a:xfrm>
                  <a:off x="4272" y="2880"/>
                  <a:ext cx="0" cy="1056"/>
                </a:xfrm>
                <a:prstGeom prst="line">
                  <a:avLst/>
                </a:prstGeom>
                <a:noFill/>
                <a:ln w="28575">
                  <a:solidFill>
                    <a:srgbClr val="000066"/>
                  </a:solidFill>
                  <a:round/>
                  <a:headEnd/>
                  <a:tailEnd/>
                </a:ln>
                <a:effectLst/>
              </p:spPr>
              <p:txBody>
                <a:bodyPr anchor="ctr"/>
                <a:lstStyle/>
                <a:p>
                  <a:endParaRPr lang="zh-CN" altLang="en-US"/>
                </a:p>
              </p:txBody>
            </p:sp>
            <p:sp>
              <p:nvSpPr>
                <p:cNvPr id="187" name="Line 50"/>
                <p:cNvSpPr>
                  <a:spLocks noChangeShapeType="1"/>
                </p:cNvSpPr>
                <p:nvPr/>
              </p:nvSpPr>
              <p:spPr bwMode="auto">
                <a:xfrm>
                  <a:off x="4416" y="2688"/>
                  <a:ext cx="0" cy="1248"/>
                </a:xfrm>
                <a:prstGeom prst="line">
                  <a:avLst/>
                </a:prstGeom>
                <a:noFill/>
                <a:ln w="28575">
                  <a:solidFill>
                    <a:srgbClr val="000066"/>
                  </a:solidFill>
                  <a:round/>
                  <a:headEnd/>
                  <a:tailEnd/>
                </a:ln>
                <a:effectLst/>
              </p:spPr>
              <p:txBody>
                <a:bodyPr anchor="ctr"/>
                <a:lstStyle/>
                <a:p>
                  <a:endParaRPr lang="zh-CN" altLang="en-US"/>
                </a:p>
              </p:txBody>
            </p:sp>
            <p:sp>
              <p:nvSpPr>
                <p:cNvPr id="188" name="Line 51"/>
                <p:cNvSpPr>
                  <a:spLocks noChangeShapeType="1"/>
                </p:cNvSpPr>
                <p:nvPr/>
              </p:nvSpPr>
              <p:spPr bwMode="auto">
                <a:xfrm>
                  <a:off x="4560" y="2688"/>
                  <a:ext cx="0" cy="1248"/>
                </a:xfrm>
                <a:prstGeom prst="line">
                  <a:avLst/>
                </a:prstGeom>
                <a:noFill/>
                <a:ln w="28575">
                  <a:solidFill>
                    <a:srgbClr val="000066"/>
                  </a:solidFill>
                  <a:round/>
                  <a:headEnd/>
                  <a:tailEnd/>
                </a:ln>
                <a:effectLst/>
              </p:spPr>
              <p:txBody>
                <a:bodyPr anchor="ctr"/>
                <a:lstStyle/>
                <a:p>
                  <a:endParaRPr lang="zh-CN" altLang="en-US"/>
                </a:p>
              </p:txBody>
            </p:sp>
            <p:sp>
              <p:nvSpPr>
                <p:cNvPr id="189" name="Line 52"/>
                <p:cNvSpPr>
                  <a:spLocks noChangeShapeType="1"/>
                </p:cNvSpPr>
                <p:nvPr/>
              </p:nvSpPr>
              <p:spPr bwMode="auto">
                <a:xfrm>
                  <a:off x="4704" y="2688"/>
                  <a:ext cx="0" cy="1248"/>
                </a:xfrm>
                <a:prstGeom prst="line">
                  <a:avLst/>
                </a:prstGeom>
                <a:noFill/>
                <a:ln w="28575">
                  <a:solidFill>
                    <a:srgbClr val="000066"/>
                  </a:solidFill>
                  <a:round/>
                  <a:headEnd/>
                  <a:tailEnd/>
                </a:ln>
                <a:effectLst/>
              </p:spPr>
              <p:txBody>
                <a:bodyPr anchor="ctr"/>
                <a:lstStyle/>
                <a:p>
                  <a:endParaRPr lang="zh-CN" altLang="en-US"/>
                </a:p>
              </p:txBody>
            </p:sp>
            <p:sp>
              <p:nvSpPr>
                <p:cNvPr id="190" name="Line 53"/>
                <p:cNvSpPr>
                  <a:spLocks noChangeShapeType="1"/>
                </p:cNvSpPr>
                <p:nvPr/>
              </p:nvSpPr>
              <p:spPr bwMode="auto">
                <a:xfrm>
                  <a:off x="4848" y="2688"/>
                  <a:ext cx="0" cy="1248"/>
                </a:xfrm>
                <a:prstGeom prst="line">
                  <a:avLst/>
                </a:prstGeom>
                <a:noFill/>
                <a:ln w="28575">
                  <a:solidFill>
                    <a:srgbClr val="000066"/>
                  </a:solidFill>
                  <a:round/>
                  <a:headEnd/>
                  <a:tailEnd/>
                </a:ln>
                <a:effectLst/>
              </p:spPr>
              <p:txBody>
                <a:bodyPr anchor="ctr"/>
                <a:lstStyle/>
                <a:p>
                  <a:endParaRPr lang="zh-CN" altLang="en-US"/>
                </a:p>
              </p:txBody>
            </p:sp>
            <p:sp>
              <p:nvSpPr>
                <p:cNvPr id="191" name="Line 54"/>
                <p:cNvSpPr>
                  <a:spLocks noChangeShapeType="1"/>
                </p:cNvSpPr>
                <p:nvPr/>
              </p:nvSpPr>
              <p:spPr bwMode="auto">
                <a:xfrm>
                  <a:off x="4992" y="2640"/>
                  <a:ext cx="0" cy="1296"/>
                </a:xfrm>
                <a:prstGeom prst="line">
                  <a:avLst/>
                </a:prstGeom>
                <a:noFill/>
                <a:ln w="28575">
                  <a:solidFill>
                    <a:srgbClr val="000066"/>
                  </a:solidFill>
                  <a:round/>
                  <a:headEnd/>
                  <a:tailEnd/>
                </a:ln>
                <a:effectLst/>
              </p:spPr>
              <p:txBody>
                <a:bodyPr anchor="ctr"/>
                <a:lstStyle/>
                <a:p>
                  <a:endParaRPr lang="zh-CN" altLang="en-US"/>
                </a:p>
              </p:txBody>
            </p:sp>
            <p:sp>
              <p:nvSpPr>
                <p:cNvPr id="192" name="Line 55"/>
                <p:cNvSpPr>
                  <a:spLocks noChangeShapeType="1"/>
                </p:cNvSpPr>
                <p:nvPr/>
              </p:nvSpPr>
              <p:spPr bwMode="auto">
                <a:xfrm>
                  <a:off x="5136" y="2496"/>
                  <a:ext cx="0" cy="1440"/>
                </a:xfrm>
                <a:prstGeom prst="line">
                  <a:avLst/>
                </a:prstGeom>
                <a:noFill/>
                <a:ln w="28575">
                  <a:solidFill>
                    <a:srgbClr val="000066"/>
                  </a:solidFill>
                  <a:round/>
                  <a:headEnd/>
                  <a:tailEnd/>
                </a:ln>
                <a:effectLst/>
              </p:spPr>
              <p:txBody>
                <a:bodyPr anchor="ctr"/>
                <a:lstStyle/>
                <a:p>
                  <a:endParaRPr lang="zh-CN" altLang="en-US"/>
                </a:p>
              </p:txBody>
            </p:sp>
          </p:grpSp>
          <p:sp>
            <p:nvSpPr>
              <p:cNvPr id="164" name="Rectangle 56"/>
              <p:cNvSpPr>
                <a:spLocks noChangeArrowheads="1"/>
              </p:cNvSpPr>
              <p:nvPr/>
            </p:nvSpPr>
            <p:spPr bwMode="auto">
              <a:xfrm>
                <a:off x="640" y="2141"/>
                <a:ext cx="291" cy="412"/>
              </a:xfrm>
              <a:prstGeom prst="rect">
                <a:avLst/>
              </a:prstGeom>
              <a:noFill/>
              <a:ln w="9525">
                <a:noFill/>
                <a:miter lim="800000"/>
                <a:headEnd/>
                <a:tailEnd/>
              </a:ln>
              <a:effectLst/>
            </p:spPr>
            <p:txBody>
              <a:bodyPr wrap="none">
                <a:spAutoFit/>
              </a:bodyPr>
              <a:lstStyle/>
              <a:p>
                <a:pPr algn="ctr" eaLnBrk="0" hangingPunct="0"/>
                <a:r>
                  <a:rPr kumimoji="1" lang="en-US" altLang="zh-CN" sz="2800" b="1">
                    <a:solidFill>
                      <a:schemeClr val="accent2"/>
                    </a:solidFill>
                    <a:latin typeface="方正大黑简体" pitchFamily="65" charset="-122"/>
                    <a:ea typeface="方正大黑简体" pitchFamily="65" charset="-122"/>
                  </a:rPr>
                  <a:t>f</a:t>
                </a:r>
              </a:p>
            </p:txBody>
          </p:sp>
        </p:grpSp>
        <p:sp>
          <p:nvSpPr>
            <p:cNvPr id="193" name="Line 77"/>
            <p:cNvSpPr>
              <a:spLocks noChangeShapeType="1"/>
            </p:cNvSpPr>
            <p:nvPr/>
          </p:nvSpPr>
          <p:spPr bwMode="auto">
            <a:xfrm flipV="1">
              <a:off x="933450" y="50347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4" name="Line 78"/>
            <p:cNvSpPr>
              <a:spLocks noChangeShapeType="1"/>
            </p:cNvSpPr>
            <p:nvPr/>
          </p:nvSpPr>
          <p:spPr bwMode="auto">
            <a:xfrm flipV="1">
              <a:off x="927100" y="49331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5" name="Line 79"/>
            <p:cNvSpPr>
              <a:spLocks noChangeShapeType="1"/>
            </p:cNvSpPr>
            <p:nvPr/>
          </p:nvSpPr>
          <p:spPr bwMode="auto">
            <a:xfrm flipV="1">
              <a:off x="927100" y="48378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6" name="Line 80"/>
            <p:cNvSpPr>
              <a:spLocks noChangeShapeType="1"/>
            </p:cNvSpPr>
            <p:nvPr/>
          </p:nvSpPr>
          <p:spPr bwMode="auto">
            <a:xfrm flipV="1">
              <a:off x="952500" y="47362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7" name="Line 81"/>
            <p:cNvSpPr>
              <a:spLocks noChangeShapeType="1"/>
            </p:cNvSpPr>
            <p:nvPr/>
          </p:nvSpPr>
          <p:spPr bwMode="auto">
            <a:xfrm flipV="1">
              <a:off x="942975" y="46473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8" name="Line 82"/>
            <p:cNvSpPr>
              <a:spLocks noChangeShapeType="1"/>
            </p:cNvSpPr>
            <p:nvPr/>
          </p:nvSpPr>
          <p:spPr bwMode="auto">
            <a:xfrm flipV="1">
              <a:off x="936625" y="45457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199" name="Line 83"/>
            <p:cNvSpPr>
              <a:spLocks noChangeShapeType="1"/>
            </p:cNvSpPr>
            <p:nvPr/>
          </p:nvSpPr>
          <p:spPr bwMode="auto">
            <a:xfrm flipV="1">
              <a:off x="936625" y="44505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0" name="Line 84"/>
            <p:cNvSpPr>
              <a:spLocks noChangeShapeType="1"/>
            </p:cNvSpPr>
            <p:nvPr/>
          </p:nvSpPr>
          <p:spPr bwMode="auto">
            <a:xfrm flipV="1">
              <a:off x="930275" y="43489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1" name="Line 85"/>
            <p:cNvSpPr>
              <a:spLocks noChangeShapeType="1"/>
            </p:cNvSpPr>
            <p:nvPr/>
          </p:nvSpPr>
          <p:spPr bwMode="auto">
            <a:xfrm flipV="1">
              <a:off x="927100" y="42663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2" name="Line 86"/>
            <p:cNvSpPr>
              <a:spLocks noChangeShapeType="1"/>
            </p:cNvSpPr>
            <p:nvPr/>
          </p:nvSpPr>
          <p:spPr bwMode="auto">
            <a:xfrm flipV="1">
              <a:off x="936625" y="41647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3" name="Line 87"/>
            <p:cNvSpPr>
              <a:spLocks noChangeShapeType="1"/>
            </p:cNvSpPr>
            <p:nvPr/>
          </p:nvSpPr>
          <p:spPr bwMode="auto">
            <a:xfrm flipV="1">
              <a:off x="936625" y="40695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4" name="Line 88"/>
            <p:cNvSpPr>
              <a:spLocks noChangeShapeType="1"/>
            </p:cNvSpPr>
            <p:nvPr/>
          </p:nvSpPr>
          <p:spPr bwMode="auto">
            <a:xfrm flipV="1">
              <a:off x="946150" y="39679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5" name="Line 89"/>
            <p:cNvSpPr>
              <a:spLocks noChangeShapeType="1"/>
            </p:cNvSpPr>
            <p:nvPr/>
          </p:nvSpPr>
          <p:spPr bwMode="auto">
            <a:xfrm flipV="1">
              <a:off x="952500" y="38790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6" name="Line 90"/>
            <p:cNvSpPr>
              <a:spLocks noChangeShapeType="1"/>
            </p:cNvSpPr>
            <p:nvPr/>
          </p:nvSpPr>
          <p:spPr bwMode="auto">
            <a:xfrm flipV="1">
              <a:off x="946150" y="377743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7" name="Line 91"/>
            <p:cNvSpPr>
              <a:spLocks noChangeShapeType="1"/>
            </p:cNvSpPr>
            <p:nvPr/>
          </p:nvSpPr>
          <p:spPr bwMode="auto">
            <a:xfrm flipV="1">
              <a:off x="946150" y="3682181"/>
              <a:ext cx="7140575" cy="15875"/>
            </a:xfrm>
            <a:prstGeom prst="line">
              <a:avLst/>
            </a:prstGeom>
            <a:noFill/>
            <a:ln w="12700">
              <a:solidFill>
                <a:schemeClr val="tx1"/>
              </a:solidFill>
              <a:prstDash val="dash"/>
              <a:round/>
              <a:headEnd/>
              <a:tailEnd/>
            </a:ln>
            <a:effectLst/>
          </p:spPr>
          <p:txBody>
            <a:bodyPr wrap="none"/>
            <a:lstStyle/>
            <a:p>
              <a:endParaRPr lang="zh-CN" altLang="en-US"/>
            </a:p>
          </p:txBody>
        </p:sp>
        <p:sp>
          <p:nvSpPr>
            <p:cNvPr id="208" name="Line 92"/>
            <p:cNvSpPr>
              <a:spLocks noChangeShapeType="1"/>
            </p:cNvSpPr>
            <p:nvPr/>
          </p:nvSpPr>
          <p:spPr bwMode="auto">
            <a:xfrm flipV="1">
              <a:off x="955675" y="3580581"/>
              <a:ext cx="7140575" cy="15875"/>
            </a:xfrm>
            <a:prstGeom prst="line">
              <a:avLst/>
            </a:prstGeom>
            <a:noFill/>
            <a:ln w="12700">
              <a:solidFill>
                <a:schemeClr val="tx1"/>
              </a:solidFill>
              <a:prstDash val="dash"/>
              <a:round/>
              <a:headEnd/>
              <a:tailEnd/>
            </a:ln>
            <a:effec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图像量化</a:t>
            </a:r>
            <a:endParaRPr lang="zh-CN" altLang="en-US" dirty="0"/>
          </a:p>
        </p:txBody>
      </p:sp>
      <p:sp>
        <p:nvSpPr>
          <p:cNvPr id="3" name="内容占位符 2"/>
          <p:cNvSpPr>
            <a:spLocks noGrp="1"/>
          </p:cNvSpPr>
          <p:nvPr>
            <p:ph idx="1"/>
          </p:nvPr>
        </p:nvSpPr>
        <p:spPr>
          <a:xfrm>
            <a:off x="683568" y="980728"/>
            <a:ext cx="8003232" cy="2304256"/>
          </a:xfrm>
        </p:spPr>
        <p:txBody>
          <a:bodyPr/>
          <a:lstStyle/>
          <a:p>
            <a:r>
              <a:rPr lang="zh-CN" altLang="en-US" sz="2800" dirty="0" smtClean="0"/>
              <a:t>比如：连续浓淡（灰度）值用</a:t>
            </a:r>
            <a:r>
              <a:rPr lang="en-US" altLang="zh-CN" sz="2800" dirty="0" smtClean="0"/>
              <a:t>Z</a:t>
            </a:r>
            <a:r>
              <a:rPr lang="zh-CN" altLang="en-US" sz="2800" dirty="0" smtClean="0"/>
              <a:t>来表示，则对于满足</a:t>
            </a:r>
            <a:r>
              <a:rPr lang="en-US" altLang="zh-CN" sz="2800" dirty="0" smtClean="0"/>
              <a:t>Z(</a:t>
            </a:r>
            <a:r>
              <a:rPr lang="en-US" altLang="zh-CN" sz="2800" dirty="0" err="1" smtClean="0"/>
              <a:t>i</a:t>
            </a:r>
            <a:r>
              <a:rPr lang="en-US" altLang="zh-CN" sz="2800" dirty="0" smtClean="0"/>
              <a:t>)&lt;Z&lt;Z(i+1)</a:t>
            </a:r>
            <a:r>
              <a:rPr lang="zh-CN" altLang="en-US" sz="2800" dirty="0" smtClean="0"/>
              <a:t>的</a:t>
            </a:r>
            <a:r>
              <a:rPr lang="en-US" altLang="zh-CN" sz="2800" dirty="0" smtClean="0"/>
              <a:t>Z</a:t>
            </a:r>
            <a:r>
              <a:rPr lang="zh-CN" altLang="en-US" sz="2800" dirty="0" smtClean="0"/>
              <a:t>值都量化为整数值</a:t>
            </a:r>
            <a:r>
              <a:rPr lang="en-US" altLang="zh-CN" sz="2800" dirty="0" smtClean="0"/>
              <a:t> </a:t>
            </a:r>
            <a:r>
              <a:rPr lang="en-US" altLang="zh-CN" sz="2800" dirty="0" err="1" smtClean="0"/>
              <a:t>q</a:t>
            </a:r>
            <a:r>
              <a:rPr lang="en-US" altLang="zh-CN" sz="2800" baseline="-25000" dirty="0" err="1" smtClean="0"/>
              <a:t>i</a:t>
            </a:r>
            <a:r>
              <a:rPr lang="en-US" altLang="zh-CN" sz="2800" dirty="0" smtClean="0"/>
              <a:t>, </a:t>
            </a:r>
            <a:r>
              <a:rPr lang="en-US" altLang="zh-CN" sz="2800" dirty="0" err="1" smtClean="0"/>
              <a:t>q</a:t>
            </a:r>
            <a:r>
              <a:rPr lang="en-US" altLang="zh-CN" sz="2800" baseline="-25000" dirty="0" err="1" smtClean="0"/>
              <a:t>i</a:t>
            </a:r>
            <a:r>
              <a:rPr lang="zh-CN" altLang="en-US" sz="2800" dirty="0" smtClean="0"/>
              <a:t>称为像素的灰度值。</a:t>
            </a:r>
            <a:r>
              <a:rPr lang="en-US" altLang="zh-CN" sz="2800" dirty="0" smtClean="0"/>
              <a:t>Z</a:t>
            </a:r>
            <a:r>
              <a:rPr lang="zh-CN" altLang="en-US" sz="2800" dirty="0" smtClean="0"/>
              <a:t>与</a:t>
            </a:r>
            <a:r>
              <a:rPr lang="en-US" altLang="zh-CN" sz="2800" dirty="0" err="1" smtClean="0"/>
              <a:t>q</a:t>
            </a:r>
            <a:r>
              <a:rPr lang="en-US" altLang="zh-CN" sz="2800" baseline="-25000" dirty="0" err="1" smtClean="0"/>
              <a:t>i</a:t>
            </a:r>
            <a:r>
              <a:rPr lang="zh-CN" altLang="en-US" sz="2800" dirty="0" smtClean="0"/>
              <a:t>的差称为量化误差</a:t>
            </a:r>
          </a:p>
          <a:p>
            <a:r>
              <a:rPr lang="zh-CN" altLang="en-IE" sz="2800" dirty="0" smtClean="0"/>
              <a:t>数字图像仅仅是真实场景的一个近似</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5"/>
          <p:cNvGraphicFramePr>
            <a:graphicFrameLocks noChangeAspect="1"/>
          </p:cNvGraphicFramePr>
          <p:nvPr/>
        </p:nvGraphicFramePr>
        <p:xfrm>
          <a:off x="4083050" y="3375744"/>
          <a:ext cx="5060950" cy="3149600"/>
        </p:xfrm>
        <a:graphic>
          <a:graphicData uri="http://schemas.openxmlformats.org/presentationml/2006/ole">
            <p:oleObj spid="_x0000_s869378" name="位图图像" r:id="rId3" imgW="3809524" imgH="2419048" progId="PBrush">
              <p:embed/>
            </p:oleObj>
          </a:graphicData>
        </a:graphic>
      </p:graphicFrame>
      <p:pic>
        <p:nvPicPr>
          <p:cNvPr id="6" name="Picture 6"/>
          <p:cNvPicPr>
            <a:picLocks noChangeAspect="1" noChangeArrowheads="1"/>
          </p:cNvPicPr>
          <p:nvPr/>
        </p:nvPicPr>
        <p:blipFill>
          <a:blip r:embed="rId4" cstate="print"/>
          <a:srcRect b="19685"/>
          <a:stretch>
            <a:fillRect/>
          </a:stretch>
        </p:blipFill>
        <p:spPr bwMode="auto">
          <a:xfrm>
            <a:off x="0" y="3278188"/>
            <a:ext cx="4046538" cy="2335212"/>
          </a:xfrm>
          <a:prstGeom prst="rect">
            <a:avLst/>
          </a:prstGeom>
          <a:noFill/>
          <a:ln w="9525">
            <a:noFill/>
            <a:miter lim="800000"/>
            <a:headEnd/>
            <a:tailEnd/>
          </a:ln>
          <a:effectLst/>
        </p:spPr>
      </p:pic>
      <p:sp>
        <p:nvSpPr>
          <p:cNvPr id="7" name="Text Box 7"/>
          <p:cNvSpPr txBox="1">
            <a:spLocks noChangeArrowheads="1"/>
          </p:cNvSpPr>
          <p:nvPr/>
        </p:nvSpPr>
        <p:spPr bwMode="auto">
          <a:xfrm>
            <a:off x="5856288" y="6428184"/>
            <a:ext cx="946150" cy="457200"/>
          </a:xfrm>
          <a:prstGeom prst="rect">
            <a:avLst/>
          </a:prstGeom>
          <a:noFill/>
          <a:ln w="12700">
            <a:noFill/>
            <a:miter lim="800000"/>
            <a:headEnd/>
            <a:tailEnd/>
          </a:ln>
          <a:effectLst/>
        </p:spPr>
        <p:txBody>
          <a:bodyPr>
            <a:spAutoFit/>
          </a:bodyPr>
          <a:lstStyle/>
          <a:p>
            <a:pPr algn="ctr">
              <a:spcBef>
                <a:spcPct val="50000"/>
              </a:spcBef>
            </a:pPr>
            <a:r>
              <a:rPr lang="zh-CN" altLang="en-US" sz="2400">
                <a:ea typeface="宋体" charset="-122"/>
              </a:rPr>
              <a:t>采样</a:t>
            </a:r>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图像量化</a:t>
            </a:r>
            <a:endParaRPr lang="zh-CN" altLang="en-US" dirty="0"/>
          </a:p>
        </p:txBody>
      </p:sp>
      <p:sp>
        <p:nvSpPr>
          <p:cNvPr id="3" name="内容占位符 2"/>
          <p:cNvSpPr>
            <a:spLocks noGrp="1"/>
          </p:cNvSpPr>
          <p:nvPr>
            <p:ph idx="1"/>
          </p:nvPr>
        </p:nvSpPr>
        <p:spPr>
          <a:xfrm>
            <a:off x="179512" y="1371600"/>
            <a:ext cx="8124056" cy="4700588"/>
          </a:xfrm>
        </p:spPr>
        <p:txBody>
          <a:bodyPr/>
          <a:lstStyle/>
          <a:p>
            <a:r>
              <a:rPr lang="zh-CN" altLang="en-US" sz="2800" dirty="0" smtClean="0"/>
              <a:t>一般的灰度图，其灰度值被量化为0～255之间的整数，代表了相应的浓淡程度</a:t>
            </a:r>
          </a:p>
          <a:p>
            <a:r>
              <a:rPr lang="zh-CN" altLang="en-US" sz="2800" dirty="0" smtClean="0"/>
              <a:t>一幅数字化后的图像其总数据量是：每行像素数（</a:t>
            </a:r>
            <a:r>
              <a:rPr lang="en-US" altLang="zh-CN" sz="2800" dirty="0" smtClean="0"/>
              <a:t>N）×</a:t>
            </a:r>
            <a:r>
              <a:rPr lang="zh-CN" altLang="en-US" sz="2800" dirty="0" smtClean="0"/>
              <a:t>每列像素数（</a:t>
            </a:r>
            <a:r>
              <a:rPr lang="en-US" altLang="zh-CN" sz="2800" dirty="0" smtClean="0"/>
              <a:t>M）×</a:t>
            </a:r>
            <a:r>
              <a:rPr lang="zh-CN" altLang="en-US" sz="2800" dirty="0" smtClean="0"/>
              <a:t>像素值占用位数(</a:t>
            </a:r>
            <a:r>
              <a:rPr lang="en-US" altLang="zh-CN" sz="2800" dirty="0" smtClean="0"/>
              <a:t>Bits)</a:t>
            </a:r>
          </a:p>
          <a:p>
            <a:pPr lvl="1"/>
            <a:r>
              <a:rPr lang="zh-CN" altLang="en-US" sz="2400" dirty="0" smtClean="0"/>
              <a:t>信息量大，以一张512×512个像素的灰度图像为例，以25帧/秒的速度播放1小时，总数据量22500</a:t>
            </a:r>
            <a:r>
              <a:rPr lang="en-US" altLang="zh-CN" sz="2400" dirty="0" smtClean="0"/>
              <a:t>M，</a:t>
            </a:r>
            <a:r>
              <a:rPr lang="zh-CN" altLang="en-US" sz="2400" dirty="0" smtClean="0"/>
              <a:t>约22</a:t>
            </a:r>
            <a:r>
              <a:rPr lang="en-US" altLang="zh-CN" sz="2400" dirty="0" smtClean="0"/>
              <a:t>G，</a:t>
            </a:r>
            <a:r>
              <a:rPr lang="zh-CN" altLang="en-US" sz="2400" dirty="0" smtClean="0"/>
              <a:t>而彩色图像需要其3倍以上</a:t>
            </a:r>
          </a:p>
          <a:p>
            <a:pPr lvl="1"/>
            <a:r>
              <a:rPr lang="zh-CN" altLang="en-US" sz="2400" dirty="0" smtClean="0"/>
              <a:t>这样大的数据量必须进行压缩，视频压缩一直研究和开发的热点，而其中包括了图像层面的压缩</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70402" name="Object 2"/>
          <p:cNvGraphicFramePr>
            <a:graphicFrameLocks noChangeAspect="1"/>
          </p:cNvGraphicFramePr>
          <p:nvPr/>
        </p:nvGraphicFramePr>
        <p:xfrm>
          <a:off x="8322121" y="1484784"/>
          <a:ext cx="714375" cy="4104456"/>
        </p:xfrm>
        <a:graphic>
          <a:graphicData uri="http://schemas.openxmlformats.org/presentationml/2006/ole">
            <p:oleObj spid="_x0000_s870402" name="位图图像" r:id="rId3" imgW="714286" imgH="3962953" progId="PBrush">
              <p:embed/>
            </p:oleObj>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b="6858"/>
          <a:stretch>
            <a:fillRect/>
          </a:stretch>
        </p:blipFill>
        <p:spPr bwMode="auto">
          <a:xfrm>
            <a:off x="1259632" y="1124744"/>
            <a:ext cx="6624736" cy="5165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15"/>
          <p:cNvGrpSpPr>
            <a:grpSpLocks/>
          </p:cNvGrpSpPr>
          <p:nvPr/>
        </p:nvGrpSpPr>
        <p:grpSpPr bwMode="auto">
          <a:xfrm>
            <a:off x="539552" y="1340768"/>
            <a:ext cx="8480425" cy="4808537"/>
            <a:chOff x="546" y="1291"/>
            <a:chExt cx="4760" cy="2327"/>
          </a:xfrm>
        </p:grpSpPr>
        <p:pic>
          <p:nvPicPr>
            <p:cNvPr id="6" name="Picture 5" descr="C:\My Documents\演讲文章\数字图象处理\蝴蝶.bmp"/>
            <p:cNvPicPr>
              <a:picLocks noChangeAspect="1" noChangeArrowheads="1"/>
            </p:cNvPicPr>
            <p:nvPr/>
          </p:nvPicPr>
          <p:blipFill>
            <a:blip r:embed="rId2" cstate="print"/>
            <a:srcRect/>
            <a:stretch>
              <a:fillRect/>
            </a:stretch>
          </p:blipFill>
          <p:spPr bwMode="auto">
            <a:xfrm>
              <a:off x="546" y="1291"/>
              <a:ext cx="1679" cy="1140"/>
            </a:xfrm>
            <a:prstGeom prst="rect">
              <a:avLst/>
            </a:prstGeom>
            <a:noFill/>
          </p:spPr>
        </p:pic>
        <p:pic>
          <p:nvPicPr>
            <p:cNvPr id="7" name="Picture 6" descr="C:\My Documents\演讲文章\数字图象处理\蝴蝶2.bmp"/>
            <p:cNvPicPr>
              <a:picLocks noChangeAspect="1" noChangeArrowheads="1"/>
            </p:cNvPicPr>
            <p:nvPr/>
          </p:nvPicPr>
          <p:blipFill>
            <a:blip r:embed="rId3" cstate="print"/>
            <a:srcRect/>
            <a:stretch>
              <a:fillRect/>
            </a:stretch>
          </p:blipFill>
          <p:spPr bwMode="auto">
            <a:xfrm>
              <a:off x="2994" y="1302"/>
              <a:ext cx="1658" cy="1122"/>
            </a:xfrm>
            <a:prstGeom prst="rect">
              <a:avLst/>
            </a:prstGeom>
            <a:noFill/>
          </p:spPr>
        </p:pic>
        <p:pic>
          <p:nvPicPr>
            <p:cNvPr id="8" name="Picture 7" descr="C:\My Documents\演讲文章\数字图象处理\蝴蝶4.bmp"/>
            <p:cNvPicPr>
              <a:picLocks noChangeAspect="1" noChangeArrowheads="1"/>
            </p:cNvPicPr>
            <p:nvPr/>
          </p:nvPicPr>
          <p:blipFill>
            <a:blip r:embed="rId4" cstate="print"/>
            <a:srcRect/>
            <a:stretch>
              <a:fillRect/>
            </a:stretch>
          </p:blipFill>
          <p:spPr bwMode="auto">
            <a:xfrm>
              <a:off x="3010" y="2492"/>
              <a:ext cx="1628" cy="1108"/>
            </a:xfrm>
            <a:prstGeom prst="rect">
              <a:avLst/>
            </a:prstGeom>
            <a:noFill/>
          </p:spPr>
        </p:pic>
        <p:pic>
          <p:nvPicPr>
            <p:cNvPr id="9" name="Picture 8" descr="C:\My Documents\演讲文章\数字图象处理\蝴蝶3.bmp"/>
            <p:cNvPicPr>
              <a:picLocks noChangeAspect="1" noChangeArrowheads="1"/>
            </p:cNvPicPr>
            <p:nvPr/>
          </p:nvPicPr>
          <p:blipFill>
            <a:blip r:embed="rId5" cstate="print"/>
            <a:srcRect/>
            <a:stretch>
              <a:fillRect/>
            </a:stretch>
          </p:blipFill>
          <p:spPr bwMode="auto">
            <a:xfrm>
              <a:off x="551" y="2493"/>
              <a:ext cx="1677" cy="1125"/>
            </a:xfrm>
            <a:prstGeom prst="rect">
              <a:avLst/>
            </a:prstGeom>
            <a:noFill/>
          </p:spPr>
        </p:pic>
        <p:sp>
          <p:nvSpPr>
            <p:cNvPr id="10" name="Text Box 9"/>
            <p:cNvSpPr txBox="1">
              <a:spLocks noChangeArrowheads="1"/>
            </p:cNvSpPr>
            <p:nvPr/>
          </p:nvSpPr>
          <p:spPr bwMode="auto">
            <a:xfrm>
              <a:off x="2226" y="1631"/>
              <a:ext cx="702" cy="222"/>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265</a:t>
              </a:r>
              <a:r>
                <a:rPr kumimoji="1" lang="en-US" altLang="zh-CN" sz="2400" b="1">
                  <a:latin typeface="Times New Roman" pitchFamily="18" charset="0"/>
                  <a:ea typeface="宋体" charset="-122"/>
                </a:rPr>
                <a:t>x180</a:t>
              </a:r>
            </a:p>
          </p:txBody>
        </p:sp>
        <p:sp>
          <p:nvSpPr>
            <p:cNvPr id="11" name="Text Box 10"/>
            <p:cNvSpPr txBox="1">
              <a:spLocks noChangeArrowheads="1"/>
            </p:cNvSpPr>
            <p:nvPr/>
          </p:nvSpPr>
          <p:spPr bwMode="auto">
            <a:xfrm>
              <a:off x="4690" y="1624"/>
              <a:ext cx="616" cy="222"/>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133</a:t>
              </a:r>
              <a:r>
                <a:rPr kumimoji="1" lang="en-US" altLang="zh-CN" sz="2400" b="1">
                  <a:latin typeface="Times New Roman" pitchFamily="18" charset="0"/>
                  <a:ea typeface="宋体" charset="-122"/>
                </a:rPr>
                <a:t>x90</a:t>
              </a:r>
            </a:p>
          </p:txBody>
        </p:sp>
        <p:sp>
          <p:nvSpPr>
            <p:cNvPr id="12" name="Text Box 11"/>
            <p:cNvSpPr txBox="1">
              <a:spLocks noChangeArrowheads="1"/>
            </p:cNvSpPr>
            <p:nvPr/>
          </p:nvSpPr>
          <p:spPr bwMode="auto">
            <a:xfrm>
              <a:off x="2290" y="2915"/>
              <a:ext cx="531" cy="221"/>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dirty="0">
                  <a:latin typeface="Times New Roman" pitchFamily="18" charset="0"/>
                  <a:ea typeface="宋体" charset="-122"/>
                </a:rPr>
                <a:t>66</a:t>
              </a:r>
              <a:r>
                <a:rPr kumimoji="1" lang="en-US" altLang="zh-CN" sz="2400" b="1" dirty="0">
                  <a:latin typeface="Times New Roman" pitchFamily="18" charset="0"/>
                  <a:ea typeface="宋体" charset="-122"/>
                </a:rPr>
                <a:t>x45</a:t>
              </a:r>
            </a:p>
          </p:txBody>
        </p:sp>
        <p:sp>
          <p:nvSpPr>
            <p:cNvPr id="13" name="Text Box 12"/>
            <p:cNvSpPr txBox="1">
              <a:spLocks noChangeArrowheads="1"/>
            </p:cNvSpPr>
            <p:nvPr/>
          </p:nvSpPr>
          <p:spPr bwMode="auto">
            <a:xfrm>
              <a:off x="4701" y="3003"/>
              <a:ext cx="531" cy="222"/>
            </a:xfrm>
            <a:prstGeom prst="rect">
              <a:avLst/>
            </a:prstGeom>
            <a:noFill/>
            <a:ln w="9525">
              <a:noFill/>
              <a:miter lim="800000"/>
              <a:headEnd/>
              <a:tailEnd/>
            </a:ln>
            <a:effectLst/>
          </p:spPr>
          <p:txBody>
            <a:bodyPr wrap="none" anchor="ctr">
              <a:spAutoFit/>
            </a:bodyPr>
            <a:lstStyle/>
            <a:p>
              <a:pPr algn="ctr">
                <a:spcBef>
                  <a:spcPct val="50000"/>
                </a:spcBef>
              </a:pPr>
              <a:r>
                <a:rPr kumimoji="1" lang="zh-CN" altLang="en-US" sz="2400" b="1">
                  <a:latin typeface="Times New Roman" pitchFamily="18" charset="0"/>
                  <a:ea typeface="宋体" charset="-122"/>
                </a:rPr>
                <a:t>33</a:t>
              </a:r>
              <a:r>
                <a:rPr kumimoji="1" lang="en-US" altLang="zh-CN" sz="2400" b="1">
                  <a:latin typeface="Times New Roman" pitchFamily="18" charset="0"/>
                  <a:ea typeface="宋体" charset="-122"/>
                </a:rPr>
                <a:t>x22</a:t>
              </a:r>
            </a:p>
          </p:txBody>
        </p:sp>
      </p:grpSp>
    </p:spTree>
  </p:cSld>
  <p:clrMapOvr>
    <a:masterClrMapping/>
  </p:clrMapOvr>
  <p:timing>
    <p:tnLst>
      <p:par>
        <p:cTn id="1" dur="indefinite" restart="never" nodeType="tmRoot"/>
      </p:par>
    </p:tn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234TGp_report_light_v2</Template>
  <TotalTime>40211</TotalTime>
  <Words>15276</Words>
  <Application>Microsoft Office PowerPoint</Application>
  <PresentationFormat>全屏显示(4:3)</PresentationFormat>
  <Paragraphs>1912</Paragraphs>
  <Slides>188</Slides>
  <Notes>14</Notes>
  <HiddenSlides>0</HiddenSlides>
  <MMClips>0</MMClips>
  <ScaleCrop>false</ScaleCrop>
  <HeadingPairs>
    <vt:vector size="6" baseType="variant">
      <vt:variant>
        <vt:lpstr>主题</vt:lpstr>
      </vt:variant>
      <vt:variant>
        <vt:i4>1</vt:i4>
      </vt:variant>
      <vt:variant>
        <vt:lpstr>嵌入 OLE 服务器</vt:lpstr>
      </vt:variant>
      <vt:variant>
        <vt:i4>8</vt:i4>
      </vt:variant>
      <vt:variant>
        <vt:lpstr>幻灯片标题</vt:lpstr>
      </vt:variant>
      <vt:variant>
        <vt:i4>188</vt:i4>
      </vt:variant>
    </vt:vector>
  </HeadingPairs>
  <TitlesOfParts>
    <vt:vector size="197" baseType="lpstr">
      <vt:lpstr>234TGp_report_light_v2</vt:lpstr>
      <vt:lpstr>Image</vt:lpstr>
      <vt:lpstr>公式</vt:lpstr>
      <vt:lpstr>Microsoft Drawing</vt:lpstr>
      <vt:lpstr>位图图像</vt:lpstr>
      <vt:lpstr>Equation</vt:lpstr>
      <vt:lpstr>Visio</vt:lpstr>
      <vt:lpstr>Picture2</vt:lpstr>
      <vt:lpstr>图片</vt:lpstr>
      <vt:lpstr>视频信息的获取与处理  </vt:lpstr>
      <vt:lpstr>学习内容</vt:lpstr>
      <vt:lpstr>多媒体信号处理的框架</vt:lpstr>
      <vt:lpstr>压缩与颜色</vt:lpstr>
      <vt:lpstr>光的特性</vt:lpstr>
      <vt:lpstr>可见光的光谱</vt:lpstr>
      <vt:lpstr>点光源与面光源</vt:lpstr>
      <vt:lpstr>光通量与光强</vt:lpstr>
      <vt:lpstr>亮度与照度</vt:lpstr>
      <vt:lpstr>发光效率</vt:lpstr>
      <vt:lpstr>感知颜色的原理</vt:lpstr>
      <vt:lpstr>视觉过程</vt:lpstr>
      <vt:lpstr>颜色感知</vt:lpstr>
      <vt:lpstr>色盲的解释</vt:lpstr>
      <vt:lpstr>颜色的三个要素</vt:lpstr>
      <vt:lpstr>色调</vt:lpstr>
      <vt:lpstr>饱和度</vt:lpstr>
      <vt:lpstr>亮度</vt:lpstr>
      <vt:lpstr>颜色的输入</vt:lpstr>
      <vt:lpstr>彩色光的合成</vt:lpstr>
      <vt:lpstr>颜色模型</vt:lpstr>
      <vt:lpstr>三基色（RGB）原理</vt:lpstr>
      <vt:lpstr>相加混色</vt:lpstr>
      <vt:lpstr>RGB颜色模型</vt:lpstr>
      <vt:lpstr>RGB彩色立方体</vt:lpstr>
      <vt:lpstr>彩色显像产生颜色的原理</vt:lpstr>
      <vt:lpstr>图像的RGB分量</vt:lpstr>
      <vt:lpstr>CMYK颜色模型</vt:lpstr>
      <vt:lpstr>相减混色的来历及RGB的生成</vt:lpstr>
      <vt:lpstr>相减混色</vt:lpstr>
      <vt:lpstr>三基色及其补色</vt:lpstr>
      <vt:lpstr>相加色与相减色的关系</vt:lpstr>
      <vt:lpstr>HSI颜色模型</vt:lpstr>
      <vt:lpstr>色度与饱和度的图示理解</vt:lpstr>
      <vt:lpstr>亮度效果示意图</vt:lpstr>
      <vt:lpstr>饱和度效果示意图</vt:lpstr>
      <vt:lpstr>色度效果示意图</vt:lpstr>
      <vt:lpstr>HSI的截面</vt:lpstr>
      <vt:lpstr>HSI的优势</vt:lpstr>
      <vt:lpstr>HSV颜色模型</vt:lpstr>
      <vt:lpstr>HSV模型的解释</vt:lpstr>
      <vt:lpstr>RGB与HSV的关系</vt:lpstr>
      <vt:lpstr>三刺激理论</vt:lpstr>
      <vt:lpstr>三刺激理论出现系数为负值的解释</vt:lpstr>
      <vt:lpstr>1931 CIE–XYZ颜色模型</vt:lpstr>
      <vt:lpstr>CIE色度图的来历</vt:lpstr>
      <vt:lpstr>CIE色度图</vt:lpstr>
      <vt:lpstr>CIE色度图的用途</vt:lpstr>
      <vt:lpstr>CIE色度图的限制</vt:lpstr>
      <vt:lpstr>三色学说与CIE-XYZ模型小结</vt:lpstr>
      <vt:lpstr>亮度的表示</vt:lpstr>
      <vt:lpstr>YUV颜色模型</vt:lpstr>
      <vt:lpstr>YIQ颜色模型</vt:lpstr>
      <vt:lpstr>RGB与CMY的转换</vt:lpstr>
      <vt:lpstr>HSI与RGB的转换</vt:lpstr>
      <vt:lpstr>HSI与RGB的转换</vt:lpstr>
      <vt:lpstr>RGB与HSV的转换</vt:lpstr>
      <vt:lpstr>RGB与XYZ的转换</vt:lpstr>
      <vt:lpstr>YUV与YIQ的转换</vt:lpstr>
      <vt:lpstr>RGB与YUV的转换</vt:lpstr>
      <vt:lpstr>RGB与YUV的转换</vt:lpstr>
      <vt:lpstr>RGB与YIQ的转换</vt:lpstr>
      <vt:lpstr>使用YUV和YIQ的好处</vt:lpstr>
      <vt:lpstr>视觉现象</vt:lpstr>
      <vt:lpstr>同时性颜色对比举例</vt:lpstr>
      <vt:lpstr>同时性颜色对比举例</vt:lpstr>
      <vt:lpstr>视觉现象</vt:lpstr>
      <vt:lpstr>视觉现象</vt:lpstr>
      <vt:lpstr>马赫带效应举例</vt:lpstr>
      <vt:lpstr>视觉现象</vt:lpstr>
      <vt:lpstr>视觉错觉举例</vt:lpstr>
      <vt:lpstr>视觉错觉举例</vt:lpstr>
      <vt:lpstr>视觉错觉举例</vt:lpstr>
      <vt:lpstr>数字图像的主要优点</vt:lpstr>
      <vt:lpstr>图像分辨率</vt:lpstr>
      <vt:lpstr>图像分辨率的表示方法</vt:lpstr>
      <vt:lpstr>颜色深度</vt:lpstr>
      <vt:lpstr>阿尔法(α)通道</vt:lpstr>
      <vt:lpstr>透明度的变化</vt:lpstr>
      <vt:lpstr>真彩色</vt:lpstr>
      <vt:lpstr>伪彩色</vt:lpstr>
      <vt:lpstr>彩色查找表（CLUT）</vt:lpstr>
      <vt:lpstr>彩色查找表的必要性</vt:lpstr>
      <vt:lpstr>16色标准VGA调色板</vt:lpstr>
      <vt:lpstr>调色板的选取</vt:lpstr>
      <vt:lpstr>调色板的选取举例（256色）</vt:lpstr>
      <vt:lpstr>图像或视频的数字化</vt:lpstr>
      <vt:lpstr>图像的数学描述</vt:lpstr>
      <vt:lpstr>图像或视频的数字化过程（1）</vt:lpstr>
      <vt:lpstr>图像或视频的数字化过程（2）</vt:lpstr>
      <vt:lpstr>图像或视频的数字化过程（3）</vt:lpstr>
      <vt:lpstr>图像或视频的数字化过程（4）</vt:lpstr>
      <vt:lpstr>图像感知</vt:lpstr>
      <vt:lpstr>图像采样</vt:lpstr>
      <vt:lpstr>图像量化</vt:lpstr>
      <vt:lpstr>图像量化</vt:lpstr>
      <vt:lpstr>图像量化</vt:lpstr>
      <vt:lpstr>采样参数影响图像的质量</vt:lpstr>
      <vt:lpstr>采样参数影响图像的质量</vt:lpstr>
      <vt:lpstr>量化参数影响图像的质量</vt:lpstr>
      <vt:lpstr>量化参数影响图像的质量</vt:lpstr>
      <vt:lpstr>采样和量化参数同时变化影响图像的质量</vt:lpstr>
      <vt:lpstr>空间分辨率对图像影响</vt:lpstr>
      <vt:lpstr>空间分辨率的变化</vt:lpstr>
      <vt:lpstr>幅度分辨率的变化</vt:lpstr>
      <vt:lpstr>分辨率的选取</vt:lpstr>
      <vt:lpstr>分辨率的选取举例</vt:lpstr>
      <vt:lpstr>数字图像的特点</vt:lpstr>
      <vt:lpstr>位图与矢量图的对比</vt:lpstr>
      <vt:lpstr>位图与矢量图举例</vt:lpstr>
      <vt:lpstr>位图与矢量图举例</vt:lpstr>
      <vt:lpstr>矢量图与位图文件大小举例</vt:lpstr>
      <vt:lpstr>图形与图像的关系</vt:lpstr>
      <vt:lpstr>灰度图</vt:lpstr>
      <vt:lpstr>灰度图举例</vt:lpstr>
      <vt:lpstr>彩色图</vt:lpstr>
      <vt:lpstr>彩色图举例</vt:lpstr>
      <vt:lpstr>彩色图举例</vt:lpstr>
      <vt:lpstr>伽马()校正</vt:lpstr>
      <vt:lpstr>伽马()校正的曲线示意图</vt:lpstr>
      <vt:lpstr>Photoshop 中提供的伽马校正功能</vt:lpstr>
      <vt:lpstr>显示器的亮度对比图</vt:lpstr>
      <vt:lpstr>实际的CRT亮度与伽马校正曲线</vt:lpstr>
      <vt:lpstr>c=1对应不同伽马幂次变换曲线</vt:lpstr>
      <vt:lpstr>   扩展暗像素值举例</vt:lpstr>
      <vt:lpstr>扩展亮像素值举例</vt:lpstr>
      <vt:lpstr>BMP(Bitmap)</vt:lpstr>
      <vt:lpstr>BMP位图文件的扩展名</vt:lpstr>
      <vt:lpstr>BMP文件结构组成</vt:lpstr>
      <vt:lpstr>BMP文件结构示意图</vt:lpstr>
      <vt:lpstr>位图文件的读取</vt:lpstr>
      <vt:lpstr>位图文件头的数据结构</vt:lpstr>
      <vt:lpstr>位图信息头的数据结构</vt:lpstr>
      <vt:lpstr>彩色表的数据结构</vt:lpstr>
      <vt:lpstr>位图数据</vt:lpstr>
      <vt:lpstr>GIF（图形交换格式）</vt:lpstr>
      <vt:lpstr>GIF文件格式的特点</vt:lpstr>
      <vt:lpstr>GIF文件组成结构</vt:lpstr>
      <vt:lpstr>逻辑屏幕标识符 (Logical Screen Descriptor)</vt:lpstr>
      <vt:lpstr>全局颜色列表(Global Color Table)</vt:lpstr>
      <vt:lpstr>图象标识符(Image Descriptor)</vt:lpstr>
      <vt:lpstr>局部颜色列表(Local Color Table)</vt:lpstr>
      <vt:lpstr>基于颜色列表的图象数据(Table-Based Image Data)</vt:lpstr>
      <vt:lpstr>交织图像的数据存放形式</vt:lpstr>
      <vt:lpstr>图形控制扩展（1） (Graphic Control Extension)</vt:lpstr>
      <vt:lpstr>图形控制扩展（2） (Graphic Control Extension)</vt:lpstr>
      <vt:lpstr>注释扩展(Comment Extension)</vt:lpstr>
      <vt:lpstr>图形文本扩展 (Plain Text Extension) </vt:lpstr>
      <vt:lpstr>图形文本扩展(Plain Text Extension)</vt:lpstr>
      <vt:lpstr>应用程序扩展 (Application Extension)</vt:lpstr>
      <vt:lpstr>GIF文件组成详情</vt:lpstr>
      <vt:lpstr>TIFF</vt:lpstr>
      <vt:lpstr>TIF（Tag Image File ）</vt:lpstr>
      <vt:lpstr>TIFF文件结构示意图</vt:lpstr>
      <vt:lpstr>IFH文件的IFD(图像文件目录)结构</vt:lpstr>
      <vt:lpstr>IFD中的标签结构</vt:lpstr>
      <vt:lpstr>常用的标签内容</vt:lpstr>
      <vt:lpstr>PNG（便携网络图形格式）</vt:lpstr>
      <vt:lpstr>PNG保留的GIF特性</vt:lpstr>
      <vt:lpstr>PNG增加的特性</vt:lpstr>
      <vt:lpstr>JPEG</vt:lpstr>
      <vt:lpstr>JPEG</vt:lpstr>
      <vt:lpstr>PSD</vt:lpstr>
      <vt:lpstr>PCX</vt:lpstr>
      <vt:lpstr>TGA</vt:lpstr>
      <vt:lpstr>TGA文件结构示意图</vt:lpstr>
      <vt:lpstr>常见的位图文件格式</vt:lpstr>
      <vt:lpstr>图像数据量对比</vt:lpstr>
      <vt:lpstr>常见的矢量图文件格式（1）</vt:lpstr>
      <vt:lpstr>常见的矢量图文件格式（2）</vt:lpstr>
      <vt:lpstr>数字视频质量评价—主观度量</vt:lpstr>
      <vt:lpstr>数字视频质量评价—客观度量</vt:lpstr>
      <vt:lpstr>视频信息获取技术</vt:lpstr>
      <vt:lpstr>显示卡的种类</vt:lpstr>
      <vt:lpstr>显示卡的结构</vt:lpstr>
      <vt:lpstr>各种功能的视频卡</vt:lpstr>
      <vt:lpstr>视频采集卡</vt:lpstr>
      <vt:lpstr>视频采集卡的连接</vt:lpstr>
      <vt:lpstr>视频卡的主要功能</vt:lpstr>
      <vt:lpstr>视频采集卡的工作原理</vt:lpstr>
      <vt:lpstr>视频采集卡的组成</vt:lpstr>
      <vt:lpstr>视频采集卡的工作原理</vt:lpstr>
      <vt:lpstr>视频采集卡的结构原理图</vt:lpstr>
      <vt:lpstr>A/D变换和数字解码</vt:lpstr>
      <vt:lpstr>窗口控制器—PC总线接口部分</vt:lpstr>
      <vt:lpstr>窗口控制器—视频输入剪裁部分</vt:lpstr>
      <vt:lpstr>窗口控制器— VRAM读写、刷新控制部分</vt:lpstr>
      <vt:lpstr>窗口控制器— 输出窗口VGA同步、色键控制部分</vt:lpstr>
    </vt:vector>
  </TitlesOfParts>
  <Company>SS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Liuxin</cp:lastModifiedBy>
  <cp:revision>2675</cp:revision>
  <dcterms:created xsi:type="dcterms:W3CDTF">2007-11-04T08:07:40Z</dcterms:created>
  <dcterms:modified xsi:type="dcterms:W3CDTF">2011-11-09T21:57:16Z</dcterms:modified>
</cp:coreProperties>
</file>